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84" r:id="rId4"/>
    <p:sldId id="285" r:id="rId5"/>
    <p:sldId id="286" r:id="rId6"/>
    <p:sldId id="261" r:id="rId7"/>
    <p:sldId id="298" r:id="rId8"/>
    <p:sldId id="279" r:id="rId9"/>
    <p:sldId id="287" r:id="rId10"/>
    <p:sldId id="268" r:id="rId11"/>
    <p:sldId id="267" r:id="rId12"/>
    <p:sldId id="269" r:id="rId13"/>
    <p:sldId id="257" r:id="rId14"/>
    <p:sldId id="288" r:id="rId15"/>
    <p:sldId id="270" r:id="rId16"/>
    <p:sldId id="263" r:id="rId17"/>
    <p:sldId id="290" r:id="rId18"/>
    <p:sldId id="291" r:id="rId19"/>
    <p:sldId id="289" r:id="rId20"/>
    <p:sldId id="271" r:id="rId21"/>
    <p:sldId id="272" r:id="rId22"/>
    <p:sldId id="273" r:id="rId23"/>
    <p:sldId id="274" r:id="rId24"/>
    <p:sldId id="295" r:id="rId25"/>
    <p:sldId id="277" r:id="rId26"/>
    <p:sldId id="296" r:id="rId27"/>
    <p:sldId id="297" r:id="rId28"/>
    <p:sldId id="278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38" autoAdjust="0"/>
  </p:normalViewPr>
  <p:slideViewPr>
    <p:cSldViewPr>
      <p:cViewPr varScale="1">
        <p:scale>
          <a:sx n="62" d="100"/>
          <a:sy n="62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357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Statistical Methods for Data Science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100" dirty="0" smtClean="0">
                <a:solidFill>
                  <a:schemeClr val="tx2"/>
                </a:solidFill>
              </a:rPr>
              <a:t/>
            </a:r>
            <a:br>
              <a:rPr lang="en-US" sz="11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Lecture 1: Intro and Logistics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Assistant Professor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Department of Computer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1: Simple stats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6868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X is a collection of 99 integers (positive and negative)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Mean(X) &gt; 0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How many elements of X are &gt; 0?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question but now Median(X) &gt; 0?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/>
            <a:r>
              <a:rPr lang="en-US" sz="2800" dirty="0" smtClean="0">
                <a:solidFill>
                  <a:srgbClr val="FF0000"/>
                </a:solidFill>
              </a:rPr>
              <a:t>www.cs.stonybrook.edu/~cse357 (will redirect)</a:t>
            </a:r>
          </a:p>
          <a:p>
            <a:pPr marL="463550" indent="-463550"/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Please bookmark this page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This is your best resource!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Will be regularly updated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144000" cy="473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066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www.cs.stonybrook.edu/~cse357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sp>
        <p:nvSpPr>
          <p:cNvPr id="8" name="Oval 7"/>
          <p:cNvSpPr/>
          <p:nvPr/>
        </p:nvSpPr>
        <p:spPr>
          <a:xfrm>
            <a:off x="5715000" y="1524000"/>
            <a:ext cx="3276600" cy="1066800"/>
          </a:xfrm>
          <a:prstGeom prst="ellipse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5029200"/>
            <a:ext cx="2286000" cy="685800"/>
          </a:xfrm>
          <a:prstGeom prst="ellipse">
            <a:avLst/>
          </a:prstGeom>
          <a:solidFill>
            <a:schemeClr val="accent2">
              <a:alpha val="4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5562600"/>
            <a:ext cx="990600" cy="685800"/>
          </a:xfrm>
          <a:prstGeom prst="ellipse">
            <a:avLst/>
          </a:prstGeom>
          <a:solidFill>
            <a:schemeClr val="accent2">
              <a:alpha val="4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Piazza (link on website)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Blackboard for assignments, solutions, and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Office hours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Tues 1:30-2:30pm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Thurs 1:30-2:30pm</a:t>
            </a:r>
          </a:p>
          <a:p>
            <a:pPr marL="920750" lvl="1" indent="-463550"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CS 347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Will re-visit after add/drop date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463550" lvl="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TA and TA Office hours: TBA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Q1: Are A and B correlated?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8850" name="Picture 2" descr="https://s-media-cache-ak0.pinimg.com/originals/8e/1a/82/8e1a82578a4533e82e36f61a0dec68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7620000" cy="5334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(also on website)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04067"/>
            <a:ext cx="868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50% assignments  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6 assignments. Expect 5-6 questions/assignment.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Later assignments will have more programming.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Build on material taught in class, more challenging.</a:t>
            </a:r>
            <a:br>
              <a:rPr lang="en-US" sz="2400" dirty="0" smtClean="0"/>
            </a:br>
            <a:endParaRPr lang="en-US" sz="1200" dirty="0" smtClean="0"/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45% exams (2 exams)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Similar to assignment questions, but shorter and simpler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Mid-term 1: 20%,   Mid-term 2: 25%</a:t>
            </a:r>
            <a:br>
              <a:rPr lang="en-US" sz="2400" dirty="0" smtClean="0"/>
            </a:br>
            <a:endParaRPr lang="en-US" sz="1200" dirty="0" smtClean="0"/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5% class participation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Exact %ages are somewhat tentative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057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357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Statistical Methods for Data Science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200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Data Science?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Analysis of data (using several tools/techniques)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Statistics/Data Analysis + 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assignments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50% assignments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6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5-6 problems per assignment</a:t>
            </a:r>
            <a:br>
              <a:rPr lang="en-US" sz="2000" dirty="0" smtClean="0"/>
            </a:b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Collaboration is allowed (groups of at most 3 students)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One write-up per group.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DO NOT COPY across groups</a:t>
            </a:r>
            <a:br>
              <a:rPr lang="en-US" sz="2000" dirty="0" smtClean="0"/>
            </a:b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Assignments due </a:t>
            </a:r>
            <a:r>
              <a:rPr lang="en-US" sz="2400" b="1" dirty="0" smtClean="0"/>
              <a:t>at the beginning of</a:t>
            </a:r>
            <a:r>
              <a:rPr lang="en-US" sz="2400" dirty="0" smtClean="0"/>
              <a:t> class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LATE SUBMISSIONS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Hard-copies only (typed/hand-written)</a:t>
            </a:r>
            <a:br>
              <a:rPr lang="en-US" sz="2000" dirty="0" smtClean="0"/>
            </a:b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Some programming required for later assignments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exams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45% exams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Mid-terms 1 and 2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20% mid-term 1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25% mid-term 2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Non-overlapping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Roughly mid-way and at the end of the semester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Written exams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Closed-book exams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programming questions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Somewhat easier than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collaborations, obviously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75 </a:t>
            </a:r>
            <a:r>
              <a:rPr lang="en-US" sz="2000" dirty="0" err="1" smtClean="0"/>
              <a:t>mins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– class participation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5% class participation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Starts after add/drop date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Contribute to class discussions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Interactive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Very helpful for bumping your grade if you are on the border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recap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50% assignments (6 assignments)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45% exams (two exams)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5% class participation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A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B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3505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</a:t>
            </a:r>
            <a:br>
              <a:rPr lang="en-US" sz="2400" b="1" dirty="0" smtClean="0"/>
            </a:br>
            <a:r>
              <a:rPr lang="en-US" sz="2400" b="1" dirty="0" smtClean="0"/>
              <a:t>A+B goes up!!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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5766516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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7344 -2.4791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  <p:bldP spid="13" grpId="0"/>
      <p:bldP spid="14" grpId="0"/>
      <p:bldP spid="17" grpId="0"/>
      <p:bldP spid="17" grpId="1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20K</a:t>
            </a:r>
          </a:p>
          <a:p>
            <a:r>
              <a:rPr lang="en-US" dirty="0" smtClean="0"/>
              <a:t>Person X: 40K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3962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A+B</a:t>
            </a:r>
            <a:br>
              <a:rPr lang="en-US" sz="2400" b="1" dirty="0" smtClean="0"/>
            </a:br>
            <a:r>
              <a:rPr lang="en-US" sz="2400" b="1" dirty="0" smtClean="0"/>
              <a:t>Before: 160K/3 = 53.3K</a:t>
            </a:r>
          </a:p>
          <a:p>
            <a:pPr algn="ctr"/>
            <a:r>
              <a:rPr lang="en-US" sz="2400" b="1" dirty="0" smtClean="0"/>
              <a:t>After: 200K/3 = 66.7K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100K</a:t>
            </a:r>
          </a:p>
          <a:p>
            <a:r>
              <a:rPr lang="en-US" dirty="0" smtClean="0"/>
              <a:t>Person X: 80K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9844 -2.479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10668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Since 2000, the median US wage has </a:t>
            </a:r>
            <a:r>
              <a:rPr lang="en-US" sz="2400" b="1" dirty="0" smtClean="0"/>
              <a:t>risen</a:t>
            </a:r>
            <a:r>
              <a:rPr lang="en-US" sz="2400" dirty="0" smtClean="0"/>
              <a:t> about 1% (adjusted)</a:t>
            </a:r>
          </a:p>
          <a:p>
            <a:endParaRPr lang="en-US" sz="2400" dirty="0" smtClean="0"/>
          </a:p>
          <a:p>
            <a:r>
              <a:rPr lang="en-US" sz="2400" dirty="0" smtClean="0"/>
              <a:t>But over the same period, the median wage for: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dropouts,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graduates with no college education,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some college education, and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Bachelor’s or higher degrees</a:t>
            </a:r>
          </a:p>
          <a:p>
            <a:r>
              <a:rPr lang="en-US" sz="2400" dirty="0" smtClean="0"/>
              <a:t>have </a:t>
            </a:r>
            <a:r>
              <a:rPr lang="en-US" sz="2400" i="1" dirty="0" smtClean="0"/>
              <a:t>all</a:t>
            </a:r>
            <a:r>
              <a:rPr lang="en-US" sz="2400" dirty="0" smtClean="0"/>
              <a:t> decreased.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other words, within </a:t>
            </a:r>
            <a:r>
              <a:rPr lang="en-US" sz="2400" i="1" dirty="0" smtClean="0"/>
              <a:t>every</a:t>
            </a:r>
            <a:r>
              <a:rPr lang="en-US" sz="2400" dirty="0" smtClean="0"/>
              <a:t> educational subgroup, the median wage is </a:t>
            </a:r>
            <a:r>
              <a:rPr lang="en-US" sz="2400" b="1" dirty="0" smtClean="0"/>
              <a:t>lower</a:t>
            </a:r>
            <a:r>
              <a:rPr lang="en-US" sz="2400" dirty="0" smtClean="0"/>
              <a:t> now than it was in 2000.</a:t>
            </a:r>
          </a:p>
          <a:p>
            <a:endParaRPr lang="en-US" sz="2400" dirty="0" smtClean="0"/>
          </a:p>
          <a:p>
            <a:r>
              <a:rPr lang="en-US" sz="2400" dirty="0" smtClean="0"/>
              <a:t>How can both things be true??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Syllabus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www.cs.stonybrook.edu/~cse357</a:t>
            </a:r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473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Next class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1920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Probability review - 1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Basics: sample space, outcomes, probability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Events: mutually exclusive, independent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Calculating probability: sets, counting, tree diagram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Who is a Data Scientist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Statistics/Data Analysis + CS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00" i="1" dirty="0" smtClean="0">
                <a:solidFill>
                  <a:schemeClr val="tx1"/>
                </a:solidFill>
              </a:rPr>
              <a:t>Someone who is better at stats than the average CS person</a:t>
            </a:r>
          </a:p>
          <a:p>
            <a:r>
              <a:rPr lang="en-US" sz="3000" i="1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sz="3000" i="1" dirty="0" smtClean="0">
                <a:solidFill>
                  <a:schemeClr val="tx1"/>
                </a:solidFill>
              </a:rPr>
              <a:t>someone who is better at CS than an average statistician.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057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357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Statistical Methods for Data Science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038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Contact Info: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Anshul Gandhi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347, New CS building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anshul@cs.stonybrook.edu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anshul.gandhi@stonybrook.edu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AutoNum type="arabicPeriod"/>
            </a:pPr>
            <a:r>
              <a:rPr lang="en-US" sz="2800" dirty="0" smtClean="0"/>
              <a:t>Logistics</a:t>
            </a:r>
          </a:p>
          <a:p>
            <a:pPr marL="463550" indent="-463550">
              <a:buAutoNum type="arabicPeriod"/>
            </a:pPr>
            <a:endParaRPr lang="en-US" sz="1000" dirty="0" smtClean="0"/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info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Lectures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webpage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Office hours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Grading</a:t>
            </a:r>
          </a:p>
          <a:p>
            <a:pPr marL="920750" lvl="1" indent="-463550"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Syllabus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5334000"/>
            <a:ext cx="2133600" cy="381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3124200"/>
            <a:ext cx="2667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706880"/>
            <a:ext cx="2667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839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Taught previously as CSE 39x (Fall’17, Spring’19)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1000" dirty="0" smtClean="0"/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i="1" dirty="0" smtClean="0"/>
              <a:t>Probability theory</a:t>
            </a:r>
          </a:p>
          <a:p>
            <a:pPr marL="1082675" lvl="2" indent="-336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review (basics, conditional </a:t>
            </a:r>
            <a:r>
              <a:rPr lang="en-US" sz="2400" dirty="0" err="1" smtClean="0"/>
              <a:t>prob</a:t>
            </a:r>
            <a:r>
              <a:rPr lang="en-US" sz="2400" dirty="0" smtClean="0"/>
              <a:t>, </a:t>
            </a:r>
            <a:r>
              <a:rPr lang="en-US" sz="2400" dirty="0" err="1" smtClean="0"/>
              <a:t>Bayes</a:t>
            </a:r>
            <a:r>
              <a:rPr lang="en-US" sz="2400" dirty="0" smtClean="0"/>
              <a:t>’ theorem)</a:t>
            </a:r>
          </a:p>
          <a:p>
            <a:pPr marL="1082675" lvl="2" indent="-336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Random variables (mean, variance, Geometric, Normal)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i="1" dirty="0" smtClean="0"/>
              <a:t>Statistical inference</a:t>
            </a:r>
          </a:p>
          <a:p>
            <a:pPr marL="1082675" lvl="2" indent="-336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Non-parametric inference (empirical distribution, sample mean, bias, confidence intervals)</a:t>
            </a:r>
          </a:p>
          <a:p>
            <a:pPr marL="1082675" lvl="2" indent="-336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Parametric inference (method of moments, max. likelihood)</a:t>
            </a:r>
          </a:p>
          <a:p>
            <a:pPr marL="1082675" lvl="2" indent="-336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Hypothesis testing (truth table, various tests, p-values)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i="1" dirty="0" smtClean="0"/>
              <a:t>DS techniques</a:t>
            </a:r>
          </a:p>
          <a:p>
            <a:pPr marL="1082675" lvl="2" indent="-336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Bayesian inference (Bayesian reasoning, conjugate priors)</a:t>
            </a:r>
          </a:p>
          <a:p>
            <a:pPr marL="1082675" lvl="2" indent="-336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Regression analysis (linear regression, time series analysis)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Prerequisites: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and Statistics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Recommended (not necessary)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Basic  CS background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Python (not necessary, but will help)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This is NOT a systems course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More of a theory + algorithms course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Recommended texts: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Software:</a:t>
            </a:r>
            <a:endParaRPr lang="en-US" sz="1200" dirty="0" smtClean="0"/>
          </a:p>
          <a:p>
            <a:pPr marL="920750" lvl="1" indent="-4635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Available from </a:t>
            </a:r>
            <a:r>
              <a:rPr lang="en-US" sz="2800" dirty="0" err="1" smtClean="0"/>
              <a:t>DoIT</a:t>
            </a: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 descr="https://images-na.ssl-images-amazon.com/images/I/41TqRwQfEM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6299" y="1676400"/>
            <a:ext cx="1821485" cy="2743200"/>
          </a:xfrm>
          <a:prstGeom prst="rect">
            <a:avLst/>
          </a:prstGeom>
          <a:noFill/>
        </p:spPr>
      </p:pic>
      <p:pic>
        <p:nvPicPr>
          <p:cNvPr id="2052" name="Picture 4" descr="https://images-na.ssl-images-amazon.com/images/I/51FYtXdp4RL._SX350_BO1,204,203,200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76400"/>
            <a:ext cx="1935083" cy="2743200"/>
          </a:xfrm>
          <a:prstGeom prst="rect">
            <a:avLst/>
          </a:prstGeom>
          <a:noFill/>
        </p:spPr>
      </p:pic>
      <p:sp>
        <p:nvSpPr>
          <p:cNvPr id="39938" name="AutoShape 2" descr="Image result for pyth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6" descr="Image result for python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648200"/>
            <a:ext cx="3086166" cy="1042416"/>
          </a:xfrm>
          <a:prstGeom prst="rect">
            <a:avLst/>
          </a:prstGeom>
          <a:noFill/>
        </p:spPr>
      </p:pic>
      <p:pic>
        <p:nvPicPr>
          <p:cNvPr id="39944" name="Picture 8" descr="Image result for data science manual steve skie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1676400"/>
            <a:ext cx="208810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Lectures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</a:rPr>
              <a:t>Tues  Thurs: </a:t>
            </a:r>
            <a:r>
              <a:rPr lang="en-US" sz="2800" dirty="0" smtClean="0">
                <a:solidFill>
                  <a:srgbClr val="FF0000"/>
                </a:solidFill>
              </a:rPr>
              <a:t>4:00pm – 5:20pm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Frey 309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On echo (should be available)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5-min break at the halfway point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Whiteboard + maybe slides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Occasionally some programming (Python)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Interactive (please)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Carry a book, a real one!</a:t>
            </a:r>
            <a:br>
              <a:rPr lang="en-US" sz="2400" dirty="0" smtClean="0"/>
            </a:b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Two guest lectures: (</a:t>
            </a:r>
            <a:r>
              <a:rPr lang="en-US" sz="2400" dirty="0" err="1" smtClean="0"/>
              <a:t>i</a:t>
            </a:r>
            <a:r>
              <a:rPr lang="en-US" sz="2400" dirty="0" smtClean="0"/>
              <a:t>) Python, (ii) Stats in medicine.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695</Words>
  <Application>Microsoft Office PowerPoint</Application>
  <PresentationFormat>On-screen Show (4:3)</PresentationFormat>
  <Paragraphs>255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1_Office Theme</vt:lpstr>
      <vt:lpstr>CSE 357 Statistical Methods for Data Science   Lecture 1: Intro and Logistics</vt:lpstr>
      <vt:lpstr>CSE 357 Statistical Methods for Data Science</vt:lpstr>
      <vt:lpstr>CSE 357 Statistical Methods for Data Science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544</dc:title>
  <dc:creator>anshul</dc:creator>
  <cp:lastModifiedBy>anshul</cp:lastModifiedBy>
  <cp:revision>158</cp:revision>
  <dcterms:created xsi:type="dcterms:W3CDTF">2006-08-16T00:00:00Z</dcterms:created>
  <dcterms:modified xsi:type="dcterms:W3CDTF">2019-08-27T21:16:14Z</dcterms:modified>
</cp:coreProperties>
</file>