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CaeGIH9Hbgyi1RWE/d3JbQ4wW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cda98e551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cda98e55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cda98e55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8cda98e55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python.org/3/library/random.html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astronomi.erciyes.edu.tr/wp-content/uploads/astronom/pdf/Python%20-%20Andrew%20Johansen.pdf" TargetMode="External"/><Relationship Id="rId4" Type="http://schemas.openxmlformats.org/officeDocument/2006/relationships/hyperlink" Target="https://docs.python.org/3/library/index.html" TargetMode="External"/><Relationship Id="rId5" Type="http://schemas.openxmlformats.org/officeDocument/2006/relationships/hyperlink" Target="https://matplotlib.org/tutorials/introductory/pyplot.html" TargetMode="External"/><Relationship Id="rId6" Type="http://schemas.openxmlformats.org/officeDocument/2006/relationships/hyperlink" Target="https://www.jetbrains.com/pycharm/" TargetMode="External"/><Relationship Id="rId7" Type="http://schemas.openxmlformats.org/officeDocument/2006/relationships/hyperlink" Target="https://www.youtube.com/watch?v=OSGv2VnC0go&amp;t=1861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python.org/downloads/" TargetMode="External"/><Relationship Id="rId4" Type="http://schemas.openxmlformats.org/officeDocument/2006/relationships/hyperlink" Target="https://www.python.org/downloads/" TargetMode="External"/><Relationship Id="rId5" Type="http://schemas.openxmlformats.org/officeDocument/2006/relationships/hyperlink" Target="https://colab.research.google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Python3 Tutorial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/>
              <a:t>Sri Pramodh Rachuri</a:t>
            </a:r>
            <a:endParaRPr sz="2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CSE 357: Statistical Methods for Data Science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Fall 2023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Instructor: Dr. Anshul Gandhi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cda98e551_0_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Random Numbers</a:t>
            </a:r>
            <a:endParaRPr/>
          </a:p>
        </p:txBody>
      </p:sp>
      <p:sp>
        <p:nvSpPr>
          <p:cNvPr id="144" name="Google Shape;144;g28cda98e551_0_34"/>
          <p:cNvSpPr txBox="1"/>
          <p:nvPr>
            <p:ph idx="1" type="body"/>
          </p:nvPr>
        </p:nvSpPr>
        <p:spPr>
          <a:xfrm>
            <a:off x="838200" y="1825625"/>
            <a:ext cx="5256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More of distributions like uniform, </a:t>
            </a:r>
            <a:br>
              <a:rPr lang="en-US"/>
            </a:br>
            <a:r>
              <a:rPr lang="en-US"/>
              <a:t>normal, exponential</a:t>
            </a:r>
            <a:endParaRPr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docs.python.org/3/library/random.html</a:t>
            </a:r>
            <a:endParaRPr sz="24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g28cda98e551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2150" y="658550"/>
            <a:ext cx="5354551" cy="554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Math and Statistics Library</a:t>
            </a:r>
            <a:endParaRPr/>
          </a:p>
        </p:txBody>
      </p:sp>
      <p:sp>
        <p:nvSpPr>
          <p:cNvPr id="151" name="Google Shape;15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US">
                <a:solidFill>
                  <a:schemeClr val="accent2"/>
                </a:solidFill>
              </a:rPr>
              <a:t>import</a:t>
            </a:r>
            <a:r>
              <a:rPr lang="en-US"/>
              <a:t> math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math.sqrt(</a:t>
            </a:r>
            <a:r>
              <a:rPr i="1" lang="en-US"/>
              <a:t>x</a:t>
            </a:r>
            <a:r>
              <a:rPr lang="en-US"/>
              <a:t>) – Return sqrt of x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math.pow(</a:t>
            </a:r>
            <a:r>
              <a:rPr i="1" lang="en-US"/>
              <a:t>a,b</a:t>
            </a:r>
            <a:r>
              <a:rPr lang="en-US"/>
              <a:t>) – Return </a:t>
            </a:r>
            <a:r>
              <a:rPr i="1" lang="en-US"/>
              <a:t>a</a:t>
            </a:r>
            <a:r>
              <a:rPr baseline="30000" i="1" lang="en-US"/>
              <a:t>b</a:t>
            </a:r>
            <a:r>
              <a:rPr baseline="30000" lang="en-US"/>
              <a:t> </a:t>
            </a:r>
            <a:r>
              <a:rPr lang="en-US"/>
              <a:t> - can also use a**b</a:t>
            </a:r>
            <a:endParaRPr i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en-US">
                <a:solidFill>
                  <a:schemeClr val="accent2"/>
                </a:solidFill>
              </a:rPr>
              <a:t>import</a:t>
            </a:r>
            <a:r>
              <a:rPr lang="en-US"/>
              <a:t> statistics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statistics.mean(</a:t>
            </a:r>
            <a:r>
              <a:rPr i="1" lang="en-US"/>
              <a:t>data</a:t>
            </a:r>
            <a:r>
              <a:rPr lang="en-US"/>
              <a:t>) – Average, equivalent to </a:t>
            </a:r>
            <a:r>
              <a:rPr lang="en-US">
                <a:solidFill>
                  <a:srgbClr val="7030A0"/>
                </a:solidFill>
              </a:rPr>
              <a:t>sum</a:t>
            </a:r>
            <a:r>
              <a:rPr lang="en-US"/>
              <a:t>(</a:t>
            </a:r>
            <a:r>
              <a:rPr i="1" lang="en-US"/>
              <a:t>data</a:t>
            </a:r>
            <a:r>
              <a:rPr lang="en-US"/>
              <a:t>)/</a:t>
            </a:r>
            <a:r>
              <a:rPr lang="en-US">
                <a:solidFill>
                  <a:srgbClr val="7030A0"/>
                </a:solidFill>
              </a:rPr>
              <a:t>len</a:t>
            </a:r>
            <a:r>
              <a:rPr lang="en-US"/>
              <a:t>(</a:t>
            </a:r>
            <a:r>
              <a:rPr i="1" lang="en-US"/>
              <a:t>data</a:t>
            </a:r>
            <a:r>
              <a:rPr lang="en-US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statistics.median(</a:t>
            </a:r>
            <a:r>
              <a:rPr i="1" lang="en-US"/>
              <a:t>data</a:t>
            </a:r>
            <a:r>
              <a:rPr lang="en-US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statistics.mode(</a:t>
            </a:r>
            <a:r>
              <a:rPr i="1" lang="en-US"/>
              <a:t>data</a:t>
            </a:r>
            <a:r>
              <a:rPr lang="en-US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statistics.stdev(</a:t>
            </a:r>
            <a:r>
              <a:rPr i="1" lang="en-US"/>
              <a:t>data</a:t>
            </a:r>
            <a:r>
              <a:rPr lang="en-US"/>
              <a:t>) – Standard deviation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statistics.variance(</a:t>
            </a:r>
            <a:r>
              <a:rPr i="1" lang="en-US"/>
              <a:t>data</a:t>
            </a:r>
            <a:r>
              <a:rPr lang="en-US"/>
              <a:t>)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 b="0" l="0" r="0" t="6924"/>
          <a:stretch/>
        </p:blipFill>
        <p:spPr>
          <a:xfrm>
            <a:off x="7386350" y="4358975"/>
            <a:ext cx="4053301" cy="20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File Input Output</a:t>
            </a:r>
            <a:endParaRPr/>
          </a:p>
        </p:txBody>
      </p:sp>
      <p:sp>
        <p:nvSpPr>
          <p:cNvPr id="158" name="Google Shape;158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Opening Files for Reading or Writing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 = </a:t>
            </a:r>
            <a:r>
              <a:rPr lang="en-US">
                <a:solidFill>
                  <a:srgbClr val="7030A0"/>
                </a:solidFill>
              </a:rPr>
              <a:t>open</a:t>
            </a:r>
            <a:r>
              <a:rPr lang="en-US"/>
              <a:t>(</a:t>
            </a:r>
            <a:r>
              <a:rPr lang="en-US">
                <a:solidFill>
                  <a:schemeClr val="accent6"/>
                </a:solidFill>
              </a:rPr>
              <a:t>'filename.txt'</a:t>
            </a:r>
            <a:r>
              <a:rPr lang="en-US"/>
              <a:t>, </a:t>
            </a:r>
            <a:r>
              <a:rPr lang="en-US">
                <a:solidFill>
                  <a:schemeClr val="accent6"/>
                </a:solidFill>
              </a:rPr>
              <a:t>‘w’</a:t>
            </a:r>
            <a:r>
              <a:rPr lang="en-US"/>
              <a:t>) – ‘r’ for read, ‘w’ for write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Using </a:t>
            </a:r>
            <a:r>
              <a:rPr lang="en-US">
                <a:solidFill>
                  <a:schemeClr val="accent2"/>
                </a:solidFill>
              </a:rPr>
              <a:t>with </a:t>
            </a:r>
            <a:r>
              <a:rPr lang="en-US"/>
              <a:t>keyword is a better practice. No need to call </a:t>
            </a:r>
            <a:r>
              <a:rPr lang="en-US">
                <a:solidFill>
                  <a:srgbClr val="7030A0"/>
                </a:solidFill>
              </a:rPr>
              <a:t>close</a:t>
            </a:r>
            <a:r>
              <a:rPr lang="en-US"/>
              <a:t>()</a:t>
            </a:r>
            <a:endParaRPr>
              <a:solidFill>
                <a:schemeClr val="accent2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Reading the file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f.readline() – reads one line (includes the special endline character </a:t>
            </a:r>
            <a:r>
              <a:rPr lang="en-US">
                <a:solidFill>
                  <a:srgbClr val="00B050"/>
                </a:solidFill>
              </a:rPr>
              <a:t>‘\n’</a:t>
            </a:r>
            <a:r>
              <a:rPr lang="en-US"/>
              <a:t> 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for</a:t>
            </a:r>
            <a:r>
              <a:rPr lang="en-US"/>
              <a:t> line </a:t>
            </a:r>
            <a:r>
              <a:rPr lang="en-US">
                <a:solidFill>
                  <a:schemeClr val="accent2"/>
                </a:solidFill>
              </a:rPr>
              <a:t>in</a:t>
            </a:r>
            <a:r>
              <a:rPr lang="en-US"/>
              <a:t> f: 	 using loop, better, cleaner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Writing to file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f.write(line) – writes string </a:t>
            </a:r>
            <a:r>
              <a:rPr b="1" i="1" lang="en-US"/>
              <a:t>line </a:t>
            </a:r>
            <a:r>
              <a:rPr lang="en-US"/>
              <a:t>to file, make sure to add endline character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Plotting</a:t>
            </a:r>
            <a:endParaRPr/>
          </a:p>
        </p:txBody>
      </p:sp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>
                <a:solidFill>
                  <a:schemeClr val="accent2"/>
                </a:solidFill>
              </a:rPr>
              <a:t>import</a:t>
            </a:r>
            <a:r>
              <a:rPr lang="en-US"/>
              <a:t> matplotlib.pyplot </a:t>
            </a:r>
            <a:r>
              <a:rPr lang="en-US">
                <a:solidFill>
                  <a:schemeClr val="accent2"/>
                </a:solidFill>
              </a:rPr>
              <a:t>as</a:t>
            </a:r>
            <a:r>
              <a:rPr lang="en-US"/>
              <a:t> plt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Simple plots: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plt.plot(x, y, color=</a:t>
            </a:r>
            <a:r>
              <a:rPr lang="en-US">
                <a:solidFill>
                  <a:schemeClr val="accent6"/>
                </a:solidFill>
              </a:rPr>
              <a:t>'green'</a:t>
            </a:r>
            <a:r>
              <a:rPr lang="en-US"/>
              <a:t>, marker=</a:t>
            </a:r>
            <a:r>
              <a:rPr lang="en-US">
                <a:solidFill>
                  <a:schemeClr val="accent6"/>
                </a:solidFill>
              </a:rPr>
              <a:t>'o'</a:t>
            </a:r>
            <a:r>
              <a:rPr lang="en-US"/>
              <a:t>, linestyle=</a:t>
            </a:r>
            <a:r>
              <a:rPr lang="en-US">
                <a:solidFill>
                  <a:schemeClr val="accent6"/>
                </a:solidFill>
              </a:rPr>
              <a:t>'dashed’</a:t>
            </a:r>
            <a:r>
              <a:rPr lang="en-US"/>
              <a:t>, linewidth=2, 						markersize=12)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Can also give a format string in format: </a:t>
            </a:r>
            <a:r>
              <a:rPr lang="en-US">
                <a:solidFill>
                  <a:schemeClr val="accent6"/>
                </a:solidFill>
              </a:rPr>
              <a:t>'[marker][line][color]’ </a:t>
            </a:r>
            <a:r>
              <a:rPr lang="en-US"/>
              <a:t>e.g. </a:t>
            </a:r>
            <a:r>
              <a:rPr lang="en-US">
                <a:solidFill>
                  <a:schemeClr val="accent6"/>
                </a:solidFill>
              </a:rPr>
              <a:t>‘bo’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plt.scatter(x,y) – for a scatter plot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If X,y are in a dictionary object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plt.plot(</a:t>
            </a:r>
            <a:r>
              <a:rPr lang="en-US">
                <a:solidFill>
                  <a:schemeClr val="accent6"/>
                </a:solidFill>
              </a:rPr>
              <a:t>'xlabel'</a:t>
            </a:r>
            <a:r>
              <a:rPr lang="en-US"/>
              <a:t>, </a:t>
            </a:r>
            <a:r>
              <a:rPr lang="en-US">
                <a:solidFill>
                  <a:schemeClr val="accent6"/>
                </a:solidFill>
              </a:rPr>
              <a:t>'ylabel'</a:t>
            </a:r>
            <a:r>
              <a:rPr lang="en-US"/>
              <a:t>, data=nums) x = nums[‘xlabel’] , y = nums[‘ylabel’]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Multiple plots on same figure: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Call plot multiple times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Call plot with y as a 2d-array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Don’t forget to call </a:t>
            </a:r>
            <a:r>
              <a:rPr b="1" lang="en-US">
                <a:solidFill>
                  <a:srgbClr val="C00000"/>
                </a:solidFill>
              </a:rPr>
              <a:t>plt.show()</a:t>
            </a:r>
            <a:endParaRPr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Numpy</a:t>
            </a:r>
            <a:endParaRPr/>
          </a:p>
        </p:txBody>
      </p:sp>
      <p:sp>
        <p:nvSpPr>
          <p:cNvPr id="170" name="Google Shape;170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Useful for n-dimensional arrays e.g. matrices, faster than normal lists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Linear algebra, random number, statistics stuff.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>
                <a:solidFill>
                  <a:schemeClr val="accent2"/>
                </a:solidFill>
              </a:rPr>
              <a:t>import</a:t>
            </a:r>
            <a:r>
              <a:rPr lang="en-US"/>
              <a:t> numpy </a:t>
            </a:r>
            <a:r>
              <a:rPr lang="en-US">
                <a:solidFill>
                  <a:schemeClr val="accent2"/>
                </a:solidFill>
              </a:rPr>
              <a:t>as</a:t>
            </a:r>
            <a:r>
              <a:rPr lang="en-US"/>
              <a:t> np</a:t>
            </a:r>
            <a:endParaRPr/>
          </a:p>
          <a:p>
            <a:pPr indent="-2057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Array creation</a:t>
            </a:r>
            <a:endParaRPr/>
          </a:p>
          <a:p>
            <a:pPr indent="-20955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= np.array([1,2,3,4])</a:t>
            </a:r>
            <a:endParaRPr/>
          </a:p>
          <a:p>
            <a:pPr indent="-198755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0000"/>
              <a:buChar char="•"/>
            </a:pPr>
            <a:r>
              <a:rPr lang="en-US"/>
              <a:t>a</a:t>
            </a:r>
            <a:r>
              <a:rPr lang="en-US"/>
              <a:t> = np.array([[1, 2], [3, 4]])</a:t>
            </a:r>
            <a:br>
              <a:rPr lang="en-US"/>
            </a:br>
            <a:r>
              <a:rPr lang="en-US"/>
              <a:t>a_matrix = np.asmatrix(a)</a:t>
            </a:r>
            <a:endParaRPr/>
          </a:p>
          <a:p>
            <a:pPr indent="-20955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Indexing: [i,j]</a:t>
            </a:r>
            <a:endParaRPr/>
          </a:p>
          <a:p>
            <a:pPr indent="-2057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Random numbers</a:t>
            </a:r>
            <a:endParaRPr/>
          </a:p>
          <a:p>
            <a:pPr indent="-20955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np.random.randn</a:t>
            </a:r>
            <a:r>
              <a:rPr i="1" lang="en-US"/>
              <a:t>(d0..dn)</a:t>
            </a:r>
            <a:r>
              <a:rPr lang="en-US"/>
              <a:t> – n-dimensional array of random numbers from </a:t>
            </a:r>
            <a:r>
              <a:rPr b="1" lang="en-US"/>
              <a:t>Normal Dist.</a:t>
            </a:r>
            <a:endParaRPr/>
          </a:p>
          <a:p>
            <a:pPr indent="-20955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np.random.permutation(x) – return a random permutation of list </a:t>
            </a:r>
            <a:r>
              <a:rPr b="1" lang="en-US"/>
              <a:t>x</a:t>
            </a:r>
            <a:endParaRPr/>
          </a:p>
          <a:p>
            <a:pPr indent="-2057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Statistics</a:t>
            </a:r>
            <a:endParaRPr/>
          </a:p>
          <a:p>
            <a:pPr indent="-20955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np.median(), np.mean(), np.percentile()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176" name="Google Shape;176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Python: The Ultimate Beginner's Guide!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Python Library Reference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https://docs.python.org/3/library/index.html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Plotting in Python: matplotlib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https://matplotlib.org/tutorials/introductory/pyplot.html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PyCharm: Python IDE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https://www.jetbrains.com/pycharm/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Transforming code into Beautiful, Idiomatic Python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https://www.youtube.com/watch?v=OSGv2VnC0go&amp;t=1861s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Installation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HelloWorld Example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Basics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Data Structure – Strings, Lists etc.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Built-in functions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Control flow – Loops, Conditionals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Standard Library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Random Numbers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Math and statistics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File Input and Output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Matplotlib - Plotting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Numpy – Faster arrays, matrices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to get Python?</a:t>
            </a:r>
            <a:endParaRPr/>
          </a:p>
        </p:txBody>
      </p:sp>
      <p:sp>
        <p:nvSpPr>
          <p:cNvPr id="97" name="Google Shape;97;p3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Windows</a:t>
            </a:r>
            <a:endParaRPr/>
          </a:p>
        </p:txBody>
      </p:sp>
      <p:sp>
        <p:nvSpPr>
          <p:cNvPr id="98" name="Google Shape;98;p3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D</a:t>
            </a:r>
            <a:r>
              <a:rPr lang="en-US"/>
              <a:t>ownload and install from website:</a:t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2400"/>
              <a:buChar char="○"/>
            </a:pPr>
            <a:r>
              <a:rPr lang="en-US" sz="2800" u="sng">
                <a:solidFill>
                  <a:schemeClr val="hlink"/>
                </a:solidFill>
                <a:hlinkClick r:id="rId4"/>
              </a:rPr>
              <a:t>www.python.org/downloads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Start Menu -&gt; IDLE (Python 3.x)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Interactive Shell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CTRL+N -&gt; Create new .py Script File</a:t>
            </a:r>
            <a:endParaRPr/>
          </a:p>
          <a:p>
            <a:pPr indent="-76200" lvl="1" marL="6858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Other ways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b="1" lang="en-US" u="sng"/>
              <a:t>Google Colab</a:t>
            </a:r>
            <a:endParaRPr b="1" u="sng"/>
          </a:p>
          <a:p>
            <a:pPr indent="-228600" lvl="1" marL="6858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 sz="2800" u="sng">
                <a:solidFill>
                  <a:schemeClr val="hlink"/>
                </a:solidFill>
                <a:hlinkClick r:id="rId5"/>
              </a:rPr>
              <a:t>colab.research.google.com</a:t>
            </a:r>
            <a:endParaRPr b="1" u="sng"/>
          </a:p>
          <a:p>
            <a:pPr indent="-228600" lvl="1" marL="685800" rtl="0" algn="l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 sz="2800"/>
              <a:t>“New Notebook”</a:t>
            </a:r>
            <a:br>
              <a:rPr lang="en-US" sz="2800"/>
            </a:b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Jupyter Notebook </a:t>
            </a:r>
            <a:br>
              <a:rPr lang="en-US"/>
            </a:br>
            <a:r>
              <a:rPr lang="en-US" sz="2000"/>
              <a:t>(Local version of Colab)</a:t>
            </a:r>
            <a:endParaRPr sz="20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VS Code with python extensions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Usually built-in – GNU/Linux</a:t>
            </a:r>
            <a:br>
              <a:rPr lang="en-US"/>
            </a:br>
            <a:r>
              <a:rPr lang="en-US"/>
              <a:t>Windows Subsys for Linux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cda98e551_0_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</a:t>
            </a:r>
            <a:r>
              <a:rPr lang="en-US"/>
              <a:t>ello World on </a:t>
            </a:r>
            <a:r>
              <a:rPr lang="en-US"/>
              <a:t>Python</a:t>
            </a:r>
            <a:endParaRPr/>
          </a:p>
        </p:txBody>
      </p:sp>
      <p:pic>
        <p:nvPicPr>
          <p:cNvPr id="106" name="Google Shape;106;g28cda98e551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71275"/>
            <a:ext cx="11887201" cy="135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8cda98e551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951" y="4404125"/>
            <a:ext cx="3298098" cy="21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Python Basic Data Structures</a:t>
            </a:r>
            <a:endParaRPr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Variables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Numeric – integers, floats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Strings (Immutable) “helloworld”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Lists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Arrays, collection of Variables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have mixed types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Indexing starts at </a:t>
            </a:r>
            <a:r>
              <a:rPr b="1" lang="en-US"/>
              <a:t>0</a:t>
            </a:r>
            <a:r>
              <a:rPr lang="en-US"/>
              <a:t>, ends at </a:t>
            </a:r>
            <a:r>
              <a:rPr b="1" lang="en-US"/>
              <a:t>length-1, </a:t>
            </a:r>
            <a:r>
              <a:rPr lang="en-US"/>
              <a:t>Slicing by index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Dictionaries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Key-Value pairs, </a:t>
            </a:r>
            <a:r>
              <a:rPr lang="en-US"/>
              <a:t>HashMap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</a:t>
            </a:r>
            <a:r>
              <a:rPr lang="en-US"/>
              <a:t>ey is the </a:t>
            </a:r>
            <a:r>
              <a:rPr lang="en-US"/>
              <a:t>Index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Sets, Tuples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Python Hello World</a:t>
            </a:r>
            <a:endParaRPr/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Keywords (Don’t use as variable names)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and, in, for, with, or, is, import, global, class, break, return etc.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Identifiers, Variable names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Uppercase, lowercase, underscore, digits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Case-sensitive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Indentation is important in python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Useful built-in Functions</a:t>
            </a:r>
            <a:endParaRPr/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print</a:t>
            </a:r>
            <a:r>
              <a:rPr lang="en-US"/>
              <a:t>() – Print to stdout (console/terminal/cell output).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len</a:t>
            </a:r>
            <a:r>
              <a:rPr lang="en-US"/>
              <a:t>() – Get length of string, array, dictionary etc.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type</a:t>
            </a:r>
            <a:r>
              <a:rPr lang="en-US"/>
              <a:t>() – Get data structure type of variable/object.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sum</a:t>
            </a:r>
            <a:r>
              <a:rPr lang="en-US"/>
              <a:t>() – Summing a list of numbers (any </a:t>
            </a:r>
            <a:r>
              <a:rPr i="1" lang="en-US"/>
              <a:t>iterable</a:t>
            </a:r>
            <a:r>
              <a:rPr lang="en-US"/>
              <a:t> in general).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min</a:t>
            </a:r>
            <a:r>
              <a:rPr lang="en-US"/>
              <a:t>(), </a:t>
            </a:r>
            <a:r>
              <a:rPr lang="en-US">
                <a:solidFill>
                  <a:srgbClr val="7030A0"/>
                </a:solidFill>
              </a:rPr>
              <a:t>max</a:t>
            </a:r>
            <a:r>
              <a:rPr lang="en-US"/>
              <a:t>() – Get max or min value.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range</a:t>
            </a:r>
            <a:r>
              <a:rPr lang="en-US"/>
              <a:t>(</a:t>
            </a:r>
            <a:r>
              <a:rPr i="1" lang="en-US"/>
              <a:t>a,b,i</a:t>
            </a:r>
            <a:r>
              <a:rPr lang="en-US"/>
              <a:t>) – Generate values from [a,b) with </a:t>
            </a:r>
            <a:r>
              <a:rPr i="1" lang="en-US"/>
              <a:t>i </a:t>
            </a:r>
            <a:r>
              <a:rPr lang="en-US"/>
              <a:t>interval.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list</a:t>
            </a:r>
            <a:r>
              <a:rPr lang="en-US"/>
              <a:t>() – Create a list, can take a generator like </a:t>
            </a:r>
            <a:r>
              <a:rPr lang="en-US">
                <a:solidFill>
                  <a:srgbClr val="7030A0"/>
                </a:solidFill>
              </a:rPr>
              <a:t>range</a:t>
            </a:r>
            <a:r>
              <a:rPr lang="en-US"/>
              <a:t>().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sorted</a:t>
            </a:r>
            <a:r>
              <a:rPr lang="en-US"/>
              <a:t>() – Return a sorted list, can take list or generator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800"/>
              <a:buChar char="•"/>
            </a:pPr>
            <a:r>
              <a:rPr lang="en-US">
                <a:solidFill>
                  <a:srgbClr val="7030A0"/>
                </a:solidFill>
              </a:rPr>
              <a:t>reversed</a:t>
            </a:r>
            <a:r>
              <a:rPr lang="en-US"/>
              <a:t>() – Return reversed list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Control Flow Statements</a:t>
            </a:r>
            <a:endParaRPr/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 loop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for</a:t>
            </a:r>
            <a:r>
              <a:rPr lang="en-US"/>
              <a:t> i </a:t>
            </a:r>
            <a:r>
              <a:rPr lang="en-US">
                <a:solidFill>
                  <a:schemeClr val="accent2"/>
                </a:solidFill>
              </a:rPr>
              <a:t>in</a:t>
            </a:r>
            <a:r>
              <a:rPr lang="en-US"/>
              <a:t> X: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for</a:t>
            </a:r>
            <a:r>
              <a:rPr lang="en-US"/>
              <a:t> i </a:t>
            </a:r>
            <a:r>
              <a:rPr lang="en-US">
                <a:solidFill>
                  <a:schemeClr val="accent2"/>
                </a:solidFill>
              </a:rPr>
              <a:t>in</a:t>
            </a:r>
            <a:r>
              <a:rPr lang="en-US"/>
              <a:t> </a:t>
            </a:r>
            <a:r>
              <a:rPr lang="en-US">
                <a:solidFill>
                  <a:srgbClr val="7030A0"/>
                </a:solidFill>
              </a:rPr>
              <a:t>range</a:t>
            </a:r>
            <a:r>
              <a:rPr lang="en-US"/>
              <a:t>(1, n+1):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While loop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while</a:t>
            </a:r>
            <a:r>
              <a:rPr lang="en-US"/>
              <a:t> condition: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If-elif-else condition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if</a:t>
            </a:r>
            <a:r>
              <a:rPr lang="en-US"/>
              <a:t> condition: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elif</a:t>
            </a:r>
            <a:r>
              <a:rPr lang="en-US"/>
              <a:t> condition2: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en-US">
                <a:solidFill>
                  <a:schemeClr val="accent2"/>
                </a:solidFill>
              </a:rPr>
              <a:t>else</a:t>
            </a:r>
            <a:r>
              <a:rPr lang="en-US"/>
              <a:t>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Don’t forget the </a:t>
            </a:r>
            <a:r>
              <a:rPr b="1" lang="en-US"/>
              <a:t>colon, </a:t>
            </a:r>
            <a:r>
              <a:rPr lang="en-US"/>
              <a:t>and </a:t>
            </a:r>
            <a:r>
              <a:rPr b="1" lang="en-US"/>
              <a:t>indentation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Random Numbers</a:t>
            </a:r>
            <a:endParaRPr/>
          </a:p>
        </p:txBody>
      </p:sp>
      <p:sp>
        <p:nvSpPr>
          <p:cNvPr id="137" name="Google Shape;13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>
                <a:solidFill>
                  <a:schemeClr val="accent2"/>
                </a:solidFill>
              </a:rPr>
              <a:t>import</a:t>
            </a:r>
            <a:r>
              <a:rPr lang="en-US"/>
              <a:t> random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random.randint(a,b)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Return a random integer </a:t>
            </a:r>
            <a:r>
              <a:rPr b="1" lang="en-US"/>
              <a:t>N</a:t>
            </a:r>
            <a:r>
              <a:rPr lang="en-US"/>
              <a:t> such that </a:t>
            </a:r>
            <a:r>
              <a:rPr lang="en-US">
                <a:highlight>
                  <a:srgbClr val="C0C0C0"/>
                </a:highlight>
              </a:rPr>
              <a:t>a &lt;= N &lt;= b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random.choice(seq)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Return a random element from the non-empty sequence </a:t>
            </a:r>
            <a:r>
              <a:rPr i="1" lang="en-US"/>
              <a:t>seq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random.choices(</a:t>
            </a:r>
            <a:r>
              <a:rPr i="1" lang="en-US"/>
              <a:t>population, k)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List of length </a:t>
            </a:r>
            <a:r>
              <a:rPr b="1" lang="en-US"/>
              <a:t>k</a:t>
            </a:r>
            <a:r>
              <a:rPr lang="en-US"/>
              <a:t>, containing </a:t>
            </a:r>
            <a:r>
              <a:rPr b="1" lang="en-US"/>
              <a:t>unique</a:t>
            </a:r>
            <a:r>
              <a:rPr lang="en-US"/>
              <a:t> elements chosen from </a:t>
            </a:r>
            <a:r>
              <a:rPr b="1" i="1" lang="en-US"/>
              <a:t>population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random.sample(</a:t>
            </a:r>
            <a:r>
              <a:rPr i="1" lang="en-US"/>
              <a:t>population, k=1)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List of length </a:t>
            </a:r>
            <a:r>
              <a:rPr b="1" lang="en-US"/>
              <a:t>k</a:t>
            </a:r>
            <a:r>
              <a:rPr lang="en-US"/>
              <a:t>, elements chosen from </a:t>
            </a:r>
            <a:r>
              <a:rPr b="1" i="1" lang="en-US"/>
              <a:t>population </a:t>
            </a:r>
            <a:r>
              <a:rPr lang="en-US"/>
              <a:t>with </a:t>
            </a:r>
            <a:r>
              <a:rPr b="1" lang="en-US"/>
              <a:t>replacement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random.shuffle(</a:t>
            </a:r>
            <a:r>
              <a:rPr i="1" lang="en-US"/>
              <a:t>seq</a:t>
            </a:r>
            <a:r>
              <a:rPr lang="en-US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Shuffle the list </a:t>
            </a:r>
            <a:r>
              <a:rPr i="1" lang="en-US"/>
              <a:t>seq </a:t>
            </a:r>
            <a:r>
              <a:rPr lang="en-US"/>
              <a:t>in place</a:t>
            </a:r>
            <a:endParaRPr i="1"/>
          </a:p>
        </p:txBody>
      </p:sp>
      <p:pic>
        <p:nvPicPr>
          <p:cNvPr id="138" name="Google Shape;13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6621" y="499446"/>
            <a:ext cx="4501451" cy="22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2019-10-10T02:44:42Z</dcterms:created>
  <dc:creator>Muhammad Wajahat</dc:creator>
</cp:coreProperties>
</file>