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sldIdLst>
    <p:sldId id="256" r:id="rId3"/>
    <p:sldId id="284" r:id="rId4"/>
    <p:sldId id="285" r:id="rId5"/>
    <p:sldId id="286" r:id="rId6"/>
    <p:sldId id="261" r:id="rId7"/>
    <p:sldId id="260" r:id="rId8"/>
    <p:sldId id="279" r:id="rId9"/>
    <p:sldId id="287" r:id="rId10"/>
    <p:sldId id="268" r:id="rId11"/>
    <p:sldId id="267" r:id="rId12"/>
    <p:sldId id="269" r:id="rId13"/>
    <p:sldId id="257" r:id="rId14"/>
    <p:sldId id="288" r:id="rId15"/>
    <p:sldId id="270" r:id="rId16"/>
    <p:sldId id="263" r:id="rId17"/>
    <p:sldId id="290" r:id="rId18"/>
    <p:sldId id="291" r:id="rId19"/>
    <p:sldId id="289" r:id="rId20"/>
    <p:sldId id="271" r:id="rId21"/>
    <p:sldId id="272" r:id="rId22"/>
    <p:sldId id="273" r:id="rId23"/>
    <p:sldId id="274" r:id="rId24"/>
    <p:sldId id="295" r:id="rId25"/>
    <p:sldId id="277" r:id="rId26"/>
    <p:sldId id="296" r:id="rId27"/>
    <p:sldId id="297" r:id="rId28"/>
    <p:sldId id="278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538" autoAdjust="0"/>
  </p:normalViewPr>
  <p:slideViewPr>
    <p:cSldViewPr>
      <p:cViewPr varScale="1">
        <p:scale>
          <a:sx n="62" d="100"/>
          <a:sy n="62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5BF64-35DA-441E-BCAB-A7DEE414DF17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EC7FB-C368-479A-8B66-2BF8F89C2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At least </a:t>
            </a:r>
            <a:r>
              <a:rPr lang="en-US" b="1" dirty="0" smtClean="0"/>
              <a:t>1</a:t>
            </a:r>
          </a:p>
          <a:p>
            <a:pPr marL="228600" indent="-228600">
              <a:buAutoNum type="arabicPeriod"/>
            </a:pPr>
            <a:r>
              <a:rPr lang="en-US" dirty="0" smtClean="0"/>
              <a:t>At least </a:t>
            </a:r>
            <a:r>
              <a:rPr lang="en-US" b="1" dirty="0" smtClean="0"/>
              <a:t>50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FAD5-8DE1-48F3-9278-07B493AF0433}" type="datetime1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BFC6-2293-479B-8FE3-A0B5E7AD2D40}" type="datetime1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349D-F8B6-4E7C-9C01-542909F74B0F}" type="datetime1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FAD5-8DE1-48F3-9278-07B493AF04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0E2A-DBA6-44CB-8ECE-F0297D88BE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A1D5-A122-4745-AD4C-3431F3FC24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93B-3224-42DB-9FEC-B9427528F4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7F61-8872-4296-BBA6-A1400E41EF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104A-F95B-47B8-B003-80AEB98AE1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359B-9F27-4981-977A-2E13AAA1C9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D4A4-71CA-4B68-B416-8CC03EF529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0E2A-DBA6-44CB-8ECE-F0297D88BE87}" type="datetime1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0258-EEBF-42EE-9E93-F305A9C9A5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BFC6-2293-479B-8FE3-A0B5E7AD2D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349D-F8B6-4E7C-9C01-542909F74B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A1D5-A122-4745-AD4C-3431F3FC2411}" type="datetime1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93B-3224-42DB-9FEC-B9427528F454}" type="datetime1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7F61-8872-4296-BBA6-A1400E41EF94}" type="datetime1">
              <a:rPr lang="en-US" smtClean="0"/>
              <a:pPr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104A-F95B-47B8-B003-80AEB98AE1D7}" type="datetime1">
              <a:rPr lang="en-US" smtClean="0"/>
              <a:pPr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359B-9F27-4981-977A-2E13AAA1C942}" type="datetime1">
              <a:rPr lang="en-US" smtClean="0"/>
              <a:pPr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D4A4-71CA-4B68-B416-8CC03EF5299C}" type="datetime1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0258-EEBF-42EE-9E93-F305A9C9A50C}" type="datetime1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F8BE-CDD6-41E6-A33D-F7FE93A81061}" type="datetime1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F8BE-CDD6-41E6-A33D-F7FE93A810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CSE 391: Special Topics: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Probability &amp; Statistics for Data Science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1100" dirty="0" smtClean="0">
                <a:solidFill>
                  <a:schemeClr val="tx2"/>
                </a:solidFill>
              </a:rPr>
              <a:t/>
            </a:r>
            <a:br>
              <a:rPr lang="en-US" sz="11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Lecture 1: Intro and Logistics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Anshul Gandhi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347, New CS building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anshul@cs.stonybrook.edu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anshul.gandhi@stonybrook.edu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1: Simple stats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686800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X is a collection of 99 integers (positive and negative)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Mean(X) &gt; 0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How many elements of X are &gt; 0?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Same question but now Median(X) &gt; 0?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Course webpage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/>
            <a:r>
              <a:rPr lang="en-US" sz="2800" dirty="0" smtClean="0">
                <a:solidFill>
                  <a:srgbClr val="FF0000"/>
                </a:solidFill>
              </a:rPr>
              <a:t>www.cs.stonybrook.edu/~cse391 (will redirect)</a:t>
            </a:r>
          </a:p>
          <a:p>
            <a:pPr marL="463550" indent="-463550"/>
            <a:endParaRPr lang="en-US" sz="2800" dirty="0" smtClean="0">
              <a:solidFill>
                <a:srgbClr val="FF0000"/>
              </a:solidFill>
            </a:endParaRP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Please bookmark this page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800" dirty="0" smtClean="0"/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This is your best resource!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800" dirty="0" smtClean="0"/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Will be regularly updated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1430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www.cs.stonybrook.edu/~cse391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Course webpage</a:t>
            </a:r>
            <a:endParaRPr lang="en-US" sz="40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65391"/>
            <a:ext cx="9144000" cy="481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5867400" y="1600200"/>
            <a:ext cx="3276600" cy="1066800"/>
          </a:xfrm>
          <a:prstGeom prst="ellipse">
            <a:avLst/>
          </a:prstGeom>
          <a:solidFill>
            <a:schemeClr val="accent1">
              <a:lumMod val="20000"/>
              <a:lumOff val="80000"/>
              <a:alpha val="4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" y="4876800"/>
            <a:ext cx="2286000" cy="685800"/>
          </a:xfrm>
          <a:prstGeom prst="ellipse">
            <a:avLst/>
          </a:prstGeom>
          <a:solidFill>
            <a:schemeClr val="accent2">
              <a:alpha val="4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Course webpage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Piazza (link on website)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800" dirty="0" smtClean="0"/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Blackboard for assignments, solutions, and grades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Office hours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Just before or after class?</a:t>
            </a:r>
          </a:p>
          <a:p>
            <a:pPr marL="920750" lvl="1" indent="-463550">
              <a:buFont typeface="Arial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CS 347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Will re-visit after add/drop date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Will have OH today till 6:30pm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endParaRPr lang="en-US" sz="2400" dirty="0" smtClean="0"/>
          </a:p>
          <a:p>
            <a:pPr marL="463550" lvl="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TA and TA Office hours: TBA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2: Correlation v/s Causation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9698" name="Picture 2" descr="https://futurism.com/wp-content/uploads/2013/11/Correlation-versus-causation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19200"/>
            <a:ext cx="4591050" cy="368617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990600" y="1295400"/>
            <a:ext cx="2743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4495800"/>
            <a:ext cx="152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0" y="4419600"/>
            <a:ext cx="2438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4343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4343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16764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Q1: Are A and B correlated?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9698" name="Picture 2" descr="https://futurism.com/wp-content/uploads/2013/11/Correlation-versus-causation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19200"/>
            <a:ext cx="4591050" cy="368617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990600" y="1295400"/>
            <a:ext cx="2743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4495800"/>
            <a:ext cx="152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0" y="4419600"/>
            <a:ext cx="2438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4343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4343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1676400"/>
            <a:ext cx="44196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Q2: Which of the following is true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A causes B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(ii) B causes A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(iii) Either (</a:t>
            </a:r>
            <a:r>
              <a:rPr lang="en-US" sz="2400" dirty="0" err="1" smtClean="0"/>
              <a:t>i</a:t>
            </a:r>
            <a:r>
              <a:rPr lang="en-US" sz="2400" dirty="0" smtClean="0"/>
              <a:t>) or (ii)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(iv) None of the above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2: Correlation v/s Causation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9698" name="Picture 2" descr="https://futurism.com/wp-content/uploads/2013/11/Correlation-versus-causation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19200"/>
            <a:ext cx="4591050" cy="368617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3400" y="4719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4719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1676400"/>
            <a:ext cx="44196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Q2: Which of the following is true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A causes B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(ii) B causes A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(iii) Either (</a:t>
            </a:r>
            <a:r>
              <a:rPr lang="en-US" sz="2400" dirty="0" err="1" smtClean="0"/>
              <a:t>i</a:t>
            </a:r>
            <a:r>
              <a:rPr lang="en-US" sz="2400" dirty="0" smtClean="0"/>
              <a:t>) or (ii)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(iv) None of the above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2: Correlation v/s Causation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8850" name="Picture 2" descr="https://s-media-cache-ak0.pinimg.com/originals/8e/1a/82/8e1a82578a4533e82e36f61a0dec68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90600"/>
            <a:ext cx="7620000" cy="5334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2: Correlation v/s Causation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(also on website)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104067"/>
            <a:ext cx="8686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50% assignments  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5-6 assignments. Expect 5-7 questions/assignment.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Later assignments will have more programming.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Build on material taught in class, more challenging.</a:t>
            </a:r>
            <a:br>
              <a:rPr lang="en-US" sz="2400" dirty="0" smtClean="0"/>
            </a:br>
            <a:endParaRPr lang="en-US" sz="1200" dirty="0" smtClean="0"/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40% exams (2 exams)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Similar to assignment questions, but shorter and simpler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Mid-term 1: 15%,   Mid-term 2: 25%</a:t>
            </a:r>
            <a:br>
              <a:rPr lang="en-US" sz="2400" dirty="0" smtClean="0"/>
            </a:br>
            <a:endParaRPr lang="en-US" sz="1200" dirty="0" smtClean="0"/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10% class participation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i="1" dirty="0" smtClean="0">
                <a:solidFill>
                  <a:srgbClr val="FF0000"/>
                </a:solidFill>
              </a:rPr>
              <a:t>Exact %ages are somewhat tentative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20574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CSE 391</a:t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1000" dirty="0" smtClean="0">
                <a:solidFill>
                  <a:schemeClr val="tx2"/>
                </a:solidFill>
              </a:rPr>
              <a:t/>
            </a:r>
            <a:br>
              <a:rPr lang="en-US" sz="10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 Probability &amp; Statistics for Data Science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9144000" cy="3200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is Data Science?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Analysis of data (using several tools/techniques)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Statistics/Data Analysis + 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- assignments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50% assignments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5-6 assignments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5-7 problems per assignment</a:t>
            </a:r>
            <a:br>
              <a:rPr lang="en-US" sz="2000" dirty="0" smtClean="0"/>
            </a:br>
            <a:endParaRPr lang="en-US" sz="2000" dirty="0" smtClean="0"/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Collaboration is allowed (groups of at most 3 students)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One write-up per group.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DO NOT COPY across groups</a:t>
            </a:r>
            <a:br>
              <a:rPr lang="en-US" sz="2000" dirty="0" smtClean="0"/>
            </a:br>
            <a:endParaRPr lang="en-US" sz="2000" dirty="0" smtClean="0"/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Assignments due </a:t>
            </a:r>
            <a:r>
              <a:rPr lang="en-US" sz="2400" b="1" dirty="0" smtClean="0"/>
              <a:t>at the beginning of</a:t>
            </a:r>
            <a:r>
              <a:rPr lang="en-US" sz="2400" dirty="0" smtClean="0"/>
              <a:t> class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NO LATE SUBMISSIONS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Hard-copies only (typed/hand-written)</a:t>
            </a:r>
            <a:br>
              <a:rPr lang="en-US" sz="2000" dirty="0" smtClean="0"/>
            </a:br>
            <a:endParaRPr lang="en-US" sz="2000" dirty="0" smtClean="0"/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Some programming required for later assignments</a:t>
            </a:r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- exams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40% exams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Mid-terms 1 and 2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15% mid-term 1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25% </a:t>
            </a:r>
            <a:r>
              <a:rPr lang="en-US" sz="2000" dirty="0" smtClean="0"/>
              <a:t>mid-term 2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Non-overlapping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Roughly mid-way and at the end of the semester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endParaRPr lang="en-US" sz="2000" dirty="0" smtClean="0"/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Written exams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Closed-book exams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No programming questions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Somewhat easier than assignments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No collaborations, obviously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75 </a:t>
            </a:r>
            <a:r>
              <a:rPr lang="en-US" sz="2000" dirty="0" err="1" smtClean="0"/>
              <a:t>mins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– class participation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10% class participation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Starts after add/drop date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Contribute to class discussions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Interactive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Very helpful for bumping your grade if you are on the border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50% assignments  </a:t>
            </a: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40% exams (two exams)</a:t>
            </a: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10% class participation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3: Simpson’s Paradox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05600" y="2514600"/>
            <a:ext cx="2133600" cy="2209800"/>
          </a:xfrm>
          <a:prstGeom prst="ellipse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Developed Nation (B)</a:t>
            </a:r>
            <a:endParaRPr lang="en-US" sz="2000" b="1" dirty="0"/>
          </a:p>
        </p:txBody>
      </p:sp>
      <p:sp>
        <p:nvSpPr>
          <p:cNvPr id="8" name="Oval 7"/>
          <p:cNvSpPr/>
          <p:nvPr/>
        </p:nvSpPr>
        <p:spPr>
          <a:xfrm>
            <a:off x="228600" y="2667000"/>
            <a:ext cx="21336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Developing Nation (A)</a:t>
            </a:r>
            <a:endParaRPr lang="en-US" sz="2000" b="1" dirty="0"/>
          </a:p>
        </p:txBody>
      </p:sp>
      <p:pic>
        <p:nvPicPr>
          <p:cNvPr id="17410" name="Picture 2" descr="C:\Users\anshul\AppData\Local\Microsoft\Windows\Temporary Internet Files\Content.IE5\0F9UDO3L\360px-Stickfigure800ppx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143000"/>
            <a:ext cx="1097280" cy="1828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04800" y="16002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Earns </a:t>
            </a:r>
            <a:br>
              <a:rPr lang="en-US" dirty="0" smtClean="0"/>
            </a:br>
            <a:r>
              <a:rPr lang="en-US" dirty="0" smtClean="0"/>
              <a:t>above-average income in 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1447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Earns </a:t>
            </a:r>
            <a:br>
              <a:rPr lang="en-US" dirty="0" smtClean="0"/>
            </a:br>
            <a:r>
              <a:rPr lang="en-US" dirty="0" smtClean="0"/>
              <a:t>below-average income in 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5029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income of A goes down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81800" y="4953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income of B goes down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95600" y="35052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Average income of </a:t>
            </a:r>
            <a:br>
              <a:rPr lang="en-US" sz="2400" b="1" dirty="0" smtClean="0"/>
            </a:br>
            <a:r>
              <a:rPr lang="en-US" sz="2400" b="1" dirty="0" smtClean="0"/>
              <a:t>A+B goes up!!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62200" y="965537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ym typeface="Wingdings" pitchFamily="2" charset="2"/>
              </a:rPr>
              <a:t></a:t>
            </a:r>
            <a:endParaRPr lang="en-US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5766516" y="965537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ym typeface="Wingdings" pitchFamily="2" charset="2"/>
              </a:rPr>
              <a:t>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47919E-6 L 0.37344 -2.47919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/>
      <p:bldP spid="12" grpId="0"/>
      <p:bldP spid="13" grpId="0"/>
      <p:bldP spid="14" grpId="0"/>
      <p:bldP spid="17" grpId="0"/>
      <p:bldP spid="17" grpId="1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05600" y="2514600"/>
            <a:ext cx="2133600" cy="2209800"/>
          </a:xfrm>
          <a:prstGeom prst="ellipse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Developed Nation (B)</a:t>
            </a:r>
            <a:endParaRPr lang="en-US" sz="2000" b="1" dirty="0"/>
          </a:p>
        </p:txBody>
      </p:sp>
      <p:sp>
        <p:nvSpPr>
          <p:cNvPr id="8" name="Oval 7"/>
          <p:cNvSpPr/>
          <p:nvPr/>
        </p:nvSpPr>
        <p:spPr>
          <a:xfrm>
            <a:off x="228600" y="2667000"/>
            <a:ext cx="21336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Developing Nation (A)</a:t>
            </a:r>
            <a:endParaRPr lang="en-US" sz="2000" b="1" dirty="0"/>
          </a:p>
        </p:txBody>
      </p:sp>
      <p:pic>
        <p:nvPicPr>
          <p:cNvPr id="17410" name="Picture 2" descr="C:\Users\anshul\AppData\Local\Microsoft\Windows\Temporary Internet Files\Content.IE5\0F9UDO3L\360px-Stickfigure800ppx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143000"/>
            <a:ext cx="1097280" cy="1828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04800" y="16002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Earns </a:t>
            </a:r>
            <a:br>
              <a:rPr lang="en-US" dirty="0" smtClean="0"/>
            </a:br>
            <a:r>
              <a:rPr lang="en-US" dirty="0" smtClean="0"/>
              <a:t>above-average income in 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1447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Earns </a:t>
            </a:r>
            <a:br>
              <a:rPr lang="en-US" dirty="0" smtClean="0"/>
            </a:br>
            <a:r>
              <a:rPr lang="en-US" dirty="0" smtClean="0"/>
              <a:t>below-average income in 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5029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1: 20K</a:t>
            </a:r>
          </a:p>
          <a:p>
            <a:r>
              <a:rPr lang="en-US" dirty="0" smtClean="0"/>
              <a:t>Person X: 40K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90800" y="39624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Average income of A+B</a:t>
            </a:r>
            <a:br>
              <a:rPr lang="en-US" sz="2400" b="1" dirty="0" smtClean="0"/>
            </a:br>
            <a:r>
              <a:rPr lang="en-US" sz="2400" b="1" dirty="0" smtClean="0"/>
              <a:t>Before: 160K/3 = 53.3K</a:t>
            </a:r>
          </a:p>
          <a:p>
            <a:pPr algn="ctr"/>
            <a:r>
              <a:rPr lang="en-US" sz="2400" b="1" dirty="0" smtClean="0"/>
              <a:t>After: 200K/3 = 66.7K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0" y="4953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2: 100K</a:t>
            </a:r>
          </a:p>
          <a:p>
            <a:r>
              <a:rPr lang="en-US" dirty="0" smtClean="0"/>
              <a:t>Person X: 80K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3: Simpson’s Paradox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47919E-6 L 0.39844 -2.4791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" y="1066800"/>
            <a:ext cx="8153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Since 2000, the median US wage has </a:t>
            </a:r>
            <a:r>
              <a:rPr lang="en-US" sz="2400" b="1" dirty="0" smtClean="0"/>
              <a:t>risen</a:t>
            </a:r>
            <a:r>
              <a:rPr lang="en-US" sz="2400" dirty="0" smtClean="0"/>
              <a:t> about 1% (adjusted)</a:t>
            </a:r>
          </a:p>
          <a:p>
            <a:endParaRPr lang="en-US" sz="2400" dirty="0" smtClean="0"/>
          </a:p>
          <a:p>
            <a:r>
              <a:rPr lang="en-US" sz="2400" dirty="0" smtClean="0"/>
              <a:t>But over the same period, the median wage for: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high school dropouts,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high school graduates with no college education,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people with some college education, and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people with Bachelor’s or higher degrees</a:t>
            </a:r>
          </a:p>
          <a:p>
            <a:r>
              <a:rPr lang="en-US" sz="2400" dirty="0" smtClean="0"/>
              <a:t>have </a:t>
            </a:r>
            <a:r>
              <a:rPr lang="en-US" sz="2400" i="1" dirty="0" smtClean="0"/>
              <a:t>all</a:t>
            </a:r>
            <a:r>
              <a:rPr lang="en-US" sz="2400" dirty="0" smtClean="0"/>
              <a:t> decreased.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 other words, within </a:t>
            </a:r>
            <a:r>
              <a:rPr lang="en-US" sz="2400" i="1" dirty="0" smtClean="0"/>
              <a:t>every</a:t>
            </a:r>
            <a:r>
              <a:rPr lang="en-US" sz="2400" dirty="0" smtClean="0"/>
              <a:t> educational subgroup, the median wage is </a:t>
            </a:r>
            <a:r>
              <a:rPr lang="en-US" sz="2400" b="1" dirty="0" smtClean="0"/>
              <a:t>lower</a:t>
            </a:r>
            <a:r>
              <a:rPr lang="en-US" sz="2400" dirty="0" smtClean="0"/>
              <a:t> now than it was in 2000.</a:t>
            </a:r>
          </a:p>
          <a:p>
            <a:endParaRPr lang="en-US" sz="2400" dirty="0" smtClean="0"/>
          </a:p>
          <a:p>
            <a:r>
              <a:rPr lang="en-US" sz="2400" dirty="0" smtClean="0"/>
              <a:t>How can both things be true??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3: Simpson’s Paradox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Syllabus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www.cs.stonybrook.edu/~cse391</a:t>
            </a:r>
            <a:endParaRPr lang="en-US" sz="24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65391"/>
            <a:ext cx="9144000" cy="481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Next class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219200"/>
            <a:ext cx="8686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Probability review - 1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Basics: sample space, outcomes, probability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Events: mutually exclusive, independent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Calculating probability: sets, counting, tree diagram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9144000" cy="3200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Who is a Data Scientist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Statistics/Data Analysis + CS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3000" i="1" dirty="0" smtClean="0">
                <a:solidFill>
                  <a:schemeClr val="tx1"/>
                </a:solidFill>
              </a:rPr>
              <a:t>Someone who is better at stats than the average CS person</a:t>
            </a:r>
          </a:p>
          <a:p>
            <a:r>
              <a:rPr lang="en-US" sz="3000" i="1" dirty="0" smtClean="0">
                <a:solidFill>
                  <a:schemeClr val="tx1"/>
                </a:solidFill>
              </a:rPr>
              <a:t>and </a:t>
            </a:r>
          </a:p>
          <a:p>
            <a:r>
              <a:rPr lang="en-US" sz="3000" i="1" dirty="0" smtClean="0">
                <a:solidFill>
                  <a:schemeClr val="tx1"/>
                </a:solidFill>
              </a:rPr>
              <a:t>someone who is better at CS than an average statistician.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20574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CSE 391</a:t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1000" dirty="0" smtClean="0">
                <a:solidFill>
                  <a:schemeClr val="tx2"/>
                </a:solidFill>
              </a:rPr>
              <a:t/>
            </a:r>
            <a:br>
              <a:rPr lang="en-US" sz="10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 Probability &amp; Statistics for Data Science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"/>
            <a:ext cx="64008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Anshul Gandhi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347, New CS building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anshul@cs.stonybrook.edu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anshul.gandhi@stonybrook.edu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7543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AutoNum type="arabicPeriod"/>
            </a:pPr>
            <a:r>
              <a:rPr lang="en-US" sz="2800" dirty="0" smtClean="0"/>
              <a:t>Logistics</a:t>
            </a:r>
          </a:p>
          <a:p>
            <a:pPr marL="463550" indent="-463550">
              <a:buAutoNum type="arabicPeriod"/>
            </a:pPr>
            <a:endParaRPr lang="en-US" sz="1000" dirty="0" smtClean="0"/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Course info</a:t>
            </a:r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Lectures</a:t>
            </a:r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Course webpage</a:t>
            </a:r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Office hours</a:t>
            </a:r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Grading</a:t>
            </a:r>
          </a:p>
          <a:p>
            <a:pPr marL="920750" lvl="1" indent="-463550">
              <a:buFont typeface="Arial" pitchFamily="34" charset="0"/>
              <a:buChar char="•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Syllabus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371600" y="4953000"/>
            <a:ext cx="25908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71600" y="4267200"/>
            <a:ext cx="27432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95400" y="2921358"/>
            <a:ext cx="2667000" cy="381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2464158"/>
            <a:ext cx="2667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2044521"/>
            <a:ext cx="26670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Course Info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71600" y="5702121"/>
            <a:ext cx="2667000" cy="381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0772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New course (almost)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1000" dirty="0" smtClean="0"/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Deals with </a:t>
            </a:r>
            <a:r>
              <a:rPr lang="en-US" sz="2800" dirty="0" err="1" smtClean="0"/>
              <a:t>probs</a:t>
            </a:r>
            <a:r>
              <a:rPr lang="en-US" sz="2800" dirty="0" smtClean="0"/>
              <a:t> and stats for DS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Probability theory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Statistical inference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DS techniques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800" dirty="0" smtClean="0"/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UG level course</a:t>
            </a:r>
          </a:p>
          <a:p>
            <a:pPr marL="920750" lvl="1" indent="-463550">
              <a:buFont typeface="Wingdings" pitchFamily="2" charset="2"/>
              <a:buChar char="Ø"/>
            </a:pPr>
            <a:r>
              <a:rPr lang="en-US" sz="2400" dirty="0" smtClean="0"/>
              <a:t>Probability Theory</a:t>
            </a:r>
          </a:p>
          <a:p>
            <a:pPr marL="920750" lvl="1" indent="-463550">
              <a:buFont typeface="Wingdings" pitchFamily="2" charset="2"/>
              <a:buChar char="Ø"/>
            </a:pPr>
            <a:r>
              <a:rPr lang="en-US" sz="2400" dirty="0" smtClean="0"/>
              <a:t>Random Variables</a:t>
            </a:r>
          </a:p>
          <a:p>
            <a:pPr marL="920750" lvl="1" indent="-463550">
              <a:buFont typeface="Wingdings" pitchFamily="2" charset="2"/>
              <a:buChar char="Ø"/>
            </a:pPr>
            <a:r>
              <a:rPr lang="en-US" sz="2400" dirty="0" smtClean="0"/>
              <a:t>Statistical Inference</a:t>
            </a:r>
          </a:p>
          <a:p>
            <a:pPr marL="920750" lvl="1" indent="-463550">
              <a:buFont typeface="Wingdings" pitchFamily="2" charset="2"/>
              <a:buChar char="Ø"/>
            </a:pPr>
            <a:r>
              <a:rPr lang="en-US" sz="2400" dirty="0" smtClean="0"/>
              <a:t>Hypothesis Testing</a:t>
            </a:r>
          </a:p>
          <a:p>
            <a:pPr marL="920750" lvl="1" indent="-463550">
              <a:buFont typeface="Wingdings" pitchFamily="2" charset="2"/>
              <a:buChar char="Ø"/>
            </a:pPr>
            <a:r>
              <a:rPr lang="en-US" sz="2400" dirty="0" smtClean="0"/>
              <a:t>Regression Analysis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9" grpId="0" animBg="1"/>
      <p:bldP spid="8" grpId="0" animBg="1"/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Course Info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07720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Prerequisites: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Probability and Statistics</a:t>
            </a:r>
          </a:p>
          <a:p>
            <a:pPr marL="1377950" lvl="2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Recommended (not necessary)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Basic  CS background</a:t>
            </a:r>
          </a:p>
          <a:p>
            <a:pPr marL="1377950" lvl="2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Python (not necessary, but will help)</a:t>
            </a:r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 smtClean="0"/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This is NOT a systems course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More of a theory + algorithms course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Course Info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0772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Recommended texts: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/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/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/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/>
          </a:p>
          <a:p>
            <a:pPr marL="463550" indent="-463550">
              <a:spcBef>
                <a:spcPts val="1200"/>
              </a:spcBef>
              <a:spcAft>
                <a:spcPts val="600"/>
              </a:spcAft>
            </a:pPr>
            <a:endParaRPr lang="en-US" sz="2800" dirty="0" smtClean="0"/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Software:</a:t>
            </a:r>
            <a:endParaRPr lang="en-US" sz="1200" dirty="0" smtClean="0"/>
          </a:p>
          <a:p>
            <a:pPr marL="920750" lvl="1" indent="-463550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Available from </a:t>
            </a:r>
            <a:r>
              <a:rPr lang="en-US" sz="2800" dirty="0" err="1" smtClean="0"/>
              <a:t>DoIT</a:t>
            </a:r>
            <a:endParaRPr lang="en-US" sz="2800" dirty="0" smtClean="0"/>
          </a:p>
          <a:p>
            <a:pPr marL="463550" indent="-463550"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050" name="Picture 2" descr="https://images-na.ssl-images-amazon.com/images/I/41TqRwQfEM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6299" y="1676400"/>
            <a:ext cx="1821485" cy="2743200"/>
          </a:xfrm>
          <a:prstGeom prst="rect">
            <a:avLst/>
          </a:prstGeom>
          <a:noFill/>
        </p:spPr>
      </p:pic>
      <p:pic>
        <p:nvPicPr>
          <p:cNvPr id="2052" name="Picture 4" descr="https://images-na.ssl-images-amazon.com/images/I/51FYtXdp4RL._SX350_BO1,204,203,200_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676400"/>
            <a:ext cx="1935083" cy="2743200"/>
          </a:xfrm>
          <a:prstGeom prst="rect">
            <a:avLst/>
          </a:prstGeom>
          <a:noFill/>
        </p:spPr>
      </p:pic>
      <p:pic>
        <p:nvPicPr>
          <p:cNvPr id="2054" name="Picture 6" descr="https://engineering.usu.edu/images/MATLAB-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4648200"/>
            <a:ext cx="2743200" cy="1037462"/>
          </a:xfrm>
          <a:prstGeom prst="rect">
            <a:avLst/>
          </a:prstGeom>
          <a:noFill/>
        </p:spPr>
      </p:pic>
      <p:sp>
        <p:nvSpPr>
          <p:cNvPr id="39938" name="AutoShape 2" descr="Image result for pyth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42" name="Picture 6" descr="Image result for python 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4648200"/>
            <a:ext cx="3086166" cy="1042416"/>
          </a:xfrm>
          <a:prstGeom prst="rect">
            <a:avLst/>
          </a:prstGeom>
          <a:noFill/>
        </p:spPr>
      </p:pic>
      <p:pic>
        <p:nvPicPr>
          <p:cNvPr id="39944" name="Picture 8" descr="Image result for data science manual steve skien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05600" y="1676400"/>
            <a:ext cx="2088107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Lectures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Mon  Wed: 4:00pm – 5:20pm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Frey 217</a:t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2800" dirty="0" smtClean="0">
              <a:solidFill>
                <a:srgbClr val="FF0000"/>
              </a:solidFill>
            </a:endParaRP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On echo (should be available)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5-min break at the halfway point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Whiteboard + maybe slides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Occasionally some programming (Python/MATLAB)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Interactive (please)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Carry a book, a real one!</a:t>
            </a:r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647</Words>
  <Application>Microsoft Office PowerPoint</Application>
  <PresentationFormat>On-screen Show (4:3)</PresentationFormat>
  <Paragraphs>256</Paragraphs>
  <Slides>28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1_Office Theme</vt:lpstr>
      <vt:lpstr>CSE 391: Special Topics:  Probability &amp; Statistics for Data Science  Lecture 1: Intro and Logistics</vt:lpstr>
      <vt:lpstr>CSE 391   Probability &amp; Statistics for Data Science</vt:lpstr>
      <vt:lpstr>CSE 391   Probability &amp; Statistics for Data Science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544</dc:title>
  <dc:creator>anshul</dc:creator>
  <cp:lastModifiedBy>anshul</cp:lastModifiedBy>
  <cp:revision>146</cp:revision>
  <dcterms:created xsi:type="dcterms:W3CDTF">2006-08-16T00:00:00Z</dcterms:created>
  <dcterms:modified xsi:type="dcterms:W3CDTF">2019-01-28T22:29:23Z</dcterms:modified>
</cp:coreProperties>
</file>