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8"/>
  </p:notesMasterIdLst>
  <p:sldIdLst>
    <p:sldId id="256" r:id="rId3"/>
    <p:sldId id="261" r:id="rId4"/>
    <p:sldId id="260" r:id="rId5"/>
    <p:sldId id="279" r:id="rId6"/>
    <p:sldId id="262" r:id="rId7"/>
    <p:sldId id="264" r:id="rId8"/>
    <p:sldId id="265" r:id="rId9"/>
    <p:sldId id="267" r:id="rId10"/>
    <p:sldId id="268" r:id="rId11"/>
    <p:sldId id="269" r:id="rId12"/>
    <p:sldId id="257" r:id="rId13"/>
    <p:sldId id="270" r:id="rId14"/>
    <p:sldId id="263" r:id="rId15"/>
    <p:sldId id="28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1" r:id="rId24"/>
    <p:sldId id="283" r:id="rId25"/>
    <p:sldId id="278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6433" autoAdjust="0"/>
  </p:normalViewPr>
  <p:slideViewPr>
    <p:cSldViewPr>
      <p:cViewPr varScale="1">
        <p:scale>
          <a:sx n="45" d="100"/>
          <a:sy n="45" d="100"/>
        </p:scale>
        <p:origin x="-22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5BF64-35DA-441E-BCAB-A7DEE414DF17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EC7FB-C368-479A-8B66-2BF8F89C2F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FAD5-8DE1-48F3-9278-07B493AF0433}" type="datetime1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BFC6-2293-479B-8FE3-A0B5E7AD2D40}" type="datetime1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349D-F8B6-4E7C-9C01-542909F74B0F}" type="datetime1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FAD5-8DE1-48F3-9278-07B493AF04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0E2A-DBA6-44CB-8ECE-F0297D88BE8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A1D5-A122-4745-AD4C-3431F3FC241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93B-3224-42DB-9FEC-B9427528F45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7F61-8872-4296-BBA6-A1400E41EF9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104A-F95B-47B8-B003-80AEB98AE1D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359B-9F27-4981-977A-2E13AAA1C94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D4A4-71CA-4B68-B416-8CC03EF529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0E2A-DBA6-44CB-8ECE-F0297D88BE87}" type="datetime1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0258-EEBF-42EE-9E93-F305A9C9A5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BFC6-2293-479B-8FE3-A0B5E7AD2D4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349D-F8B6-4E7C-9C01-542909F74B0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A1D5-A122-4745-AD4C-3431F3FC2411}" type="datetime1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93B-3224-42DB-9FEC-B9427528F454}" type="datetime1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7F61-8872-4296-BBA6-A1400E41EF94}" type="datetime1">
              <a:rPr lang="en-US" smtClean="0"/>
              <a:pPr/>
              <a:t>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104A-F95B-47B8-B003-80AEB98AE1D7}" type="datetime1">
              <a:rPr lang="en-US" smtClean="0"/>
              <a:pPr/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359B-9F27-4981-977A-2E13AAA1C942}" type="datetime1">
              <a:rPr lang="en-US" smtClean="0"/>
              <a:pPr/>
              <a:t>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D4A4-71CA-4B68-B416-8CC03EF5299C}" type="datetime1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0258-EEBF-42EE-9E93-F305A9C9A50C}" type="datetime1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5F8BE-CDD6-41E6-A33D-F7FE93A81061}" type="datetime1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5F8BE-CDD6-41E6-A33D-F7FE93A8106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CSE 531: Performance Analysis of Systems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1100" dirty="0" smtClean="0">
                <a:solidFill>
                  <a:schemeClr val="tx2"/>
                </a:solidFill>
              </a:rPr>
              <a:t/>
            </a:r>
            <a:br>
              <a:rPr lang="en-US" sz="11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Lecture 1: Intro and Logistics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13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Anshul Gandhi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1307, CS building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anshul@cs.stonybrook.edu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anshul.gandhi@stonybrook.edu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Course webpage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686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www.cs.stonybrook.edu/~cse531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Regularly updated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Please check periodically!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Slides will be posted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Contains all course info and logistics</a:t>
            </a:r>
          </a:p>
          <a:p>
            <a:pPr marL="920750" lvl="1" indent="-463550"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11430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www.cs.stonybrook.edu/~cse531</a:t>
            </a:r>
            <a:endParaRPr lang="en-US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Course webpage</a:t>
            </a:r>
            <a:endParaRPr lang="en-US" sz="40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 t="10667" b="10667"/>
          <a:stretch>
            <a:fillRect/>
          </a:stretch>
        </p:blipFill>
        <p:spPr bwMode="auto">
          <a:xfrm>
            <a:off x="0" y="1752600"/>
            <a:ext cx="9144000" cy="449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Office hours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6868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Tuesday 2pm-4pm </a:t>
            </a:r>
          </a:p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Any time with prior appointment (email me)</a:t>
            </a:r>
          </a:p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CS 1307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Tentative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Will re-visit after add/drop date</a:t>
            </a:r>
          </a:p>
          <a:p>
            <a:pPr marL="920750" lvl="1" indent="-463550"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Example 2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077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/>
              <a:t>Queueing policies</a:t>
            </a:r>
            <a:endParaRPr lang="en-US" sz="2400" dirty="0" smtClean="0"/>
          </a:p>
          <a:p>
            <a:pPr marL="920750" lvl="1" indent="-463550"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Example 2 (continued)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077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/>
              <a:t>Service policies</a:t>
            </a:r>
            <a:endParaRPr lang="en-US" sz="2400" dirty="0" smtClean="0"/>
          </a:p>
          <a:p>
            <a:pPr marL="920750" lvl="1" indent="-463550"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Grading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6868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40% assignments</a:t>
            </a:r>
          </a:p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20% mid-term 1</a:t>
            </a:r>
          </a:p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20% mid-term 2</a:t>
            </a:r>
          </a:p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10% class participation</a:t>
            </a:r>
          </a:p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10% help in grading</a:t>
            </a:r>
          </a:p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Tentative!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Grading - assignments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686800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40% assignments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Roughly  1 every 2 weeks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smtClean="0"/>
              <a:t>5-8 problems per assignment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Collaboration is allowed (groups of 3 max)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smtClean="0"/>
              <a:t>One write-up </a:t>
            </a:r>
            <a:r>
              <a:rPr lang="en-US" sz="2000" smtClean="0"/>
              <a:t>per group.</a:t>
            </a:r>
            <a:endParaRPr lang="en-US" sz="2000" dirty="0" smtClean="0"/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smtClean="0"/>
              <a:t>DO NOT COPY!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Assignments due in class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smtClean="0"/>
              <a:t>NO LATE SUBMISSIONS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smtClean="0"/>
              <a:t>Hard-copies only (typed/hand-written)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Some programming/MATLAB required</a:t>
            </a:r>
          </a:p>
          <a:p>
            <a:pPr marL="920750" lvl="1" indent="-463550"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Grading - exams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686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40% exams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Mid-terms 1 and 2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smtClean="0"/>
              <a:t>Non-overlapping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smtClean="0"/>
              <a:t>One before Spring break, one at the end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In-class exams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smtClean="0"/>
              <a:t>Roughly as hard as assignments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smtClean="0"/>
              <a:t>No collaborations, obviously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Grading – class participation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686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10% class participation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Contribute to class discussions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Interactive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Very helpful for bumping your grade if you are on the border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Grading – help with grading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686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10% class participation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Help grade one assignment as part of a group of graders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2-3 hour commitment for one evening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Tentative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Outline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75438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AutoNum type="arabicPeriod"/>
            </a:pPr>
            <a:r>
              <a:rPr lang="en-US" sz="2800" dirty="0" smtClean="0"/>
              <a:t>Logistics</a:t>
            </a:r>
          </a:p>
          <a:p>
            <a:pPr marL="463550" indent="-463550">
              <a:buAutoNum type="arabicPeriod"/>
            </a:pPr>
            <a:endParaRPr lang="en-US" sz="1000" dirty="0" smtClean="0"/>
          </a:p>
          <a:p>
            <a:pPr marL="920750" lvl="1" indent="-463550">
              <a:buFont typeface="Arial" pitchFamily="34" charset="0"/>
              <a:buChar char="•"/>
            </a:pPr>
            <a:r>
              <a:rPr lang="en-US" sz="2400" dirty="0" smtClean="0"/>
              <a:t>Course info</a:t>
            </a:r>
          </a:p>
          <a:p>
            <a:pPr marL="920750" lvl="1" indent="-463550">
              <a:buFont typeface="Arial" pitchFamily="34" charset="0"/>
              <a:buChar char="•"/>
            </a:pPr>
            <a:r>
              <a:rPr lang="en-US" sz="2400" dirty="0" smtClean="0"/>
              <a:t>Lectures</a:t>
            </a:r>
          </a:p>
          <a:p>
            <a:pPr marL="920750" lvl="1" indent="-463550">
              <a:buFont typeface="Arial" pitchFamily="34" charset="0"/>
              <a:buChar char="•"/>
            </a:pPr>
            <a:r>
              <a:rPr lang="en-US" sz="2400" dirty="0" smtClean="0"/>
              <a:t>Course webpage</a:t>
            </a:r>
          </a:p>
          <a:p>
            <a:pPr marL="920750" lvl="1" indent="-463550">
              <a:buFont typeface="Arial" pitchFamily="34" charset="0"/>
              <a:buChar char="•"/>
            </a:pPr>
            <a:r>
              <a:rPr lang="en-US" sz="2400" dirty="0" smtClean="0"/>
              <a:t>Office hours</a:t>
            </a:r>
          </a:p>
          <a:p>
            <a:pPr marL="920750" lvl="1" indent="-463550">
              <a:buFont typeface="Arial" pitchFamily="34" charset="0"/>
              <a:buChar char="•"/>
            </a:pPr>
            <a:r>
              <a:rPr lang="en-US" sz="2400" dirty="0" smtClean="0"/>
              <a:t>Grading</a:t>
            </a:r>
          </a:p>
          <a:p>
            <a:pPr marL="920750" lvl="1" indent="-463550">
              <a:buFont typeface="Arial" pitchFamily="34" charset="0"/>
              <a:buChar char="•"/>
            </a:pPr>
            <a:r>
              <a:rPr lang="en-US" sz="2400" dirty="0" smtClean="0"/>
              <a:t>Resources</a:t>
            </a:r>
          </a:p>
          <a:p>
            <a:pPr marL="920750" lvl="1" indent="-463550">
              <a:buFont typeface="Arial" pitchFamily="34" charset="0"/>
              <a:buChar char="•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Syllabus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Resources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68680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Lectures</a:t>
            </a:r>
          </a:p>
          <a:p>
            <a:pPr marL="463550" indent="-4635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Slides posted online</a:t>
            </a:r>
          </a:p>
          <a:p>
            <a:pPr marL="463550" indent="-4635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Recommended text:</a:t>
            </a:r>
            <a:endParaRPr lang="en-US" sz="2000" i="1" dirty="0" smtClean="0"/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smtClean="0"/>
              <a:t>1 copy in library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smtClean="0"/>
              <a:t>3 personal copies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endParaRPr lang="en-US" sz="2000" dirty="0" smtClean="0"/>
          </a:p>
          <a:p>
            <a:pPr marL="463550" lvl="0" indent="-4635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Other texts: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smtClean="0"/>
              <a:t>Ross, Introduction to Probability Models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err="1" smtClean="0"/>
              <a:t>Kleinrock</a:t>
            </a:r>
            <a:r>
              <a:rPr lang="en-US" sz="2000" dirty="0" smtClean="0"/>
              <a:t>: Queueing Systems, Vol. I and II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smtClean="0"/>
              <a:t>Wolff: Stochastic Modeling and the Theory of Queues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smtClean="0"/>
              <a:t>Jain: The Art of Computer System Performance Analysis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000" dirty="0" smtClean="0"/>
              <a:t>Ross, Stochastic Processes</a:t>
            </a:r>
          </a:p>
          <a:p>
            <a:pPr marL="920750" lvl="1" indent="-463550">
              <a:spcBef>
                <a:spcPts val="1200"/>
              </a:spcBef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026" name="Picture 2" descr="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914400"/>
            <a:ext cx="2692064" cy="384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Example 3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077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/>
              <a:t>RightScaling for M/M/k</a:t>
            </a:r>
            <a:endParaRPr lang="en-US" sz="2400" dirty="0" smtClean="0"/>
          </a:p>
          <a:p>
            <a:pPr marL="920750" lvl="1" indent="-463550"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Example 3 (continued)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077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itchFamily="34" charset="0"/>
              <a:buChar char="•"/>
            </a:pPr>
            <a:r>
              <a:rPr lang="en-US" sz="2800" dirty="0" err="1" smtClean="0"/>
              <a:t>AutoScaling</a:t>
            </a:r>
            <a:r>
              <a:rPr lang="en-US" sz="2800" dirty="0" smtClean="0"/>
              <a:t> for M(t)/M/k</a:t>
            </a:r>
            <a:endParaRPr lang="en-US" sz="2400" dirty="0" smtClean="0"/>
          </a:p>
          <a:p>
            <a:pPr marL="920750" lvl="1" indent="-463550"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Example 4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077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/>
              <a:t>Performance modeling for Databases</a:t>
            </a:r>
            <a:endParaRPr lang="en-US" sz="2400" dirty="0" smtClean="0"/>
          </a:p>
          <a:p>
            <a:pPr marL="920750" lvl="1" indent="-463550"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Syllabus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838200"/>
            <a:ext cx="8077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6053138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Probability and Statistics</a:t>
            </a:r>
          </a:p>
          <a:p>
            <a:pPr marL="920750" lvl="1" indent="-463550">
              <a:buFont typeface="Wingdings" pitchFamily="2" charset="2"/>
              <a:buChar char="Ø"/>
              <a:tabLst>
                <a:tab pos="6053138" algn="l"/>
              </a:tabLst>
            </a:pPr>
            <a:r>
              <a:rPr lang="en-US" sz="2000" dirty="0" smtClean="0">
                <a:solidFill>
                  <a:prstClr val="black"/>
                </a:solidFill>
              </a:rPr>
              <a:t>Review, Random variables, Distributions</a:t>
            </a:r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6053138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Markov chains</a:t>
            </a:r>
          </a:p>
          <a:p>
            <a:pPr marL="920750" lvl="1" indent="-463550">
              <a:buFont typeface="Wingdings" pitchFamily="2" charset="2"/>
              <a:buChar char="Ø"/>
              <a:tabLst>
                <a:tab pos="6053138" algn="l"/>
              </a:tabLst>
            </a:pPr>
            <a:r>
              <a:rPr lang="en-US" sz="2000" dirty="0" smtClean="0">
                <a:solidFill>
                  <a:prstClr val="black"/>
                </a:solidFill>
              </a:rPr>
              <a:t>Discrete-time, Continuous-time</a:t>
            </a:r>
          </a:p>
          <a:p>
            <a:pPr marL="920750" lvl="1" indent="-463550">
              <a:buFont typeface="Wingdings" pitchFamily="2" charset="2"/>
              <a:buChar char="Ø"/>
              <a:tabLst>
                <a:tab pos="6053138" algn="l"/>
              </a:tabLst>
            </a:pPr>
            <a:r>
              <a:rPr lang="en-US" sz="2000" dirty="0" smtClean="0">
                <a:solidFill>
                  <a:srgbClr val="7030A0"/>
                </a:solidFill>
              </a:rPr>
              <a:t>Supply chain, Operations Research, Web Search</a:t>
            </a:r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6053138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Queueing  theory</a:t>
            </a:r>
          </a:p>
          <a:p>
            <a:pPr marL="920750" lvl="1" indent="-463550">
              <a:buFont typeface="Wingdings" pitchFamily="2" charset="2"/>
              <a:buChar char="Ø"/>
              <a:tabLst>
                <a:tab pos="6053138" algn="l"/>
              </a:tabLst>
            </a:pPr>
            <a:r>
              <a:rPr lang="en-US" sz="2000" dirty="0" smtClean="0">
                <a:solidFill>
                  <a:prstClr val="black"/>
                </a:solidFill>
              </a:rPr>
              <a:t>Basics, Operational laws</a:t>
            </a:r>
          </a:p>
          <a:p>
            <a:pPr marL="920750" lvl="1" indent="-463550">
              <a:buFont typeface="Wingdings" pitchFamily="2" charset="2"/>
              <a:buChar char="Ø"/>
              <a:tabLst>
                <a:tab pos="6053138" algn="l"/>
              </a:tabLst>
            </a:pPr>
            <a:r>
              <a:rPr lang="en-US" sz="2000" dirty="0" smtClean="0">
                <a:solidFill>
                  <a:prstClr val="black"/>
                </a:solidFill>
              </a:rPr>
              <a:t>M/M/1, M/M/k, M/G/1, Network of queues</a:t>
            </a:r>
          </a:p>
          <a:p>
            <a:pPr marL="920750" lvl="1" indent="-463550">
              <a:buFont typeface="Wingdings" pitchFamily="2" charset="2"/>
              <a:buChar char="Ø"/>
              <a:tabLst>
                <a:tab pos="6053138" algn="l"/>
              </a:tabLst>
            </a:pPr>
            <a:r>
              <a:rPr lang="en-US" sz="2000" dirty="0" smtClean="0">
                <a:solidFill>
                  <a:prstClr val="black"/>
                </a:solidFill>
              </a:rPr>
              <a:t>Scheduling policies</a:t>
            </a:r>
          </a:p>
          <a:p>
            <a:pPr marL="920750" lvl="1" indent="-463550">
              <a:buFont typeface="Wingdings" pitchFamily="2" charset="2"/>
              <a:buChar char="Ø"/>
              <a:tabLst>
                <a:tab pos="6053138" algn="l"/>
              </a:tabLst>
            </a:pPr>
            <a:r>
              <a:rPr lang="en-US" sz="2000" dirty="0" smtClean="0">
                <a:solidFill>
                  <a:srgbClr val="7030A0"/>
                </a:solidFill>
              </a:rPr>
              <a:t>Power management, Load balancing, Databases, MapReduce</a:t>
            </a:r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6053138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Useful tools</a:t>
            </a:r>
          </a:p>
          <a:p>
            <a:pPr marL="920750" lvl="1" indent="-463550">
              <a:buFont typeface="Wingdings" pitchFamily="2" charset="2"/>
              <a:buChar char="Ø"/>
              <a:tabLst>
                <a:tab pos="6053138" algn="l"/>
              </a:tabLst>
            </a:pPr>
            <a:r>
              <a:rPr lang="en-US" sz="2000" dirty="0" smtClean="0">
                <a:solidFill>
                  <a:prstClr val="black"/>
                </a:solidFill>
              </a:rPr>
              <a:t>Predictive models, Control theory, Simulations</a:t>
            </a:r>
          </a:p>
          <a:p>
            <a:pPr marL="920750" lvl="1" indent="-463550">
              <a:buFont typeface="Wingdings" pitchFamily="2" charset="2"/>
              <a:buChar char="Ø"/>
              <a:tabLst>
                <a:tab pos="6053138" algn="l"/>
              </a:tabLst>
            </a:pPr>
            <a:r>
              <a:rPr lang="en-US" sz="2000" dirty="0" smtClean="0">
                <a:solidFill>
                  <a:srgbClr val="7030A0"/>
                </a:solidFill>
              </a:rPr>
              <a:t>Autoscaling, Cloud computing</a:t>
            </a:r>
          </a:p>
          <a:p>
            <a:pPr marL="463550" lvl="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6053138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Research problems</a:t>
            </a: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05600" y="838200"/>
            <a:ext cx="2209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70C0"/>
                </a:solidFill>
              </a:rPr>
              <a:t>1-2 weeks</a:t>
            </a:r>
          </a:p>
          <a:p>
            <a:pPr algn="r"/>
            <a:endParaRPr lang="en-US" b="1" dirty="0" smtClean="0">
              <a:solidFill>
                <a:srgbClr val="0070C0"/>
              </a:solidFill>
            </a:endParaRPr>
          </a:p>
          <a:p>
            <a:pPr algn="r"/>
            <a:endParaRPr lang="en-US" b="1" dirty="0" smtClean="0">
              <a:solidFill>
                <a:srgbClr val="0070C0"/>
              </a:solidFill>
            </a:endParaRPr>
          </a:p>
          <a:p>
            <a:pPr algn="r"/>
            <a:r>
              <a:rPr lang="en-US" b="1" dirty="0" smtClean="0">
                <a:solidFill>
                  <a:srgbClr val="0070C0"/>
                </a:solidFill>
              </a:rPr>
              <a:t>1-2 weeks</a:t>
            </a:r>
          </a:p>
          <a:p>
            <a:pPr algn="r"/>
            <a:endParaRPr lang="en-US" b="1" dirty="0" smtClean="0">
              <a:solidFill>
                <a:srgbClr val="0070C0"/>
              </a:solidFill>
            </a:endParaRPr>
          </a:p>
          <a:p>
            <a:pPr algn="r"/>
            <a:endParaRPr lang="en-US" b="1" dirty="0" smtClean="0">
              <a:solidFill>
                <a:srgbClr val="0070C0"/>
              </a:solidFill>
            </a:endParaRPr>
          </a:p>
          <a:p>
            <a:pPr algn="r"/>
            <a:endParaRPr lang="en-US" b="1" dirty="0" smtClean="0">
              <a:solidFill>
                <a:srgbClr val="0070C0"/>
              </a:solidFill>
            </a:endParaRPr>
          </a:p>
          <a:p>
            <a:pPr algn="r"/>
            <a:endParaRPr lang="en-US" b="1" dirty="0" smtClean="0">
              <a:solidFill>
                <a:srgbClr val="0070C0"/>
              </a:solidFill>
            </a:endParaRPr>
          </a:p>
          <a:p>
            <a:pPr algn="r"/>
            <a:r>
              <a:rPr lang="en-US" b="1" dirty="0" smtClean="0">
                <a:solidFill>
                  <a:srgbClr val="0070C0"/>
                </a:solidFill>
              </a:rPr>
              <a:t>7 weeks</a:t>
            </a:r>
          </a:p>
          <a:p>
            <a:pPr algn="r"/>
            <a:endParaRPr lang="en-US" b="1" dirty="0" smtClean="0">
              <a:solidFill>
                <a:srgbClr val="0070C0"/>
              </a:solidFill>
            </a:endParaRPr>
          </a:p>
          <a:p>
            <a:pPr algn="r"/>
            <a:endParaRPr lang="en-US" b="1" dirty="0" smtClean="0">
              <a:solidFill>
                <a:srgbClr val="0070C0"/>
              </a:solidFill>
            </a:endParaRPr>
          </a:p>
          <a:p>
            <a:pPr algn="r"/>
            <a:endParaRPr lang="en-US" b="1" dirty="0" smtClean="0">
              <a:solidFill>
                <a:srgbClr val="0070C0"/>
              </a:solidFill>
            </a:endParaRPr>
          </a:p>
          <a:p>
            <a:pPr algn="r"/>
            <a:endParaRPr lang="en-US" b="1" dirty="0" smtClean="0">
              <a:solidFill>
                <a:srgbClr val="0070C0"/>
              </a:solidFill>
            </a:endParaRPr>
          </a:p>
          <a:p>
            <a:pPr algn="r"/>
            <a:endParaRPr lang="en-US" b="1" dirty="0" smtClean="0">
              <a:solidFill>
                <a:srgbClr val="0070C0"/>
              </a:solidFill>
            </a:endParaRPr>
          </a:p>
          <a:p>
            <a:pPr algn="r"/>
            <a:endParaRPr lang="en-US" b="1" dirty="0" smtClean="0">
              <a:solidFill>
                <a:srgbClr val="0070C0"/>
              </a:solidFill>
            </a:endParaRPr>
          </a:p>
          <a:p>
            <a:pPr algn="r"/>
            <a:r>
              <a:rPr lang="en-US" b="1" dirty="0" smtClean="0">
                <a:solidFill>
                  <a:srgbClr val="0070C0"/>
                </a:solidFill>
              </a:rPr>
              <a:t>2 weeks</a:t>
            </a:r>
          </a:p>
          <a:p>
            <a:pPr algn="r"/>
            <a:endParaRPr lang="en-US" b="1" dirty="0" smtClean="0">
              <a:solidFill>
                <a:srgbClr val="0070C0"/>
              </a:solidFill>
            </a:endParaRPr>
          </a:p>
          <a:p>
            <a:pPr algn="r"/>
            <a:endParaRPr lang="en-US" b="1" dirty="0" smtClean="0">
              <a:solidFill>
                <a:srgbClr val="0070C0"/>
              </a:solidFill>
            </a:endParaRPr>
          </a:p>
          <a:p>
            <a:pPr algn="r"/>
            <a:endParaRPr lang="en-US" b="1" dirty="0" smtClean="0">
              <a:solidFill>
                <a:srgbClr val="0070C0"/>
              </a:solidFill>
            </a:endParaRPr>
          </a:p>
          <a:p>
            <a:pPr algn="r"/>
            <a:r>
              <a:rPr lang="en-US" b="1" dirty="0" smtClean="0">
                <a:solidFill>
                  <a:srgbClr val="0070C0"/>
                </a:solidFill>
              </a:rPr>
              <a:t>1-2 weeks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Next class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Course Info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990600"/>
            <a:ext cx="8077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/>
              <a:t>New course, almost</a:t>
            </a:r>
          </a:p>
          <a:p>
            <a:pPr marL="463550" indent="-463550">
              <a:buFont typeface="Arial" pitchFamily="34" charset="0"/>
              <a:buChar char="•"/>
            </a:pPr>
            <a:endParaRPr lang="en-US" sz="1000" dirty="0" smtClean="0"/>
          </a:p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/>
              <a:t>Analysis of computer systems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Design options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Optimizations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Performance (response time, throughput); cost; energy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Data centers, cloud systems, databases, </a:t>
            </a:r>
            <a:r>
              <a:rPr lang="en-US" sz="2400" dirty="0" err="1" smtClean="0"/>
              <a:t>Hadoop</a:t>
            </a:r>
            <a:endParaRPr lang="en-US" sz="2400" dirty="0" smtClean="0"/>
          </a:p>
          <a:p>
            <a:pPr marL="463550" indent="-463550">
              <a:spcBef>
                <a:spcPts val="600"/>
              </a:spcBef>
            </a:pPr>
            <a:endParaRPr lang="en-US" sz="1200" dirty="0" smtClean="0"/>
          </a:p>
          <a:p>
            <a:pPr marL="463550" indent="-4635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smtClean="0"/>
              <a:t>Analytical tools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Markov chains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Operational Laws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Queueing theory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Predictive models, control theory, simulations, etc.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Course Info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990600"/>
            <a:ext cx="80772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Prerequisites: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Basic  CS background</a:t>
            </a:r>
          </a:p>
          <a:p>
            <a:pPr marL="1377950" lvl="2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 smtClean="0"/>
              <a:t>Distributed systems, Databases, Networking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Probability and Statistics</a:t>
            </a:r>
          </a:p>
          <a:p>
            <a:pPr marL="920750" lvl="1" indent="-463550">
              <a:buFont typeface="Wingdings" pitchFamily="2" charset="2"/>
              <a:buChar char="Ø"/>
            </a:pPr>
            <a:endParaRPr lang="en-US" sz="2400" dirty="0" smtClean="0"/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This is NOT a systems course</a:t>
            </a:r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This is NOT a theory course</a:t>
            </a:r>
          </a:p>
          <a:p>
            <a:pPr marL="463550" indent="-463550">
              <a:buFont typeface="Arial" pitchFamily="34" charset="0"/>
              <a:buChar char="•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Example 1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0772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/>
              <a:t>1-server queue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Deterministic service times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Deterministic inter-arrival times</a:t>
            </a:r>
          </a:p>
          <a:p>
            <a:pPr marL="920750" lvl="1" indent="-463550"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Example 1 (continued)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0772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/>
              <a:t>1-server queue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Deterministic service times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Exponential inter-arrival times</a:t>
            </a:r>
          </a:p>
          <a:p>
            <a:pPr marL="920750" lvl="1" indent="-463550"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Example 1 (continued)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077200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/>
              <a:t>1-server queue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Exponential service times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Exponential inter-arrival times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M/M/1  queue</a:t>
            </a:r>
          </a:p>
          <a:p>
            <a:pPr marL="920750" lvl="1" indent="-463550"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Example 1 (continued)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2" descr="C:\work\proposals\X_NSF_small_2014_underutilization\matlab\plo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794" y="1524000"/>
            <a:ext cx="7618413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Lectures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07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itchFamily="34" charset="0"/>
              <a:buChar char="•"/>
            </a:pPr>
            <a:r>
              <a:rPr lang="en-US" sz="2800" dirty="0" err="1" smtClean="0">
                <a:solidFill>
                  <a:srgbClr val="FF0000"/>
                </a:solidFill>
              </a:rPr>
              <a:t>Tu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</a:rPr>
              <a:t>Th</a:t>
            </a:r>
            <a:r>
              <a:rPr lang="en-US" sz="2800" dirty="0" smtClean="0">
                <a:solidFill>
                  <a:srgbClr val="FF0000"/>
                </a:solidFill>
              </a:rPr>
              <a:t>: 11:30am – 12:50pm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5-min break at the halfway point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Slides + whiteboard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Interactive (please)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Carry a book, a real one!</a:t>
            </a:r>
          </a:p>
          <a:p>
            <a:pPr marL="920750" lvl="1" indent="-463550"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586</Words>
  <Application>Microsoft Office PowerPoint</Application>
  <PresentationFormat>On-screen Show (4:3)</PresentationFormat>
  <Paragraphs>219</Paragraphs>
  <Slides>25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1_Office Theme</vt:lpstr>
      <vt:lpstr>CSE 531: Performance Analysis of Systems  Lecture 1: Intro and Logistics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531: Performance Analysis of Systems</dc:title>
  <dc:creator>anshul</dc:creator>
  <cp:lastModifiedBy>anshul</cp:lastModifiedBy>
  <cp:revision>97</cp:revision>
  <dcterms:created xsi:type="dcterms:W3CDTF">2006-08-16T00:00:00Z</dcterms:created>
  <dcterms:modified xsi:type="dcterms:W3CDTF">2015-01-29T20:07:37Z</dcterms:modified>
</cp:coreProperties>
</file>