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5" autoAdjust="0"/>
  </p:normalViewPr>
  <p:slideViewPr>
    <p:cSldViewPr>
      <p:cViewPr varScale="1">
        <p:scale>
          <a:sx n="65" d="100"/>
          <a:sy n="65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531: Performance Analysis of Systems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</a:t>
            </a:r>
            <a:r>
              <a:rPr lang="en-US" sz="4000" dirty="0" smtClean="0">
                <a:solidFill>
                  <a:schemeClr val="tx2"/>
                </a:solidFill>
              </a:rPr>
              <a:t>4: DTMC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1307,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Definitions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Aft>
                <a:spcPts val="600"/>
              </a:spcAft>
            </a:pPr>
            <a:r>
              <a:rPr lang="en-US" sz="2400" u="sng" dirty="0" smtClean="0"/>
              <a:t>Stochastic Process</a:t>
            </a:r>
            <a:r>
              <a:rPr lang="en-US" sz="2400" u="sng" dirty="0" smtClean="0"/>
              <a:t>:</a:t>
            </a:r>
            <a:r>
              <a:rPr lang="en-US" sz="2400" dirty="0" smtClean="0"/>
              <a:t> A Stochastic Process in discrete time, t </a:t>
            </a:r>
            <a:r>
              <a:rPr lang="en-US" sz="2400" dirty="0" smtClean="0">
                <a:latin typeface="MS Gothic"/>
                <a:ea typeface="MS Gothic"/>
              </a:rPr>
              <a:t>∈</a:t>
            </a:r>
            <a:r>
              <a:rPr lang="en-US" sz="2400" dirty="0" smtClean="0"/>
              <a:t> N = {1, 2, …}, is a sequence of RVs, {X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…}, denoted by </a:t>
            </a:r>
            <a:r>
              <a:rPr lang="en-US" sz="2400" b="1" dirty="0" smtClean="0"/>
              <a:t>X</a:t>
            </a:r>
            <a:r>
              <a:rPr lang="en-US" sz="2400" dirty="0" smtClean="0"/>
              <a:t> = {X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, n ≥ 1}. </a:t>
            </a:r>
            <a:br>
              <a:rPr lang="en-US" sz="24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400" dirty="0" smtClean="0"/>
              <a:t>Here, Xn is state of the process at time n.</a:t>
            </a:r>
          </a:p>
          <a:p>
            <a:pPr marL="463550" indent="-463550">
              <a:spcAft>
                <a:spcPts val="600"/>
              </a:spcAft>
            </a:pPr>
            <a:endParaRPr lang="en-US" sz="2000" u="sng" dirty="0" smtClean="0"/>
          </a:p>
          <a:p>
            <a:pPr marL="463550" lvl="0" indent="-463550">
              <a:spcAft>
                <a:spcPts val="600"/>
              </a:spcAft>
            </a:pPr>
            <a:r>
              <a:rPr lang="en-US" sz="2400" u="sng" dirty="0" smtClean="0">
                <a:solidFill>
                  <a:prstClr val="black"/>
                </a:solidFill>
              </a:rPr>
              <a:t>Markov chain:</a:t>
            </a:r>
            <a:r>
              <a:rPr lang="en-US" sz="2400" dirty="0" smtClean="0">
                <a:solidFill>
                  <a:prstClr val="black"/>
                </a:solidFill>
              </a:rPr>
              <a:t> A Stochastic Process, </a:t>
            </a:r>
            <a:r>
              <a:rPr lang="en-US" sz="2400" b="1" dirty="0" smtClean="0">
                <a:solidFill>
                  <a:prstClr val="black"/>
                </a:solidFill>
              </a:rPr>
              <a:t>X</a:t>
            </a:r>
            <a:r>
              <a:rPr lang="en-US" sz="2400" dirty="0" smtClean="0">
                <a:solidFill>
                  <a:prstClr val="black"/>
                </a:solidFill>
              </a:rPr>
              <a:t> = </a:t>
            </a:r>
            <a:r>
              <a:rPr lang="en-US" sz="2400" dirty="0" smtClean="0">
                <a:solidFill>
                  <a:prstClr val="black"/>
                </a:solidFill>
              </a:rPr>
              <a:t>{X</a:t>
            </a:r>
            <a:r>
              <a:rPr lang="en-US" sz="2400" baseline="-25000" dirty="0" smtClean="0">
                <a:solidFill>
                  <a:prstClr val="black"/>
                </a:solidFill>
              </a:rPr>
              <a:t>n</a:t>
            </a:r>
            <a:r>
              <a:rPr lang="en-US" sz="2400" dirty="0" smtClean="0">
                <a:solidFill>
                  <a:prstClr val="black"/>
                </a:solidFill>
              </a:rPr>
              <a:t>, n ≥ 1</a:t>
            </a:r>
            <a:r>
              <a:rPr lang="en-US" sz="2400" dirty="0" smtClean="0">
                <a:solidFill>
                  <a:prstClr val="black"/>
                </a:solidFill>
              </a:rPr>
              <a:t>}, is called a Markov chain if, </a:t>
            </a:r>
            <a:r>
              <a:rPr lang="en-US" sz="2400" dirty="0" smtClean="0">
                <a:solidFill>
                  <a:prstClr val="black"/>
                </a:solidFill>
                <a:latin typeface="MS Gothic"/>
                <a:ea typeface="MS Gothic"/>
              </a:rPr>
              <a:t>∀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states {j, i, i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, i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, …},</a:t>
            </a:r>
            <a:br>
              <a:rPr lang="en-US" sz="2400" dirty="0" smtClean="0">
                <a:solidFill>
                  <a:prstClr val="black"/>
                </a:solidFill>
                <a:ea typeface="MS Gothic"/>
              </a:rPr>
            </a:br>
            <a:r>
              <a:rPr lang="en-US" sz="1000" dirty="0" smtClean="0">
                <a:solidFill>
                  <a:prstClr val="black"/>
                </a:solidFill>
                <a:ea typeface="MS Gothic"/>
              </a:rPr>
              <a:t/>
            </a:r>
            <a:br>
              <a:rPr lang="en-US" sz="1000" dirty="0" smtClean="0">
                <a:solidFill>
                  <a:prstClr val="black"/>
                </a:solidFill>
                <a:ea typeface="MS Gothic"/>
              </a:rPr>
            </a:b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  Pr[X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n+1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j | 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i, 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n-1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i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n-1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, 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n-2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i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n-2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, …, 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i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]</a:t>
            </a:r>
            <a:br>
              <a:rPr lang="en-US" sz="2400" dirty="0" smtClean="0">
                <a:solidFill>
                  <a:prstClr val="black"/>
                </a:solidFill>
                <a:ea typeface="MS Gothic"/>
              </a:rPr>
            </a:br>
            <a:r>
              <a:rPr lang="en-US" sz="800" dirty="0" smtClean="0">
                <a:solidFill>
                  <a:prstClr val="black"/>
                </a:solidFill>
                <a:ea typeface="MS Gothic"/>
              </a:rPr>
              <a:t/>
            </a:r>
            <a:br>
              <a:rPr lang="en-US" sz="800" dirty="0" smtClean="0">
                <a:solidFill>
                  <a:prstClr val="black"/>
                </a:solidFill>
                <a:ea typeface="MS Gothic"/>
              </a:rPr>
            </a:b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= Pr[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n+1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j | X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= </a:t>
            </a: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i]  </a:t>
            </a:r>
            <a:r>
              <a:rPr lang="en-US" sz="2400" dirty="0" smtClean="0">
                <a:solidFill>
                  <a:schemeClr val="accent1"/>
                </a:solidFill>
                <a:ea typeface="MS Gothic"/>
              </a:rPr>
              <a:t>(Markovian property)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MS Gothic"/>
              </a:rPr>
              <a:t>       = </a:t>
            </a:r>
            <a:r>
              <a:rPr lang="en-US" sz="2400" b="1" dirty="0" smtClean="0">
                <a:solidFill>
                  <a:srgbClr val="FF0000"/>
                </a:solidFill>
                <a:ea typeface="MS Gothic"/>
              </a:rPr>
              <a:t>P</a:t>
            </a:r>
            <a:r>
              <a:rPr lang="en-US" sz="2400" b="1" baseline="-25000" dirty="0" smtClean="0">
                <a:solidFill>
                  <a:srgbClr val="FF0000"/>
                </a:solidFill>
                <a:ea typeface="MS Gothic"/>
              </a:rPr>
              <a:t>ij</a:t>
            </a:r>
            <a:r>
              <a:rPr lang="en-US" sz="2400" baseline="-25000" dirty="0" smtClean="0">
                <a:solidFill>
                  <a:prstClr val="black"/>
                </a:solidFill>
                <a:ea typeface="MS Gothic"/>
              </a:rPr>
              <a:t>                                             </a:t>
            </a:r>
            <a:r>
              <a:rPr lang="en-US" sz="2400" dirty="0" smtClean="0">
                <a:solidFill>
                  <a:schemeClr val="accent1"/>
                </a:solidFill>
                <a:ea typeface="MS Gothic"/>
              </a:rPr>
              <a:t>(Stationary)</a:t>
            </a:r>
          </a:p>
          <a:p>
            <a:pPr>
              <a:spcAft>
                <a:spcPts val="600"/>
              </a:spcAft>
            </a:pPr>
            <a:r>
              <a:rPr lang="en-US" sz="2400" smtClean="0">
                <a:solidFill>
                  <a:schemeClr val="accent1"/>
                </a:solidFill>
                <a:ea typeface="MS Gothic"/>
              </a:rPr>
              <a:t/>
            </a:r>
            <a:br>
              <a:rPr lang="en-US" sz="2400" smtClean="0">
                <a:solidFill>
                  <a:schemeClr val="accent1"/>
                </a:solidFill>
                <a:ea typeface="MS Gothic"/>
              </a:rPr>
            </a:br>
            <a:r>
              <a:rPr lang="en-US" sz="2400" u="sng" smtClean="0"/>
              <a:t>Markovian </a:t>
            </a:r>
            <a:r>
              <a:rPr lang="en-US" sz="2400" u="sng" dirty="0" smtClean="0"/>
              <a:t>property:</a:t>
            </a:r>
            <a:r>
              <a:rPr lang="en-US" sz="2400" dirty="0" smtClean="0"/>
              <a:t> The conditional distribution of future state (X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) given past states ({X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X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}), and present state (X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), is independent of past states and depends only on present state.</a:t>
            </a:r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62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CSE 531: Performance Analysis of Systems  Lecture 4: DTMC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531: Performance Analysis of Systems</dc:title>
  <dc:creator>anshul</dc:creator>
  <cp:lastModifiedBy>anshul</cp:lastModifiedBy>
  <cp:revision>144</cp:revision>
  <dcterms:created xsi:type="dcterms:W3CDTF">2006-08-16T00:00:00Z</dcterms:created>
  <dcterms:modified xsi:type="dcterms:W3CDTF">2015-02-10T16:03:59Z</dcterms:modified>
</cp:coreProperties>
</file>