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36"/>
  </p:notesMasterIdLst>
  <p:sldIdLst>
    <p:sldId id="256" r:id="rId6"/>
    <p:sldId id="284" r:id="rId7"/>
    <p:sldId id="285" r:id="rId8"/>
    <p:sldId id="286" r:id="rId9"/>
    <p:sldId id="261" r:id="rId10"/>
    <p:sldId id="260" r:id="rId11"/>
    <p:sldId id="279" r:id="rId12"/>
    <p:sldId id="298" r:id="rId13"/>
    <p:sldId id="299" r:id="rId14"/>
    <p:sldId id="300" r:id="rId15"/>
    <p:sldId id="301" r:id="rId16"/>
    <p:sldId id="267" r:id="rId17"/>
    <p:sldId id="302" r:id="rId18"/>
    <p:sldId id="303" r:id="rId19"/>
    <p:sldId id="270" r:id="rId20"/>
    <p:sldId id="263" r:id="rId21"/>
    <p:sldId id="290" r:id="rId22"/>
    <p:sldId id="291" r:id="rId23"/>
    <p:sldId id="289" r:id="rId24"/>
    <p:sldId id="271" r:id="rId25"/>
    <p:sldId id="272" r:id="rId26"/>
    <p:sldId id="273" r:id="rId27"/>
    <p:sldId id="294" r:id="rId28"/>
    <p:sldId id="274" r:id="rId29"/>
    <p:sldId id="295" r:id="rId30"/>
    <p:sldId id="277" r:id="rId31"/>
    <p:sldId id="296" r:id="rId32"/>
    <p:sldId id="297" r:id="rId33"/>
    <p:sldId id="278" r:id="rId34"/>
    <p:sldId id="28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906" autoAdjust="0"/>
  </p:normalViewPr>
  <p:slideViewPr>
    <p:cSldViewPr>
      <p:cViewPr varScale="1">
        <p:scale>
          <a:sx n="59" d="100"/>
          <a:sy n="59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BF64-35DA-441E-BCAB-A7DEE414DF17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EC7FB-C368-479A-8B66-2BF8F89C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At least </a:t>
            </a:r>
            <a:r>
              <a:rPr lang="en-US" b="1" dirty="0" smtClean="0"/>
              <a:t>1 </a:t>
            </a:r>
            <a:r>
              <a:rPr lang="en-US" b="0" dirty="0" smtClean="0"/>
              <a:t>(could be 99)</a:t>
            </a:r>
          </a:p>
          <a:p>
            <a:pPr marL="228600" indent="-228600">
              <a:buAutoNum type="arabicPeriod"/>
            </a:pPr>
            <a:r>
              <a:rPr lang="en-US" dirty="0" smtClean="0"/>
              <a:t>At least </a:t>
            </a:r>
            <a:r>
              <a:rPr lang="en-US" b="1" dirty="0" smtClean="0"/>
              <a:t>50</a:t>
            </a:r>
            <a:r>
              <a:rPr lang="en-US" b="0" baseline="0" dirty="0" smtClean="0"/>
              <a:t> (could be 99)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CSE 544, Spring 2018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Probability and Statistics for Data Science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1100" dirty="0" smtClean="0">
                <a:solidFill>
                  <a:schemeClr val="tx2"/>
                </a:solidFill>
              </a:rPr>
              <a:t/>
            </a:r>
            <a:br>
              <a:rPr lang="en-US" sz="11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Lecture 1: Intro and Logistics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Anshul Gandhi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347, New CS building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anshul@cs.stonybrook.edu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anshul.gandhi@stonybrook.edu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143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prstClr val="black"/>
                </a:solidFill>
              </a:rPr>
              <a:t>www.cs.stonybrook.edu/~cse544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Course webpage</a:t>
            </a:r>
            <a:endParaRPr lang="en-US" sz="40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0667" r="1333" b="6400"/>
          <a:stretch>
            <a:fillRect/>
          </a:stretch>
        </p:blipFill>
        <p:spPr bwMode="auto">
          <a:xfrm>
            <a:off x="76200" y="1676400"/>
            <a:ext cx="9022172" cy="473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Course webpage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Piazza??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Blackboard for 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1: Simple stats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6868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X is a collection of 99 integers (positive and negative)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Mean(X) &gt; 0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How many elements of X are &gt; 0?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Same question but now Median(X) &gt; 0?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Lectures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Mon  Wed: 2:30pm – 3:50pm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Humanities 1003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 smtClean="0">
              <a:solidFill>
                <a:srgbClr val="FF0000"/>
              </a:solidFill>
            </a:endParaRP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5-min break at the halfway point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Slides + annotations 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Occasionally some programming (Python)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Posted on website after class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May have cancellations due to weather or unavailability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Will be emailed and updated on website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In-class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Interactive (please)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Carry a book, a real one!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Please mute your phones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Office hours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Mon  Wed 4-5pm?? (right after class)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NCS 347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Tentative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Will re-visit after add/drop date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463550" lvl="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TA and TA Office hours: TBA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906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495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4196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Q1: Are A and B correlated?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906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495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4196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Q2: Which of the following is 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A causes B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(ii) B causes 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(iii) Either (</a:t>
            </a:r>
            <a:r>
              <a:rPr lang="en-US" sz="2400" dirty="0" err="1" smtClean="0"/>
              <a:t>i</a:t>
            </a:r>
            <a:r>
              <a:rPr lang="en-US" sz="2400" dirty="0" smtClean="0"/>
              <a:t>) or (ii)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(iv) None of the above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4719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719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Q2: Which of the following is 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A causes B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(ii) B causes 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(iii) Either (</a:t>
            </a:r>
            <a:r>
              <a:rPr lang="en-US" sz="2400" dirty="0" err="1" smtClean="0"/>
              <a:t>i</a:t>
            </a:r>
            <a:r>
              <a:rPr lang="en-US" sz="2400" dirty="0" smtClean="0"/>
              <a:t>) or (ii)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(iv) None of the above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8850" name="Picture 2" descr="https://s-media-cache-ak0.pinimg.com/originals/8e/1a/82/8e1a82578a4533e82e36f61a0dec68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7620000" cy="533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200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Data Science?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Analysis of data (using several tools/techniques)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Statistics/Data Analysis + CS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762000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CSE 544, Spring 2018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Probability and Statistics for Data Science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30% assignments  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30% exams (in-class mid-terms)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30% Group project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10% class participation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Some parts are tentative!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assignments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30% assignments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5 assignments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5-8 problems per assignment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Later assignments will have more programming </a:t>
            </a:r>
            <a:br>
              <a:rPr lang="en-US" sz="2400" dirty="0" smtClean="0"/>
            </a:br>
            <a:endParaRPr lang="en-US" sz="24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Collaboration is allowed (groups of 3-5 students)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One write-up per group.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DO NOT COPY!</a:t>
            </a:r>
            <a:br>
              <a:rPr lang="en-US" sz="2400" dirty="0" smtClean="0"/>
            </a:br>
            <a:endParaRPr lang="en-US" sz="24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Assignments due </a:t>
            </a:r>
            <a:r>
              <a:rPr lang="en-US" sz="2800" b="1" dirty="0" smtClean="0"/>
              <a:t>at the beginning of</a:t>
            </a:r>
            <a:r>
              <a:rPr lang="en-US" sz="2800" dirty="0" smtClean="0"/>
              <a:t> class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NO LATE SUBMISSIONS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Hard-copies only (typed/hand-written)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exams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30% exams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Mid-terms 1 and 2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12% mid-term 1 (</a:t>
            </a:r>
            <a:r>
              <a:rPr lang="en-US" sz="2400" dirty="0" err="1" smtClean="0"/>
              <a:t>probs</a:t>
            </a:r>
            <a:r>
              <a:rPr lang="en-US" sz="2400" dirty="0" smtClean="0"/>
              <a:t> &amp; stats), Feb end/early March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18% mid-term 2 (inference), mid-April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Non-overlapping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In-class exams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Somewhat easier than assignments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No collaborations, obviously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Closed-book, closed-notes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75 </a:t>
            </a:r>
            <a:r>
              <a:rPr lang="en-US" sz="2400" dirty="0" err="1" smtClean="0"/>
              <a:t>mins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– group project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30% Group project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Data analysis project 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Programming involved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Groups of 4-8  (need not be same as assignment groups)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In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half of the semester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Will discuss details as we go along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– class participation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10% class participation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Starts after add/drop date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Contribute to class discussions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Interactive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Very helpful for bumping your grade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recap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30% assignments  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30% exams (in-class mid-terms)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30% group project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10% class participation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Will provide mid-</a:t>
            </a:r>
            <a:r>
              <a:rPr lang="en-US" sz="3200" dirty="0" err="1" smtClean="0"/>
              <a:t>sem</a:t>
            </a:r>
            <a:r>
              <a:rPr lang="en-US" sz="3200" dirty="0" smtClean="0"/>
              <a:t> grades (after A1, A2, M1)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3200" dirty="0" smtClean="0"/>
              <a:t>For self-evaluation purposes only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2133600" cy="2209800"/>
          </a:xfrm>
          <a:prstGeom prst="ellipse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Developed Nation (B)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28600" y="2667000"/>
            <a:ext cx="2133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Developing Nation (A)</a:t>
            </a:r>
            <a:endParaRPr lang="en-US" sz="2000" b="1" dirty="0"/>
          </a:p>
        </p:txBody>
      </p:sp>
      <p:pic>
        <p:nvPicPr>
          <p:cNvPr id="17410" name="Picture 2" descr="C:\Users\anshul\AppData\Local\Microsoft\Windows\Temporary Internet Files\Content.IE5\0F9UDO3L\360px-Stickfigure800ppx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109728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above-average income in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44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below-average income in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income of A goes down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495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income of B goes down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3505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Average income of </a:t>
            </a:r>
            <a:br>
              <a:rPr lang="en-US" sz="2400" b="1" dirty="0" smtClean="0"/>
            </a:br>
            <a:r>
              <a:rPr lang="en-US" sz="2400" b="1" dirty="0" smtClean="0"/>
              <a:t>(A+B) goes up!!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965537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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5766516" y="965537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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7919E-6 L 0.37344 -2.4791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2133600" cy="2209800"/>
          </a:xfrm>
          <a:prstGeom prst="ellipse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Developed Nation (B)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28600" y="2667000"/>
            <a:ext cx="2133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Developing Nation (A)</a:t>
            </a:r>
            <a:endParaRPr lang="en-US" sz="2000" b="1" dirty="0"/>
          </a:p>
        </p:txBody>
      </p:sp>
      <p:pic>
        <p:nvPicPr>
          <p:cNvPr id="17410" name="Picture 2" descr="C:\Users\anshul\AppData\Local\Microsoft\Windows\Temporary Internet Files\Content.IE5\0F9UDO3L\360px-Stickfigure800ppx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109728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above-average income in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44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below-average income in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1: 20K</a:t>
            </a:r>
          </a:p>
          <a:p>
            <a:r>
              <a:rPr lang="en-US" dirty="0" smtClean="0"/>
              <a:t>Person X: 40K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3962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Average income of (A+B)</a:t>
            </a:r>
            <a:br>
              <a:rPr lang="en-US" sz="2400" b="1" dirty="0" smtClean="0"/>
            </a:br>
            <a:r>
              <a:rPr lang="en-US" sz="2400" b="1" dirty="0" smtClean="0"/>
              <a:t>Before: 160K/3 = 53.3K</a:t>
            </a:r>
          </a:p>
          <a:p>
            <a:pPr algn="ctr"/>
            <a:r>
              <a:rPr lang="en-US" sz="2400" b="1" dirty="0" smtClean="0"/>
              <a:t>After: 200K/3 = 66.7K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495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2: 100K</a:t>
            </a:r>
          </a:p>
          <a:p>
            <a:r>
              <a:rPr lang="en-US" dirty="0" smtClean="0"/>
              <a:t>Person X: 80K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7919E-6 L 0.39844 -2.4791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10668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Since 2000, the median US wage has </a:t>
            </a:r>
            <a:r>
              <a:rPr lang="en-US" sz="2400" b="1" dirty="0" smtClean="0"/>
              <a:t>risen</a:t>
            </a:r>
            <a:r>
              <a:rPr lang="en-US" sz="2400" dirty="0" smtClean="0"/>
              <a:t> about 1% (adjusted)</a:t>
            </a:r>
          </a:p>
          <a:p>
            <a:endParaRPr lang="en-US" sz="2400" dirty="0" smtClean="0"/>
          </a:p>
          <a:p>
            <a:r>
              <a:rPr lang="en-US" sz="2400" dirty="0" smtClean="0"/>
              <a:t>But over the same period, the median wage for: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high school dropouts,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high school graduates with no college education,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people with some college education, and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people with Bachelor’s or higher degrees</a:t>
            </a:r>
          </a:p>
          <a:p>
            <a:r>
              <a:rPr lang="en-US" sz="2400" dirty="0" smtClean="0"/>
              <a:t>have </a:t>
            </a:r>
            <a:r>
              <a:rPr lang="en-US" sz="2400" i="1" dirty="0" smtClean="0"/>
              <a:t>all</a:t>
            </a:r>
            <a:r>
              <a:rPr lang="en-US" sz="2400" dirty="0" smtClean="0"/>
              <a:t> decreased. </a:t>
            </a:r>
            <a:br>
              <a:rPr lang="en-US" sz="2400" dirty="0" smtClean="0"/>
            </a:br>
            <a:r>
              <a:rPr lang="en-US" sz="2400" dirty="0" smtClean="0"/>
              <a:t>In other words, within </a:t>
            </a:r>
            <a:r>
              <a:rPr lang="en-US" sz="2400" i="1" dirty="0" smtClean="0"/>
              <a:t>every</a:t>
            </a:r>
            <a:r>
              <a:rPr lang="en-US" sz="2400" dirty="0" smtClean="0"/>
              <a:t> educational subgroup, the median wage is </a:t>
            </a:r>
            <a:r>
              <a:rPr lang="en-US" sz="2400" b="1" dirty="0" smtClean="0"/>
              <a:t>lower</a:t>
            </a:r>
            <a:r>
              <a:rPr lang="en-US" sz="2400" dirty="0" smtClean="0"/>
              <a:t> now than it was in 2000.</a:t>
            </a:r>
          </a:p>
          <a:p>
            <a:endParaRPr lang="en-US" sz="2400" dirty="0" smtClean="0"/>
          </a:p>
          <a:p>
            <a:r>
              <a:rPr lang="en-US" sz="2400" dirty="0" smtClean="0"/>
              <a:t>How can both things be true??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Syllabus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Who is a Data Scientist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Statistics/Data Analysis + CS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000" i="1" dirty="0" smtClean="0">
                <a:solidFill>
                  <a:schemeClr val="tx1"/>
                </a:solidFill>
              </a:rPr>
              <a:t>Someone who is better at stats than the average CS person</a:t>
            </a:r>
          </a:p>
          <a:p>
            <a:r>
              <a:rPr lang="en-US" sz="3000" i="1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sz="3000" i="1" dirty="0" smtClean="0">
                <a:solidFill>
                  <a:schemeClr val="tx1"/>
                </a:solidFill>
              </a:rPr>
              <a:t>someone who is better at CS than an average statistician.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762000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CSE 544, Spring 2018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Probability and Statistics for Data Science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Next class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Probability review - 1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Basics: sample space, outcomes, probability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Events: mutually exclusive, independent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Calculating probability: sets, counting, tree diagram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Anshul Gandhi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347, New CS building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anshul@cs.stonybrook.edu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anshul.gandhi@stonybrook.edu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543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AutoNum type="arabicPeriod"/>
            </a:pPr>
            <a:r>
              <a:rPr lang="en-US" sz="2800" dirty="0" smtClean="0"/>
              <a:t>Logistics</a:t>
            </a:r>
          </a:p>
          <a:p>
            <a:pPr marL="463550" indent="-463550">
              <a:buAutoNum type="arabicPeriod"/>
            </a:pPr>
            <a:endParaRPr lang="en-US" sz="1000" dirty="0" smtClean="0"/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info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Lectures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webpage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Office hours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Grading</a:t>
            </a:r>
          </a:p>
          <a:p>
            <a:pPr marL="920750" lvl="1" indent="-463550">
              <a:buFont typeface="Arial" pitchFamily="34" charset="0"/>
              <a:buChar char="•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Syllabus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71600" y="6079958"/>
            <a:ext cx="5334000" cy="381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5350042"/>
            <a:ext cx="2590800" cy="731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0" y="4267200"/>
            <a:ext cx="27432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2921358"/>
            <a:ext cx="2667000" cy="381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464158"/>
            <a:ext cx="2667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044521"/>
            <a:ext cx="2667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New course (almost)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10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Deals with </a:t>
            </a:r>
            <a:r>
              <a:rPr lang="en-US" sz="2800" dirty="0" err="1" smtClean="0"/>
              <a:t>probs</a:t>
            </a:r>
            <a:r>
              <a:rPr lang="en-US" sz="2800" dirty="0" smtClean="0"/>
              <a:t> and stats for DS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Probability theory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Statistical inference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DS techniques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MS and PhD level course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Probability Theory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Random Variables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Stochastic Processes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Statistical Inference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Hypothesis Testing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Regression and Time Series Analysis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9" grpId="0" animBg="1"/>
      <p:bldP spid="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Prerequisites: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Probability and Statistics</a:t>
            </a:r>
          </a:p>
          <a:p>
            <a:pPr marL="1377950" lvl="2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Would help (not necessary)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Basic CS background</a:t>
            </a:r>
          </a:p>
          <a:p>
            <a:pPr marL="1377950" lvl="2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We will use Python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This is NOT a systems course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More of a theory + algorithms course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Picture 6" descr="Image result for pyth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014651"/>
            <a:ext cx="3086166" cy="10424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Course Info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56467"/>
            <a:ext cx="8077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</a:rPr>
              <a:t>  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Software:</a:t>
            </a:r>
            <a:endParaRPr lang="en-US" sz="1200" dirty="0" smtClean="0">
              <a:solidFill>
                <a:prstClr val="black"/>
              </a:solidFill>
            </a:endParaRPr>
          </a:p>
          <a:p>
            <a:pPr marL="920750" lvl="1" indent="-46355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</a:rPr>
              <a:t>Available from </a:t>
            </a:r>
            <a:r>
              <a:rPr lang="en-US" sz="2800" dirty="0" err="1" smtClean="0">
                <a:solidFill>
                  <a:prstClr val="black"/>
                </a:solidFill>
              </a:rPr>
              <a:t>DoIT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https://images-na.ssl-images-amazon.com/images/I/41TqRwQfEM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905000"/>
            <a:ext cx="1821485" cy="2743200"/>
          </a:xfrm>
          <a:prstGeom prst="rect">
            <a:avLst/>
          </a:prstGeom>
          <a:noFill/>
        </p:spPr>
      </p:pic>
      <p:pic>
        <p:nvPicPr>
          <p:cNvPr id="2052" name="Picture 4" descr="https://images-na.ssl-images-amazon.com/images/I/51FYtXdp4RL._SX350_BO1,204,203,200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905000"/>
            <a:ext cx="1935083" cy="2743200"/>
          </a:xfrm>
          <a:prstGeom prst="rect">
            <a:avLst/>
          </a:prstGeom>
          <a:noFill/>
        </p:spPr>
      </p:pic>
      <p:sp>
        <p:nvSpPr>
          <p:cNvPr id="39938" name="AutoShape 2" descr="Image result for pyth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9944" name="Picture 8" descr="Image result for data science manual steve skie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45885" y="1905000"/>
            <a:ext cx="2088107" cy="2743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-76200" y="1025877"/>
            <a:ext cx="3260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REQUIRED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All of Statistics (</a:t>
            </a:r>
            <a:r>
              <a:rPr lang="en-US" sz="2400" dirty="0" err="1" smtClean="0"/>
              <a:t>AoS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1025877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RECOMMENDED</a:t>
            </a:r>
            <a:br>
              <a:rPr lang="en-US" sz="2400" dirty="0" smtClean="0"/>
            </a:br>
            <a:r>
              <a:rPr lang="en-US" sz="2400" dirty="0" err="1" smtClean="0"/>
              <a:t>Perf</a:t>
            </a:r>
            <a:r>
              <a:rPr lang="en-US" sz="2400" dirty="0" smtClean="0"/>
              <a:t> Modeling (MHB)   DS Design Manual (DSD)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Course webpage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/>
            <a:r>
              <a:rPr lang="en-US" sz="2800" dirty="0" smtClean="0">
                <a:solidFill>
                  <a:srgbClr val="FF0000"/>
                </a:solidFill>
              </a:rPr>
              <a:t>www.cs.stonybrook.edu/~cse544 (will redirect)</a:t>
            </a:r>
          </a:p>
          <a:p>
            <a:pPr marL="463550" indent="-463550"/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Please bookmark this page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This is your best resource!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Will be regularly updated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730</Words>
  <Application>Microsoft Office PowerPoint</Application>
  <PresentationFormat>On-screen Show (4:3)</PresentationFormat>
  <Paragraphs>275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Office Theme</vt:lpstr>
      <vt:lpstr>1_Office Theme</vt:lpstr>
      <vt:lpstr>2_Office Theme</vt:lpstr>
      <vt:lpstr>3_Office Theme</vt:lpstr>
      <vt:lpstr>4_Office Theme</vt:lpstr>
      <vt:lpstr>CSE 544, Spring 2018  Probability and Statistics for Data Science  Lecture 1: Intro and Logistics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544</dc:title>
  <dc:creator>anshul</dc:creator>
  <cp:lastModifiedBy>anshul</cp:lastModifiedBy>
  <cp:revision>142</cp:revision>
  <dcterms:created xsi:type="dcterms:W3CDTF">2006-08-16T00:00:00Z</dcterms:created>
  <dcterms:modified xsi:type="dcterms:W3CDTF">2018-01-22T18:07:32Z</dcterms:modified>
</cp:coreProperties>
</file>