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461" r:id="rId2"/>
    <p:sldId id="525" r:id="rId3"/>
    <p:sldId id="555" r:id="rId4"/>
    <p:sldId id="573" r:id="rId5"/>
    <p:sldId id="574" r:id="rId6"/>
    <p:sldId id="575" r:id="rId7"/>
    <p:sldId id="576" r:id="rId8"/>
    <p:sldId id="577" r:id="rId9"/>
    <p:sldId id="578" r:id="rId10"/>
    <p:sldId id="579" r:id="rId11"/>
    <p:sldId id="580" r:id="rId12"/>
    <p:sldId id="581" r:id="rId13"/>
    <p:sldId id="582" r:id="rId14"/>
    <p:sldId id="583" r:id="rId15"/>
    <p:sldId id="584" r:id="rId16"/>
  </p:sldIdLst>
  <p:sldSz cx="9144000" cy="6858000" type="screen4x3"/>
  <p:notesSz cx="6997700" cy="9271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C80"/>
    <a:srgbClr val="FF0000"/>
    <a:srgbClr val="0000FF"/>
    <a:srgbClr val="009644"/>
    <a:srgbClr val="800080"/>
    <a:srgbClr val="00FF00"/>
    <a:srgbClr val="990033"/>
    <a:srgbClr val="FF66FF"/>
    <a:srgbClr val="FFDDA7"/>
    <a:srgbClr val="FFCC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32" autoAdjust="0"/>
    <p:restoredTop sz="71930" autoAdjust="0"/>
  </p:normalViewPr>
  <p:slideViewPr>
    <p:cSldViewPr snapToGrid="0">
      <p:cViewPr varScale="1">
        <p:scale>
          <a:sx n="60" d="100"/>
          <a:sy n="60" d="100"/>
        </p:scale>
        <p:origin x="-121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5" d="100"/>
          <a:sy n="65" d="100"/>
        </p:scale>
        <p:origin x="-2766" y="-102"/>
      </p:cViewPr>
      <p:guideLst>
        <p:guide orient="horz" pos="2920"/>
        <p:guide pos="2204"/>
      </p:guideLst>
    </p:cSldViewPr>
  </p:notesViewPr>
  <p:gridSpacing cx="77716063" cy="77716063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337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744" y="0"/>
            <a:ext cx="3032337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36A69AB2-55FC-45EB-AD04-17DD157E85F7}" type="datetimeFigureOut">
              <a:rPr lang="en-US" smtClean="0"/>
              <a:pPr/>
              <a:t>4/11/2016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5325"/>
            <a:ext cx="4635500" cy="3476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9770" y="4403725"/>
            <a:ext cx="5598160" cy="4171950"/>
          </a:xfrm>
          <a:prstGeom prst="rect">
            <a:avLst/>
          </a:prstGeom>
        </p:spPr>
        <p:txBody>
          <a:bodyPr vert="horz" lIns="92958" tIns="46479" rIns="92958" bIns="4647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05841"/>
            <a:ext cx="3032337" cy="4635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744" y="8805841"/>
            <a:ext cx="3032337" cy="4635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B66D28E6-21B6-42B0-87EB-9BE76834E1A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71280-6C74-430C-97E0-A2BFB19D4B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71280-6C74-430C-97E0-A2BFB19D4BE2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71280-6C74-430C-97E0-A2BFB19D4BE2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the problem</a:t>
            </a:r>
            <a:r>
              <a:rPr lang="en-US" baseline="0" dirty="0" smtClean="0"/>
              <a:t> with this policy? </a:t>
            </a:r>
          </a:p>
          <a:p>
            <a:r>
              <a:rPr lang="en-US" baseline="0" dirty="0" smtClean="0"/>
              <a:t>Not “ideally” power-proportional since not all nodes can serve same load. </a:t>
            </a:r>
            <a:r>
              <a:rPr lang="en-US" baseline="0" dirty="0" err="1" smtClean="0"/>
              <a:t>Eg</a:t>
            </a:r>
            <a:r>
              <a:rPr lang="en-US" baseline="0" dirty="0" smtClean="0"/>
              <a:t>: p primary on and some of the (N-p) on. Clearly p can serve B/p load but others can only serve B/N.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71280-6C74-430C-97E0-A2BFB19D4BE2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71280-6C74-430C-97E0-A2BFB19D4BE2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B/</a:t>
            </a:r>
            <a:r>
              <a:rPr lang="en-US" dirty="0" err="1" smtClean="0"/>
              <a:t>i</a:t>
            </a:r>
            <a:r>
              <a:rPr lang="en-US" baseline="0" dirty="0" smtClean="0"/>
              <a:t> blocks for ith node, </a:t>
            </a:r>
            <a:r>
              <a:rPr lang="en-US" baseline="0" dirty="0" err="1" smtClean="0"/>
              <a:t>i</a:t>
            </a:r>
            <a:r>
              <a:rPr lang="en-US" baseline="0" dirty="0" smtClean="0"/>
              <a:t> &gt; p. B/p for first p.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71280-6C74-430C-97E0-A2BFB19D4BE2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71280-6C74-430C-97E0-A2BFB19D4BE2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71280-6C74-430C-97E0-A2BFB19D4BE2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71280-6C74-430C-97E0-A2BFB19D4BE2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71280-6C74-430C-97E0-A2BFB19D4BE2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71280-6C74-430C-97E0-A2BFB19D4BE2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endParaRPr lang="en-US" smtClean="0"/>
          </a:p>
          <a:p>
            <a:fld id="{B6F15528-21DE-4FAA-801E-634DDDAF4B2B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Mor Harchol-Balter, CMU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Mor Harchol-Balter, CMU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 smtClean="0"/>
          </a:p>
          <a:p>
            <a:fld id="{B6F15528-21DE-4FAA-801E-634DDDAF4B2B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762000"/>
            <a:ext cx="8458200" cy="2133600"/>
          </a:xfrm>
        </p:spPr>
        <p:txBody>
          <a:bodyPr>
            <a:normAutofit/>
          </a:bodyPr>
          <a:lstStyle/>
          <a:p>
            <a:r>
              <a:rPr lang="en-US" dirty="0" smtClean="0"/>
              <a:t>CSE 591: Energy-Efficient Computing</a:t>
            </a:r>
            <a:r>
              <a:rPr lang="en-US" sz="1100" dirty="0" smtClean="0"/>
              <a:t/>
            </a:r>
            <a:br>
              <a:rPr lang="en-US" sz="1100" dirty="0" smtClean="0"/>
            </a:br>
            <a:r>
              <a:rPr lang="en-US" sz="4000" dirty="0" smtClean="0"/>
              <a:t>Lecture </a:t>
            </a:r>
            <a:r>
              <a:rPr lang="en-US" sz="4000" dirty="0" smtClean="0"/>
              <a:t>15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SCALING: </a:t>
            </a:r>
            <a:r>
              <a:rPr lang="en-US" sz="4000" dirty="0" smtClean="0"/>
              <a:t>storage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71800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Anshul Gandhi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347, CS building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anshul@cs.stonybrook.edu</a:t>
            </a:r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11924" y="3013502"/>
            <a:ext cx="75201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sierra = rabbit + writes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38288"/>
            <a:ext cx="9144000" cy="3339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66900" y="1709738"/>
            <a:ext cx="5410200" cy="343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72510" y="1497728"/>
            <a:ext cx="7803931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en-US" sz="2800" dirty="0" smtClean="0"/>
              <a:t> Data layout for power savings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en-US" sz="2800" dirty="0" smtClean="0"/>
              <a:t>Maintain read and write availability during failures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en-US" sz="2800" dirty="0" smtClean="0"/>
              <a:t>Predict needed capacity to sustain load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Simple policies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09713" y="1724025"/>
            <a:ext cx="6124575" cy="340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Sierra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95625" y="1866900"/>
            <a:ext cx="295275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11924" y="3013502"/>
            <a:ext cx="75201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rabbit </a:t>
            </a:r>
            <a:r>
              <a:rPr lang="en-US" sz="4800" dirty="0" smtClean="0"/>
              <a:t>paper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72510" y="1497728"/>
            <a:ext cx="7803931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en-US" sz="2800" dirty="0" smtClean="0"/>
              <a:t> Power-proportional storage system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en-US" sz="2800" dirty="0" smtClean="0"/>
              <a:t> </a:t>
            </a:r>
            <a:r>
              <a:rPr lang="en-US" sz="2800" dirty="0" smtClean="0"/>
              <a:t>PP in the presence of failures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en-US" sz="2800" dirty="0" smtClean="0"/>
              <a:t> </a:t>
            </a:r>
            <a:r>
              <a:rPr lang="en-US" sz="2800" dirty="0" smtClean="0"/>
              <a:t>Avoid interference between competing apps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en-US" sz="2800" dirty="0" smtClean="0"/>
              <a:t>Avoid writing unnecessary data blocks</a:t>
            </a:r>
          </a:p>
          <a:p>
            <a:pPr marL="850900" lvl="1" indent="-3937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800" dirty="0" smtClean="0"/>
              <a:t>Maintain only required replicas</a:t>
            </a:r>
          </a:p>
          <a:p>
            <a:pPr marL="850900" lvl="1" indent="-393700">
              <a:spcAft>
                <a:spcPts val="1200"/>
              </a:spcAft>
              <a:buFont typeface="Arial" pitchFamily="34" charset="0"/>
              <a:buChar char="•"/>
            </a:pPr>
            <a:endParaRPr lang="en-US" sz="2800" dirty="0" smtClean="0"/>
          </a:p>
          <a:p>
            <a:pPr marL="393700" indent="-3937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800" dirty="0" smtClean="0"/>
              <a:t>Considers an HDFS-like FS where all data is important and equally accessed (mostly). This is unlike web data which has skewed popularity.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Simple policy</a:t>
            </a:r>
            <a:endParaRPr lang="en-US" dirty="0"/>
          </a:p>
        </p:txBody>
      </p:sp>
      <p:sp>
        <p:nvSpPr>
          <p:cNvPr id="4" name="Can 3"/>
          <p:cNvSpPr/>
          <p:nvPr/>
        </p:nvSpPr>
        <p:spPr>
          <a:xfrm>
            <a:off x="346841" y="2790500"/>
            <a:ext cx="898634" cy="1135117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an 5"/>
          <p:cNvSpPr/>
          <p:nvPr/>
        </p:nvSpPr>
        <p:spPr>
          <a:xfrm>
            <a:off x="1629105" y="2790500"/>
            <a:ext cx="898634" cy="1135117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an 6"/>
          <p:cNvSpPr/>
          <p:nvPr/>
        </p:nvSpPr>
        <p:spPr>
          <a:xfrm>
            <a:off x="2911369" y="2790500"/>
            <a:ext cx="898634" cy="1135117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an 7"/>
          <p:cNvSpPr/>
          <p:nvPr/>
        </p:nvSpPr>
        <p:spPr>
          <a:xfrm>
            <a:off x="4193633" y="2790500"/>
            <a:ext cx="898634" cy="1135117"/>
          </a:xfrm>
          <a:prstGeom prst="can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an 8"/>
          <p:cNvSpPr/>
          <p:nvPr/>
        </p:nvSpPr>
        <p:spPr>
          <a:xfrm>
            <a:off x="5475897" y="2790500"/>
            <a:ext cx="898634" cy="1135117"/>
          </a:xfrm>
          <a:prstGeom prst="can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an 9"/>
          <p:cNvSpPr/>
          <p:nvPr/>
        </p:nvSpPr>
        <p:spPr>
          <a:xfrm>
            <a:off x="6758161" y="2790500"/>
            <a:ext cx="898634" cy="1135117"/>
          </a:xfrm>
          <a:prstGeom prst="can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an 10"/>
          <p:cNvSpPr/>
          <p:nvPr/>
        </p:nvSpPr>
        <p:spPr>
          <a:xfrm>
            <a:off x="8040426" y="2790500"/>
            <a:ext cx="898634" cy="1135117"/>
          </a:xfrm>
          <a:prstGeom prst="can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Brace 14"/>
          <p:cNvSpPr/>
          <p:nvPr/>
        </p:nvSpPr>
        <p:spPr>
          <a:xfrm rot="5400000">
            <a:off x="1907627" y="3279226"/>
            <a:ext cx="378371" cy="2459421"/>
          </a:xfrm>
          <a:prstGeom prst="righ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Brace 15"/>
          <p:cNvSpPr/>
          <p:nvPr/>
        </p:nvSpPr>
        <p:spPr>
          <a:xfrm rot="5400000">
            <a:off x="6211613" y="2485696"/>
            <a:ext cx="530770" cy="4009698"/>
          </a:xfrm>
          <a:prstGeom prst="righ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1292771" y="4934607"/>
            <a:ext cx="16553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p nodes</a:t>
            </a:r>
          </a:p>
          <a:p>
            <a:pPr algn="ctr"/>
            <a:r>
              <a:rPr lang="en-US" sz="2400" dirty="0" smtClean="0"/>
              <a:t>B/p load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5197479" y="4929347"/>
            <a:ext cx="26064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(N-p) nodes</a:t>
            </a:r>
            <a:br>
              <a:rPr lang="en-US" sz="2400" dirty="0" smtClean="0"/>
            </a:br>
            <a:r>
              <a:rPr lang="en-US" sz="2400" dirty="0" smtClean="0"/>
              <a:t>B/N load (N &gt;&gt; p)</a:t>
            </a:r>
            <a:endParaRPr lang="en-US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1255984" y="2060028"/>
            <a:ext cx="16553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smtClean="0"/>
              <a:t>primary</a:t>
            </a:r>
            <a:endParaRPr lang="en-US" sz="2400" i="1" dirty="0"/>
          </a:p>
        </p:txBody>
      </p:sp>
      <p:sp>
        <p:nvSpPr>
          <p:cNvPr id="20" name="TextBox 19"/>
          <p:cNvSpPr txBox="1"/>
          <p:nvPr/>
        </p:nvSpPr>
        <p:spPr>
          <a:xfrm>
            <a:off x="5680970" y="2070534"/>
            <a:ext cx="19495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smtClean="0"/>
              <a:t>(r-1) replicas</a:t>
            </a:r>
            <a:endParaRPr lang="en-US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6" grpId="0" animBg="1"/>
      <p:bldP spid="18" grpId="0"/>
      <p:bldP spid="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Requirements of layout policy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5338" y="1463396"/>
            <a:ext cx="7553325" cy="355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TextBox 20"/>
          <p:cNvSpPr txBox="1"/>
          <p:nvPr/>
        </p:nvSpPr>
        <p:spPr>
          <a:xfrm>
            <a:off x="567559" y="5076484"/>
            <a:ext cx="800888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The equal-work </a:t>
            </a:r>
            <a:r>
              <a:rPr lang="en-US" sz="2400" i="1" dirty="0" smtClean="0"/>
              <a:t>policy </a:t>
            </a:r>
            <a:r>
              <a:rPr lang="en-US" sz="2400" i="1" dirty="0" smtClean="0"/>
              <a:t>ensures equal </a:t>
            </a:r>
            <a:r>
              <a:rPr lang="en-US" sz="2400" i="1" dirty="0" smtClean="0"/>
              <a:t>load sharing</a:t>
            </a:r>
            <a:r>
              <a:rPr lang="en-US" sz="2400" i="1" dirty="0" smtClean="0"/>
              <a:t>. </a:t>
            </a:r>
            <a:r>
              <a:rPr lang="en-US" sz="2400" i="1" dirty="0" smtClean="0"/>
              <a:t>Formally</a:t>
            </a:r>
            <a:r>
              <a:rPr lang="en-US" sz="2400" i="1" dirty="0" smtClean="0"/>
              <a:t>, the equal-work policy is the result of an optimization problem that minimizes p with the constraints, </a:t>
            </a:r>
            <a:r>
              <a:rPr lang="en-US" sz="2400" i="1" dirty="0" err="1" smtClean="0"/>
              <a:t>tputi</a:t>
            </a:r>
            <a:r>
              <a:rPr lang="en-US" sz="2400" i="1" dirty="0" smtClean="0"/>
              <a:t> </a:t>
            </a:r>
            <a:r>
              <a:rPr lang="en-US" sz="2400" i="1" dirty="0" smtClean="0"/>
              <a:t>= (</a:t>
            </a:r>
            <a:r>
              <a:rPr lang="en-US" sz="2400" i="1" dirty="0" err="1" smtClean="0"/>
              <a:t>i</a:t>
            </a:r>
            <a:r>
              <a:rPr lang="en-US" sz="2400" i="1" dirty="0" smtClean="0"/>
              <a:t>/p)</a:t>
            </a:r>
            <a:r>
              <a:rPr lang="en-US" sz="2400" i="1" dirty="0" err="1" smtClean="0"/>
              <a:t>tputp</a:t>
            </a:r>
            <a:r>
              <a:rPr lang="en-US" sz="2400" i="1" dirty="0" smtClean="0"/>
              <a:t> for all </a:t>
            </a:r>
            <a:r>
              <a:rPr lang="en-US" sz="2400" i="1" dirty="0" err="1" smtClean="0"/>
              <a:t>i</a:t>
            </a:r>
            <a:r>
              <a:rPr lang="en-US" sz="2400" i="1" dirty="0" smtClean="0"/>
              <a:t> = p + 1, ..., N for a given replication factor r.</a:t>
            </a:r>
            <a:endParaRPr lang="en-US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Equal work policy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66913" y="1581648"/>
            <a:ext cx="5210175" cy="401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Equal work policy – LB challenge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46386" y="2033752"/>
            <a:ext cx="808771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i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node has B/</a:t>
            </a:r>
            <a:r>
              <a:rPr lang="en-US" sz="2800" dirty="0" err="1" smtClean="0"/>
              <a:t>i</a:t>
            </a:r>
            <a:r>
              <a:rPr lang="en-US" sz="2800" dirty="0" smtClean="0"/>
              <a:t> blocks, but how many requests to these blocks should it serve?</a:t>
            </a:r>
          </a:p>
          <a:p>
            <a:endParaRPr lang="en-US" sz="2800" dirty="0" smtClean="0"/>
          </a:p>
          <a:p>
            <a:r>
              <a:rPr lang="en-US" sz="2800" dirty="0" smtClean="0"/>
              <a:t>i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node hosts more blocks than (i+j)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node.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Fault tolerance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67025" y="1695450"/>
            <a:ext cx="3409950" cy="346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11924" y="3013502"/>
            <a:ext cx="75201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sierra </a:t>
            </a:r>
            <a:r>
              <a:rPr lang="en-US" sz="4800" dirty="0" smtClean="0"/>
              <a:t>paper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">
      <a:dk1>
        <a:srgbClr val="000000"/>
      </a:dk1>
      <a:lt1>
        <a:srgbClr val="FFFFFF"/>
      </a:lt1>
      <a:dk2>
        <a:srgbClr val="0000BF"/>
      </a:dk2>
      <a:lt2>
        <a:srgbClr val="FFFF00"/>
      </a:lt2>
      <a:accent1>
        <a:srgbClr val="FF9900"/>
      </a:accent1>
      <a:accent2>
        <a:srgbClr val="00FFFF"/>
      </a:accent2>
      <a:accent3>
        <a:srgbClr val="AAAAFF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33"/>
      </a:hlink>
      <a:folHlink>
        <a:srgbClr val="96969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34545</TotalTime>
  <Words>278</Words>
  <Application>Microsoft Office PowerPoint</Application>
  <PresentationFormat>On-screen Show (4:3)</PresentationFormat>
  <Paragraphs>51</Paragraphs>
  <Slides>15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CSE 591: Energy-Efficient Computing Lecture 15 SCALING: storage</vt:lpstr>
      <vt:lpstr>Slide 2</vt:lpstr>
      <vt:lpstr>Objectives</vt:lpstr>
      <vt:lpstr>Simple policy</vt:lpstr>
      <vt:lpstr>Requirements of layout policy</vt:lpstr>
      <vt:lpstr>Equal work policy</vt:lpstr>
      <vt:lpstr>Equal work policy – LB challenge</vt:lpstr>
      <vt:lpstr>Fault tolerance</vt:lpstr>
      <vt:lpstr>Slide 9</vt:lpstr>
      <vt:lpstr>Slide 10</vt:lpstr>
      <vt:lpstr>Motivation</vt:lpstr>
      <vt:lpstr>Motivation</vt:lpstr>
      <vt:lpstr>Challenges</vt:lpstr>
      <vt:lpstr>Simple policies</vt:lpstr>
      <vt:lpstr>Sierra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Analytical Performance Modeling for Power Management in Data Centers</dc:title>
  <dc:creator>anshul</dc:creator>
  <cp:lastModifiedBy>anshul</cp:lastModifiedBy>
  <cp:revision>1617</cp:revision>
  <dcterms:created xsi:type="dcterms:W3CDTF">2006-08-16T00:00:00Z</dcterms:created>
  <dcterms:modified xsi:type="dcterms:W3CDTF">2016-04-12T04:54:28Z</dcterms:modified>
</cp:coreProperties>
</file>