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61" r:id="rId2"/>
    <p:sldId id="525" r:id="rId3"/>
    <p:sldId id="555" r:id="rId4"/>
    <p:sldId id="589" r:id="rId5"/>
    <p:sldId id="590" r:id="rId6"/>
    <p:sldId id="599" r:id="rId7"/>
    <p:sldId id="591" r:id="rId8"/>
    <p:sldId id="592" r:id="rId9"/>
    <p:sldId id="593" r:id="rId10"/>
    <p:sldId id="600" r:id="rId11"/>
    <p:sldId id="594" r:id="rId12"/>
    <p:sldId id="601" r:id="rId13"/>
    <p:sldId id="595" r:id="rId14"/>
    <p:sldId id="602" r:id="rId15"/>
    <p:sldId id="596" r:id="rId16"/>
    <p:sldId id="603" r:id="rId17"/>
    <p:sldId id="597" r:id="rId18"/>
    <p:sldId id="598" r:id="rId19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80"/>
    <a:srgbClr val="FF7C80"/>
    <a:srgbClr val="0000FF"/>
    <a:srgbClr val="009644"/>
    <a:srgbClr val="00FF00"/>
    <a:srgbClr val="990033"/>
    <a:srgbClr val="FF66FF"/>
    <a:srgbClr val="FFDDA7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71930" autoAdjust="0"/>
  </p:normalViewPr>
  <p:slideViewPr>
    <p:cSldViewPr snapToGrid="0">
      <p:cViewPr varScale="1">
        <p:scale>
          <a:sx n="60" d="100"/>
          <a:sy n="60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766" y="-102"/>
      </p:cViewPr>
      <p:guideLst>
        <p:guide orient="horz" pos="2920"/>
        <p:guide pos="2204"/>
      </p:guideLst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6A69AB2-55FC-45EB-AD04-17DD157E85F7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66D28E6-21B6-42B0-87EB-9BE76834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&lt;Distribution of IAT, E[IAT]&gt;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Perfect </a:t>
            </a:r>
            <a:r>
              <a:rPr lang="en-US" smtClean="0"/>
              <a:t>predictions assumed.</a:t>
            </a:r>
          </a:p>
          <a:p>
            <a:r>
              <a:rPr lang="en-US" dirty="0" smtClean="0"/>
              <a:t>No savings with TPM unless high IAT</a:t>
            </a:r>
          </a:p>
          <a:p>
            <a:r>
              <a:rPr lang="en-US" dirty="0" smtClean="0"/>
              <a:t>Fonts!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3 laptop disks to replace performance of 1 high </a:t>
            </a:r>
            <a:r>
              <a:rPr lang="en-US" dirty="0" err="1" smtClean="0"/>
              <a:t>perf</a:t>
            </a:r>
            <a:r>
              <a:rPr lang="en-US" dirty="0" smtClean="0"/>
              <a:t> disk.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During disk speed transition.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762000"/>
            <a:ext cx="84582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CSE 591: Energy-Efficient Computing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4000" dirty="0" smtClean="0"/>
              <a:t>Lecture 20</a:t>
            </a:r>
            <a:br>
              <a:rPr lang="en-US" sz="4000" dirty="0" smtClean="0"/>
            </a:br>
            <a:r>
              <a:rPr lang="en-US" sz="4000" dirty="0" smtClean="0"/>
              <a:t>SPEED: disks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Anshul Gandhi</a:t>
            </a:r>
          </a:p>
          <a:p>
            <a:r>
              <a:rPr lang="en-US" smtClean="0">
                <a:solidFill>
                  <a:srgbClr val="002060"/>
                </a:solidFill>
              </a:rPr>
              <a:t>347</a:t>
            </a:r>
            <a:r>
              <a:rPr lang="en-US" dirty="0" smtClean="0">
                <a:solidFill>
                  <a:srgbClr val="002060"/>
                </a:solidFill>
              </a:rPr>
              <a:t>, CS building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anshul@cs.stonybrook.edu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4013" y="1352550"/>
            <a:ext cx="58959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Multi-speed </a:t>
            </a:r>
            <a:r>
              <a:rPr lang="en-US" dirty="0" smtClean="0"/>
              <a:t>(performance)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05048" y="5591503"/>
            <a:ext cx="2370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b="1" i="1" dirty="0" smtClean="0">
                <a:solidFill>
                  <a:srgbClr val="800080"/>
                </a:solidFill>
              </a:rPr>
              <a:t>3% degradation</a:t>
            </a:r>
            <a:endParaRPr lang="en-US" sz="2400" b="1" i="1" dirty="0">
              <a:solidFill>
                <a:srgbClr val="80008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758966" y="2427890"/>
            <a:ext cx="331075" cy="2128344"/>
          </a:xfrm>
          <a:prstGeom prst="ellipse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00552" y="2580290"/>
            <a:ext cx="331075" cy="2128344"/>
          </a:xfrm>
          <a:prstGeom prst="ellipse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093780" y="2296510"/>
            <a:ext cx="331075" cy="2128344"/>
          </a:xfrm>
          <a:prstGeom prst="ellipse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drmp</a:t>
            </a:r>
            <a:r>
              <a:rPr lang="en-US" sz="4800" dirty="0" smtClean="0"/>
              <a:t> paper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Management approaches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9448" y="1560786"/>
            <a:ext cx="76620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i="1" dirty="0" smtClean="0"/>
              <a:t>AlwaysOn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i="1" dirty="0" smtClean="0"/>
              <a:t>TPM (Sleep)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i="1" dirty="0" smtClean="0"/>
              <a:t>DRPM (Speed)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800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i="1" dirty="0" smtClean="0"/>
              <a:t>At high load, all are same (= AlwaysOn)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800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i="1" dirty="0" smtClean="0"/>
              <a:t>At low load, TPM is good since high IAT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800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i="1" dirty="0" smtClean="0"/>
              <a:t>In between, DRPM is good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Disk power consumption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9448" y="1560786"/>
            <a:ext cx="816653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Many components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Spindle motor (rotations)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/>
              <a:t>Actuator (seeks)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/>
              <a:t>Disk cache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/>
              <a:t>Electrical components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800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Mechanical components (motor, actuator) are main</a:t>
            </a:r>
            <a:endParaRPr lang="en-US" sz="2800" dirty="0" smtClean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Spindle can consume 50-80% power (2/10 disks)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Idle power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1175" y="1226914"/>
            <a:ext cx="55816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98634" y="5912085"/>
            <a:ext cx="7662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400" dirty="0" smtClean="0">
                <a:solidFill>
                  <a:srgbClr val="FF0000"/>
                </a:solidFill>
              </a:rPr>
              <a:t>Idle = still spinning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Quadratic power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189957"/>
            <a:ext cx="7315200" cy="5640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Disk energy usage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8313" y="1564901"/>
            <a:ext cx="5667375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Simulation disk parameters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5500" y="1398867"/>
            <a:ext cx="495300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1730"/>
            <a:ext cx="9144000" cy="424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98634" y="5912085"/>
            <a:ext cx="7662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400" dirty="0" smtClean="0">
                <a:solidFill>
                  <a:srgbClr val="FF0000"/>
                </a:solidFill>
              </a:rPr>
              <a:t>No performance degradation allowed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disk_energy</a:t>
            </a:r>
            <a:r>
              <a:rPr lang="en-US" sz="4800" dirty="0" smtClean="0"/>
              <a:t> paper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Disk power-performance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356989"/>
            <a:ext cx="7315200" cy="540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Load variation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6825" y="1420547"/>
            <a:ext cx="661035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9448" y="1560786"/>
            <a:ext cx="76620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Does not work well for networked disks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FF0000"/>
                </a:solidFill>
              </a:rPr>
              <a:t>Why?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Replace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525962"/>
            <a:ext cx="6400800" cy="4923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Combined – low load (50%)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787" y="1738313"/>
            <a:ext cx="9144000" cy="325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98634" y="5391807"/>
            <a:ext cx="7662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Combined</a:t>
            </a:r>
            <a:r>
              <a:rPr lang="en-US" sz="2400" dirty="0" smtClean="0">
                <a:solidFill>
                  <a:srgbClr val="FF0000"/>
                </a:solidFill>
              </a:rPr>
              <a:t> uses high-performance + laptop disks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04993" y="2091559"/>
            <a:ext cx="1755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b="1" i="1" dirty="0" smtClean="0">
                <a:solidFill>
                  <a:srgbClr val="800080"/>
                </a:solidFill>
              </a:rPr>
              <a:t>41</a:t>
            </a:r>
            <a:r>
              <a:rPr lang="en-US" sz="2400" b="1" i="1" dirty="0" smtClean="0">
                <a:solidFill>
                  <a:srgbClr val="800080"/>
                </a:solidFill>
              </a:rPr>
              <a:t>% savings</a:t>
            </a:r>
            <a:endParaRPr lang="en-US" sz="2400" b="1" i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Combined – high load (80%)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38313"/>
            <a:ext cx="9144000" cy="329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98634" y="5391807"/>
            <a:ext cx="766204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Energy spent in maintaining coherence is small</a:t>
            </a:r>
          </a:p>
          <a:p>
            <a:pPr marL="342900" indent="-342900">
              <a:buAutoNum type="arabicPeriod"/>
            </a:pPr>
            <a:endParaRPr lang="en-US" sz="900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Disk demand is typically high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02317" y="2044262"/>
            <a:ext cx="1755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b="1" i="1" dirty="0" smtClean="0">
                <a:solidFill>
                  <a:srgbClr val="800080"/>
                </a:solidFill>
              </a:rPr>
              <a:t>1% savings</a:t>
            </a:r>
            <a:endParaRPr lang="en-US" sz="2400" b="1" i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Multi-speed (80</a:t>
            </a:r>
            <a:r>
              <a:rPr lang="en-US" smtClean="0"/>
              <a:t>% and 90% load)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38313"/>
            <a:ext cx="9144000" cy="3160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98634" y="5391807"/>
            <a:ext cx="7662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Multi-speed</a:t>
            </a:r>
            <a:r>
              <a:rPr lang="en-US" sz="2400" dirty="0" smtClean="0">
                <a:solidFill>
                  <a:srgbClr val="FF0000"/>
                </a:solidFill>
              </a:rPr>
              <a:t> uses high-performance + desktop disks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6704" y="3510455"/>
            <a:ext cx="1755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b="1" i="1" dirty="0" smtClean="0">
                <a:solidFill>
                  <a:srgbClr val="800080"/>
                </a:solidFill>
              </a:rPr>
              <a:t>22% savings</a:t>
            </a:r>
            <a:endParaRPr lang="en-US" sz="2400" b="1" i="1" dirty="0">
              <a:solidFill>
                <a:srgbClr val="80008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54717" y="3568261"/>
            <a:ext cx="1755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b="1" i="1" dirty="0" smtClean="0">
                <a:solidFill>
                  <a:srgbClr val="800080"/>
                </a:solidFill>
              </a:rPr>
              <a:t>16% savings</a:t>
            </a:r>
            <a:endParaRPr lang="en-US" sz="2400" b="1" i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B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35082</TotalTime>
  <Words>247</Words>
  <Application>Microsoft Office PowerPoint</Application>
  <PresentationFormat>On-screen Show (4:3)</PresentationFormat>
  <Paragraphs>74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CSE 591: Energy-Efficient Computing Lecture 20 SPEED: disks</vt:lpstr>
      <vt:lpstr>Slide 2</vt:lpstr>
      <vt:lpstr>Disk power-performance</vt:lpstr>
      <vt:lpstr>Load variation</vt:lpstr>
      <vt:lpstr>Idle</vt:lpstr>
      <vt:lpstr>Replace</vt:lpstr>
      <vt:lpstr>Combined – low load (50%)</vt:lpstr>
      <vt:lpstr>Combined – high load (80%)</vt:lpstr>
      <vt:lpstr>Multi-speed (80% and 90% load)</vt:lpstr>
      <vt:lpstr>Multi-speed (performance)</vt:lpstr>
      <vt:lpstr>Slide 11</vt:lpstr>
      <vt:lpstr>Power Management approaches</vt:lpstr>
      <vt:lpstr>Disk power consumption</vt:lpstr>
      <vt:lpstr>Idle power</vt:lpstr>
      <vt:lpstr>Quadratic power</vt:lpstr>
      <vt:lpstr>Disk energy usage</vt:lpstr>
      <vt:lpstr>Simulation disk parameters</vt:lpstr>
      <vt:lpstr>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Performance Modeling for Power Management in Data Centers</dc:title>
  <dc:creator>anshul</dc:creator>
  <cp:lastModifiedBy>anshul</cp:lastModifiedBy>
  <cp:revision>1641</cp:revision>
  <dcterms:created xsi:type="dcterms:W3CDTF">2006-08-16T00:00:00Z</dcterms:created>
  <dcterms:modified xsi:type="dcterms:W3CDTF">2016-04-28T03:02:50Z</dcterms:modified>
</cp:coreProperties>
</file>