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61" r:id="rId2"/>
    <p:sldId id="565" r:id="rId3"/>
    <p:sldId id="525" r:id="rId4"/>
    <p:sldId id="555" r:id="rId5"/>
    <p:sldId id="556" r:id="rId6"/>
    <p:sldId id="557" r:id="rId7"/>
    <p:sldId id="558" r:id="rId8"/>
    <p:sldId id="559" r:id="rId9"/>
    <p:sldId id="560" r:id="rId10"/>
    <p:sldId id="561" r:id="rId11"/>
    <p:sldId id="562" r:id="rId12"/>
    <p:sldId id="572" r:id="rId13"/>
    <p:sldId id="573" r:id="rId14"/>
    <p:sldId id="571" r:id="rId15"/>
    <p:sldId id="563" r:id="rId16"/>
    <p:sldId id="564" r:id="rId17"/>
    <p:sldId id="566" r:id="rId18"/>
    <p:sldId id="567" r:id="rId19"/>
    <p:sldId id="568" r:id="rId20"/>
    <p:sldId id="569" r:id="rId21"/>
    <p:sldId id="570" r:id="rId22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0000"/>
    <a:srgbClr val="0000FF"/>
    <a:srgbClr val="009644"/>
    <a:srgbClr val="800080"/>
    <a:srgbClr val="00FF00"/>
    <a:srgbClr val="990033"/>
    <a:srgbClr val="FF66FF"/>
    <a:srgbClr val="FFDDA7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2" autoAdjust="0"/>
    <p:restoredTop sz="71930" autoAdjust="0"/>
  </p:normalViewPr>
  <p:slideViewPr>
    <p:cSldViewPr snapToGrid="0">
      <p:cViewPr varScale="1">
        <p:scale>
          <a:sx n="60" d="100"/>
          <a:sy n="60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766" y="-102"/>
      </p:cViewPr>
      <p:guideLst>
        <p:guide orient="horz" pos="2920"/>
        <p:guide pos="2204"/>
      </p:guideLst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6A69AB2-55FC-45EB-AD04-17DD157E85F7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66D28E6-21B6-42B0-87EB-9BE76834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Rarely fully idle, so can’t use sleep, etc. Have to reduce idle power.</a:t>
            </a:r>
          </a:p>
          <a:p>
            <a:endParaRPr lang="en-US" dirty="0" smtClean="0"/>
          </a:p>
          <a:p>
            <a:r>
              <a:rPr lang="en-US" dirty="0" smtClean="0"/>
              <a:t>DVFS not</a:t>
            </a:r>
            <a:r>
              <a:rPr lang="en-US" baseline="0" dirty="0" smtClean="0"/>
              <a:t> that useful for single machine, but useful to increase density if there are many variably loaded machines.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Giving options </a:t>
            </a:r>
            <a:r>
              <a:rPr lang="en-US" dirty="0" err="1" smtClean="0"/>
              <a:t>vs</a:t>
            </a:r>
            <a:r>
              <a:rPr lang="en-US" baseline="0" dirty="0" smtClean="0"/>
              <a:t> default.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more room on congested server or move to less congested server – for priority VMs.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Autoscaling.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Maintain given utilization level by automatically determining how many VMs to add/remove.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762000"/>
            <a:ext cx="84582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CSE 591: Energy-Efficient Computing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4000" dirty="0" smtClean="0"/>
              <a:t>Lecture 21</a:t>
            </a:r>
            <a:br>
              <a:rPr lang="en-US" sz="4000" dirty="0" smtClean="0"/>
            </a:br>
            <a:r>
              <a:rPr lang="en-US" sz="4000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Anshul Gandhi</a:t>
            </a:r>
          </a:p>
          <a:p>
            <a:r>
              <a:rPr lang="en-US" smtClean="0">
                <a:solidFill>
                  <a:srgbClr val="002060"/>
                </a:solidFill>
              </a:rPr>
              <a:t>347</a:t>
            </a:r>
            <a:r>
              <a:rPr lang="en-US" dirty="0" smtClean="0">
                <a:solidFill>
                  <a:srgbClr val="002060"/>
                </a:solidFill>
              </a:rPr>
              <a:t>, CS building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anshul@cs.stonybrook.edu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HPM vs. DPM</a:t>
            </a:r>
            <a:endParaRPr lang="en-US" dirty="0"/>
          </a:p>
        </p:txBody>
      </p:sp>
      <p:pic>
        <p:nvPicPr>
          <p:cNvPr id="4" name="Picture 3" descr="fig1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1343205"/>
            <a:ext cx="7315200" cy="45642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9938" y="6117033"/>
            <a:ext cx="6984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400VMs @ 8 hosts. 30min idle, 30min load, 30min idle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AutoScaling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AWS</a:t>
            </a:r>
            <a:endParaRPr lang="en-US" dirty="0"/>
          </a:p>
        </p:txBody>
      </p:sp>
      <p:pic>
        <p:nvPicPr>
          <p:cNvPr id="6" name="Picture 5" descr="amazon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459" y="1552904"/>
            <a:ext cx="7311082" cy="45720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Google Cloud Platform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1175" y="1945235"/>
            <a:ext cx="5581650" cy="3724275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Google: Data center-level PM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79938" y="1481971"/>
            <a:ext cx="7575331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Thermostat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Airflow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Outside air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Don’t turn off servers – use them somehow.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Natural cooling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67558" y="1396998"/>
          <a:ext cx="8324193" cy="53191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74731"/>
                <a:gridCol w="2475187"/>
                <a:gridCol w="3074275"/>
              </a:tblGrid>
              <a:tr h="8260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Location</a:t>
                      </a:r>
                      <a:endParaRPr 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Cooling</a:t>
                      </a:r>
                      <a:endParaRPr 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Companies</a:t>
                      </a:r>
                      <a:endParaRPr 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0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Hamina</a:t>
                      </a:r>
                      <a:r>
                        <a:rPr lang="en-US" sz="2400" dirty="0" smtClean="0"/>
                        <a:t>, Finland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Seawater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Google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60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Dublin, Ireland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Outside</a:t>
                      </a:r>
                      <a:r>
                        <a:rPr lang="en-US" sz="2400" baseline="0" dirty="0" smtClean="0"/>
                        <a:t> air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Amazon, MS, Google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60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Lulea, Sweden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Outside air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+ server</a:t>
                      </a:r>
                      <a:r>
                        <a:rPr lang="en-US" sz="2400" baseline="0" dirty="0" smtClean="0"/>
                        <a:t> exhaust</a:t>
                      </a:r>
                      <a:br>
                        <a:rPr lang="en-US" sz="2400" baseline="0" dirty="0" smtClean="0"/>
                      </a:br>
                      <a:r>
                        <a:rPr lang="en-US" sz="2400" baseline="0" dirty="0" smtClean="0"/>
                        <a:t>+ hydro-electricity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FB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60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Rjukan</a:t>
                      </a:r>
                      <a:r>
                        <a:rPr lang="en-US" sz="2400" dirty="0" smtClean="0"/>
                        <a:t>, Norway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Outside air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+hydro-electricity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Telemark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60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Reykjavik, Iceland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Outside air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Verne Global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power_provisioning</a:t>
            </a:r>
            <a:r>
              <a:rPr lang="en-US" sz="4800" dirty="0" smtClean="0"/>
              <a:t> paper</a:t>
            </a:r>
          </a:p>
          <a:p>
            <a:pPr algn="ctr"/>
            <a:r>
              <a:rPr lang="en-US" sz="4800" dirty="0" smtClean="0"/>
              <a:t>(Google)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breakdown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3975" y="1838325"/>
            <a:ext cx="649605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Average vs. Peak vs. Max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924050"/>
            <a:ext cx="65532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Lenovo: Laptop-level PM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capping – extra deployment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413" y="1752600"/>
            <a:ext cx="86391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DVFS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81163"/>
            <a:ext cx="9144000" cy="299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79938" y="5376031"/>
            <a:ext cx="6984125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Simulation results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Latency?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VMware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Host Power Management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476233"/>
            <a:ext cx="5486400" cy="3882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60331" y="5722883"/>
            <a:ext cx="613278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C-states to lower idle power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P-states to lower active power (+</a:t>
            </a:r>
            <a:r>
              <a:rPr lang="en-US" sz="2400" dirty="0" err="1" smtClean="0">
                <a:solidFill>
                  <a:srgbClr val="FF0000"/>
                </a:solidFill>
              </a:rPr>
              <a:t>TurboBoost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Host Power Management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9663" y="1259944"/>
            <a:ext cx="692467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Distributed Resource Scheduler</a:t>
            </a:r>
            <a:endParaRPr lang="en-US" dirty="0"/>
          </a:p>
        </p:txBody>
      </p:sp>
      <p:pic>
        <p:nvPicPr>
          <p:cNvPr id="6" name="Picture 5" descr="drs.jpg"/>
          <p:cNvPicPr>
            <a:picLocks noChangeAspect="1"/>
          </p:cNvPicPr>
          <p:nvPr/>
        </p:nvPicPr>
        <p:blipFill>
          <a:blip r:embed="rId3" cstate="print"/>
          <a:srcRect b="32598"/>
          <a:stretch>
            <a:fillRect/>
          </a:stretch>
        </p:blipFill>
        <p:spPr>
          <a:xfrm>
            <a:off x="1371600" y="1349123"/>
            <a:ext cx="6400800" cy="35689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60331" y="5376031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Migrate VMs for priority and to maintain minimum resource requirements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Distributed Resource Scheduler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9688" y="1434337"/>
            <a:ext cx="652462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Distributed Power Management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60330" y="5376031"/>
            <a:ext cx="636926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Migrate VMs for host power savings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Requires WOL !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Different from HPM (local vs. distributed)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5" name="Picture 4" descr="dpm.gif"/>
          <p:cNvPicPr>
            <a:picLocks noChangeAspect="1"/>
          </p:cNvPicPr>
          <p:nvPr/>
        </p:nvPicPr>
        <p:blipFill>
          <a:blip r:embed="rId3" cstate="print"/>
          <a:srcRect b="32709"/>
          <a:stretch>
            <a:fillRect/>
          </a:stretch>
        </p:blipFill>
        <p:spPr>
          <a:xfrm>
            <a:off x="1190625" y="1279818"/>
            <a:ext cx="6762750" cy="3762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Distributed Power Management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424997"/>
            <a:ext cx="7315200" cy="50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B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35170</TotalTime>
  <Words>271</Words>
  <Application>Microsoft Office PowerPoint</Application>
  <PresentationFormat>On-screen Show (4:3)</PresentationFormat>
  <Paragraphs>81</Paragraphs>
  <Slides>21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CSE 591: Energy-Efficient Computing Lecture 21 review</vt:lpstr>
      <vt:lpstr>Slide 2</vt:lpstr>
      <vt:lpstr>Slide 3</vt:lpstr>
      <vt:lpstr>Host Power Management</vt:lpstr>
      <vt:lpstr>Host Power Management</vt:lpstr>
      <vt:lpstr>Distributed Resource Scheduler</vt:lpstr>
      <vt:lpstr>Distributed Resource Scheduler</vt:lpstr>
      <vt:lpstr>Distributed Power Management</vt:lpstr>
      <vt:lpstr>Distributed Power Management</vt:lpstr>
      <vt:lpstr>HPM vs. DPM</vt:lpstr>
      <vt:lpstr>Slide 11</vt:lpstr>
      <vt:lpstr>AWS</vt:lpstr>
      <vt:lpstr>Google Cloud Platform</vt:lpstr>
      <vt:lpstr>Slide 14</vt:lpstr>
      <vt:lpstr>Best practices</vt:lpstr>
      <vt:lpstr>Natural cooling</vt:lpstr>
      <vt:lpstr>Slide 17</vt:lpstr>
      <vt:lpstr>Power breakdown</vt:lpstr>
      <vt:lpstr>Average vs. Peak vs. Max</vt:lpstr>
      <vt:lpstr>Power capping – extra deployment</vt:lpstr>
      <vt:lpstr>DVFS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Performance Modeling for Power Management in Data Centers</dc:title>
  <dc:creator>anshul</dc:creator>
  <cp:lastModifiedBy>anshul</cp:lastModifiedBy>
  <cp:revision>1655</cp:revision>
  <dcterms:created xsi:type="dcterms:W3CDTF">2006-08-16T00:00:00Z</dcterms:created>
  <dcterms:modified xsi:type="dcterms:W3CDTF">2016-05-03T03:07:33Z</dcterms:modified>
</cp:coreProperties>
</file>