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61" r:id="rId2"/>
    <p:sldId id="470" r:id="rId3"/>
    <p:sldId id="526" r:id="rId4"/>
    <p:sldId id="525" r:id="rId5"/>
    <p:sldId id="471" r:id="rId6"/>
    <p:sldId id="537" r:id="rId7"/>
    <p:sldId id="528" r:id="rId8"/>
    <p:sldId id="531" r:id="rId9"/>
    <p:sldId id="539" r:id="rId10"/>
    <p:sldId id="538" r:id="rId11"/>
    <p:sldId id="532" r:id="rId12"/>
    <p:sldId id="529" r:id="rId13"/>
    <p:sldId id="542" r:id="rId14"/>
    <p:sldId id="530" r:id="rId15"/>
    <p:sldId id="540" r:id="rId16"/>
    <p:sldId id="533" r:id="rId17"/>
    <p:sldId id="534" r:id="rId18"/>
    <p:sldId id="535" r:id="rId19"/>
    <p:sldId id="536" r:id="rId20"/>
    <p:sldId id="541" r:id="rId21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7C80"/>
    <a:srgbClr val="009644"/>
    <a:srgbClr val="800080"/>
    <a:srgbClr val="00FF00"/>
    <a:srgbClr val="990033"/>
    <a:srgbClr val="FF66FF"/>
    <a:srgbClr val="FFDDA7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71930" autoAdjust="0"/>
  </p:normalViewPr>
  <p:slideViewPr>
    <p:cSldViewPr snapToGrid="0">
      <p:cViewPr varScale="1">
        <p:scale>
          <a:sx n="60" d="100"/>
          <a:sy n="60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766" y="-102"/>
      </p:cViewPr>
      <p:guideLst>
        <p:guide orient="horz" pos="2920"/>
        <p:guide pos="2204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6A69AB2-55FC-45EB-AD04-17DD157E85F7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66D28E6-21B6-42B0-87EB-9BE76834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 random data accesses as in a user and large file reads.</a:t>
            </a:r>
          </a:p>
          <a:p>
            <a:r>
              <a:rPr lang="en-US" dirty="0" smtClean="0"/>
              <a:t>Problems: limited b/w</a:t>
            </a:r>
            <a:r>
              <a:rPr lang="en-US" baseline="0" dirty="0" smtClean="0"/>
              <a:t> due to disk seeks and low bandwidth due to lots of data and fast CPUs.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Moore’s law continued for a while though </a:t>
            </a:r>
            <a:r>
              <a:rPr lang="en-US" dirty="0" err="1" smtClean="0"/>
              <a:t>Dennard</a:t>
            </a:r>
            <a:r>
              <a:rPr lang="en-US" dirty="0" smtClean="0"/>
              <a:t> scaling broke down.</a:t>
            </a:r>
            <a:r>
              <a:rPr lang="en-US" baseline="0" dirty="0" smtClean="0"/>
              <a:t> This led to </a:t>
            </a:r>
            <a:r>
              <a:rPr lang="en-US" baseline="0" dirty="0" err="1" smtClean="0"/>
              <a:t>multicore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TurboBoost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CSE 591: Energy-Efficient Computing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4000" dirty="0" smtClean="0"/>
              <a:t>Lecture 7</a:t>
            </a:r>
            <a:br>
              <a:rPr lang="en-US" sz="4000" dirty="0" smtClean="0"/>
            </a:br>
            <a:r>
              <a:rPr lang="en-US" sz="4000" dirty="0" smtClean="0"/>
              <a:t>SMARTS: custom-made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Anshul Gandhi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347, CS building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anshul@cs.stonybrook.edu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FAWN results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13650"/>
            <a:ext cx="7315200" cy="514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8305" y="2644170"/>
            <a:ext cx="60473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processor scaling trends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Moore’s Law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51154" y="1650121"/>
            <a:ext cx="714691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Moore’s law (observation)</a:t>
            </a:r>
          </a:p>
          <a:p>
            <a:pPr marL="1025525" lvl="1" indent="-2841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# transistors/chip ↑ 2X/2yr  (how?)</a:t>
            </a:r>
          </a:p>
          <a:p>
            <a:pPr marL="1025525" lvl="1" indent="-2841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Frequency ↑  as  transistor size ↓ (max 9GHz)</a:t>
            </a:r>
          </a:p>
          <a:p>
            <a:pPr marL="1025525" lvl="1" indent="-284163">
              <a:spcAft>
                <a:spcPts val="60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1025525" lvl="1" indent="-2841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Leakage current/power ↑  as  transistor size ↓</a:t>
            </a:r>
          </a:p>
          <a:p>
            <a:pPr marL="1025525" lvl="1" indent="-2841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Heat ↑  as  frequency ↑</a:t>
            </a:r>
          </a:p>
          <a:p>
            <a:pPr marL="1025525" lvl="1" indent="-284163">
              <a:spcAft>
                <a:spcPts val="600"/>
              </a:spcAft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1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Moore’s Law</a:t>
            </a:r>
            <a:endParaRPr lang="en-US" dirty="0"/>
          </a:p>
        </p:txBody>
      </p:sp>
      <p:pic>
        <p:nvPicPr>
          <p:cNvPr id="5" name="Picture 4" descr="CPU-Scal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17192" y="1256316"/>
            <a:ext cx="5309616" cy="5291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Dennard</a:t>
            </a:r>
            <a:r>
              <a:rPr lang="en-US" smtClean="0"/>
              <a:t> Scaling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51154" y="1650121"/>
            <a:ext cx="7146915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AutoNum type="arabicPeriod" startAt="2"/>
            </a:pPr>
            <a:r>
              <a:rPr lang="en-US" sz="2800" dirty="0" smtClean="0"/>
              <a:t>Dennard scaling (observation)</a:t>
            </a:r>
          </a:p>
          <a:p>
            <a:pPr marL="1025525" lvl="1" indent="-2841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Transistor power (V+I) ↓   as transistor size ↓</a:t>
            </a:r>
          </a:p>
          <a:p>
            <a:pPr marL="1025525" lvl="1" indent="-2841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+ Moore’s law = </a:t>
            </a:r>
            <a:r>
              <a:rPr lang="en-US" sz="2400" dirty="0" err="1" smtClean="0"/>
              <a:t>perf</a:t>
            </a:r>
            <a:r>
              <a:rPr lang="en-US" sz="2400" dirty="0" smtClean="0"/>
              <a:t>/watt ↑ 2X/2yr (how?)</a:t>
            </a:r>
          </a:p>
          <a:p>
            <a:pPr marL="1482725" lvl="2" indent="-2841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err="1" smtClean="0"/>
              <a:t>Koomey’s</a:t>
            </a:r>
            <a:r>
              <a:rPr lang="en-US" sz="2400" dirty="0" smtClean="0"/>
              <a:t> law</a:t>
            </a:r>
          </a:p>
          <a:p>
            <a:pPr marL="1025525" lvl="1" indent="-284163">
              <a:spcAft>
                <a:spcPts val="60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1025525" lvl="1" indent="-2841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err="1" smtClean="0"/>
              <a:t>Dennard</a:t>
            </a:r>
            <a:r>
              <a:rPr lang="en-US" sz="2400" dirty="0" smtClean="0"/>
              <a:t> scaling broke down recently due to leakage current (though Moore’s continued)</a:t>
            </a:r>
          </a:p>
          <a:p>
            <a:pPr marL="1482725" lvl="2" indent="-2841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Dark Silicon</a:t>
            </a:r>
          </a:p>
          <a:p>
            <a:pPr marL="1025525" lvl="1" indent="-284163">
              <a:spcAft>
                <a:spcPts val="60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1025525" lvl="1" indent="-2841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So we did multicore!</a:t>
            </a:r>
          </a:p>
          <a:p>
            <a:pPr marL="1025525" lvl="1" indent="-284163">
              <a:spcAft>
                <a:spcPts val="600"/>
              </a:spcAft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8305" y="3013502"/>
            <a:ext cx="6047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heteromates</a:t>
            </a:r>
            <a:r>
              <a:rPr lang="en-US" sz="4800" dirty="0" smtClean="0"/>
              <a:t>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 silicon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1154" y="1650121"/>
            <a:ext cx="714691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Cannot power on all of the CPU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Result of: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Success of Moore’s law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Failure of </a:t>
            </a:r>
            <a:r>
              <a:rPr lang="en-US" sz="2800" dirty="0" err="1" smtClean="0"/>
              <a:t>Dennard</a:t>
            </a:r>
            <a:r>
              <a:rPr lang="en-US" sz="2800" dirty="0" smtClean="0"/>
              <a:t> scaling</a:t>
            </a:r>
          </a:p>
          <a:p>
            <a:pPr marL="514350" indent="-514350"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Turbo boost</a:t>
            </a:r>
          </a:p>
          <a:p>
            <a:pPr marL="1025525" lvl="1" indent="-284163">
              <a:spcAft>
                <a:spcPts val="600"/>
              </a:spcAft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1154" y="1650121"/>
            <a:ext cx="77302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Heterogeneous cores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For different performance requirements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Energy considerations (battery vs. plugged)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Thermal considerations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Dark silicon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3094" y="2195513"/>
            <a:ext cx="5357813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4469" y="2571750"/>
            <a:ext cx="621506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competitions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0667" b="10667"/>
          <a:stretch>
            <a:fillRect/>
          </a:stretch>
        </p:blipFill>
        <p:spPr bwMode="auto">
          <a:xfrm>
            <a:off x="0" y="1752632"/>
            <a:ext cx="9144000" cy="449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616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906510"/>
            <a:ext cx="68389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competitions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0667" b="10667"/>
          <a:stretch>
            <a:fillRect/>
          </a:stretch>
        </p:blipFill>
        <p:spPr bwMode="auto">
          <a:xfrm>
            <a:off x="0" y="1622000"/>
            <a:ext cx="9144000" cy="449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8305" y="3013502"/>
            <a:ext cx="6047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fawn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Data-intensive workloads</a:t>
            </a:r>
            <a:endParaRPr lang="en-US" dirty="0"/>
          </a:p>
        </p:txBody>
      </p:sp>
      <p:cxnSp>
        <p:nvCxnSpPr>
          <p:cNvPr id="5" name="Straight Arrow Connector 4"/>
          <p:cNvCxnSpPr>
            <a:stCxn id="2" idx="2"/>
          </p:cNvCxnSpPr>
          <p:nvPr/>
        </p:nvCxnSpPr>
        <p:spPr>
          <a:xfrm rot="5400000">
            <a:off x="3152475" y="961067"/>
            <a:ext cx="962955" cy="1876097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" idx="2"/>
          </p:cNvCxnSpPr>
          <p:nvPr/>
        </p:nvCxnSpPr>
        <p:spPr>
          <a:xfrm rot="16200000" flipH="1">
            <a:off x="4926095" y="1063542"/>
            <a:ext cx="962955" cy="1671145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44577" y="2412127"/>
            <a:ext cx="2081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Seek-bound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small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random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i="1" dirty="0" smtClean="0"/>
              <a:t> examples?</a:t>
            </a:r>
          </a:p>
          <a:p>
            <a:pPr>
              <a:buFont typeface="Arial" pitchFamily="34" charset="0"/>
              <a:buChar char="•"/>
            </a:pPr>
            <a:r>
              <a:rPr lang="en-US" sz="2400" i="1" dirty="0" smtClean="0"/>
              <a:t> problems?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544327" y="2406866"/>
            <a:ext cx="17078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Scan-bound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large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sequential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i="1" dirty="0" smtClean="0"/>
              <a:t> examples?</a:t>
            </a:r>
          </a:p>
          <a:p>
            <a:pPr>
              <a:buFont typeface="Arial" pitchFamily="34" charset="0"/>
              <a:buChar char="•"/>
            </a:pPr>
            <a:r>
              <a:rPr lang="en-US" sz="2400" i="1" dirty="0" smtClean="0"/>
              <a:t> problems?</a:t>
            </a:r>
            <a:endParaRPr lang="en-US" sz="2400" i="1" dirty="0"/>
          </a:p>
        </p:txBody>
      </p:sp>
      <p:sp>
        <p:nvSpPr>
          <p:cNvPr id="12" name="Rectangle 11"/>
          <p:cNvSpPr/>
          <p:nvPr/>
        </p:nvSpPr>
        <p:spPr>
          <a:xfrm>
            <a:off x="1702676" y="4272455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13182" y="3841513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FAWN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51154" y="1650121"/>
            <a:ext cx="72257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CPUs are much faster than data delivery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Makes sense to “balance” CPU and data delivery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400" dirty="0" smtClean="0"/>
              <a:t>Use weaker CPUs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400" dirty="0" smtClean="0"/>
              <a:t>Use faster data delivery (Flash vs. HDD)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FAWN?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51154" y="1650121"/>
            <a:ext cx="56807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Memory wall (??)</a:t>
            </a:r>
          </a:p>
          <a:p>
            <a:pPr marL="457200" indent="-457200">
              <a:buFont typeface="+mj-lt"/>
              <a:buAutoNum type="arabicPeriod"/>
            </a:pPr>
            <a:endParaRPr lang="en-US" sz="2400" i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Increased CPU power consumption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DVFS is limited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741363" lvl="1" indent="-284163">
              <a:buFont typeface="Arial" pitchFamily="34" charset="0"/>
              <a:buChar char="•"/>
            </a:pPr>
            <a:r>
              <a:rPr lang="en-US" sz="2400" dirty="0" smtClean="0"/>
              <a:t>Modern CPUs operate close to V</a:t>
            </a:r>
            <a:r>
              <a:rPr lang="en-US" sz="2400" baseline="-25000" dirty="0" smtClean="0"/>
              <a:t>min</a:t>
            </a:r>
          </a:p>
          <a:p>
            <a:pPr marL="741363" lvl="1" indent="-284163">
              <a:buFont typeface="Arial" pitchFamily="34" charset="0"/>
              <a:buChar char="•"/>
            </a:pPr>
            <a:r>
              <a:rPr lang="en-US" sz="2400" dirty="0" smtClean="0"/>
              <a:t>Constant leakage current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Peak power and data center density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FAWN results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12012"/>
            <a:ext cx="7315200" cy="4486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103586" y="2222938"/>
            <a:ext cx="6905297" cy="10405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FAWN results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50" y="2245796"/>
            <a:ext cx="89535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6122" y="1340069"/>
            <a:ext cx="893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#Nodes dictated by required </a:t>
            </a:r>
            <a:r>
              <a:rPr lang="en-US" sz="2800" dirty="0" smtClean="0">
                <a:solidFill>
                  <a:srgbClr val="FF0000"/>
                </a:solidFill>
              </a:rPr>
              <a:t>GB space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FF0000"/>
                </a:solidFill>
              </a:rPr>
              <a:t>QPS performance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B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33565</TotalTime>
  <Words>318</Words>
  <Application>Microsoft Office PowerPoint</Application>
  <PresentationFormat>On-screen Show (4:3)</PresentationFormat>
  <Paragraphs>90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CSE 591: Energy-Efficient Computing Lecture 7 SMARTS: custom-made systems</vt:lpstr>
      <vt:lpstr>Benchmark competitions</vt:lpstr>
      <vt:lpstr>Benchmark competitions</vt:lpstr>
      <vt:lpstr>Slide 4</vt:lpstr>
      <vt:lpstr>Data-intensive workloads</vt:lpstr>
      <vt:lpstr>FAWN</vt:lpstr>
      <vt:lpstr>Why FAWN?</vt:lpstr>
      <vt:lpstr>FAWN results</vt:lpstr>
      <vt:lpstr>FAWN results</vt:lpstr>
      <vt:lpstr>FAWN results</vt:lpstr>
      <vt:lpstr>Slide 11</vt:lpstr>
      <vt:lpstr>Moore’s Law</vt:lpstr>
      <vt:lpstr>Moore’s Law</vt:lpstr>
      <vt:lpstr>Dennard Scaling</vt:lpstr>
      <vt:lpstr>Slide 15</vt:lpstr>
      <vt:lpstr>Dark silicon</vt:lpstr>
      <vt:lpstr>Main ideas</vt:lpstr>
      <vt:lpstr>Main ideas</vt:lpstr>
      <vt:lpstr>Main ideas</vt:lpstr>
      <vt:lpstr>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Performance Modeling for Power Management in Data Centers</dc:title>
  <dc:creator>anshul</dc:creator>
  <cp:lastModifiedBy>anshul</cp:lastModifiedBy>
  <cp:revision>1500</cp:revision>
  <dcterms:created xsi:type="dcterms:W3CDTF">2006-08-16T00:00:00Z</dcterms:created>
  <dcterms:modified xsi:type="dcterms:W3CDTF">2016-02-18T17:44:17Z</dcterms:modified>
</cp:coreProperties>
</file>