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328" r:id="rId3"/>
    <p:sldId id="257" r:id="rId4"/>
    <p:sldId id="329" r:id="rId5"/>
    <p:sldId id="267" r:id="rId6"/>
    <p:sldId id="266" r:id="rId7"/>
    <p:sldId id="299" r:id="rId8"/>
    <p:sldId id="330" r:id="rId9"/>
    <p:sldId id="261" r:id="rId10"/>
    <p:sldId id="331" r:id="rId11"/>
    <p:sldId id="263" r:id="rId12"/>
    <p:sldId id="292" r:id="rId13"/>
    <p:sldId id="265" r:id="rId14"/>
    <p:sldId id="269" r:id="rId15"/>
    <p:sldId id="270" r:id="rId16"/>
    <p:sldId id="293" r:id="rId17"/>
    <p:sldId id="271" r:id="rId18"/>
    <p:sldId id="332" r:id="rId19"/>
    <p:sldId id="301" r:id="rId20"/>
    <p:sldId id="273" r:id="rId21"/>
    <p:sldId id="309" r:id="rId22"/>
    <p:sldId id="310" r:id="rId23"/>
    <p:sldId id="279" r:id="rId24"/>
    <p:sldId id="278" r:id="rId25"/>
    <p:sldId id="311" r:id="rId26"/>
    <p:sldId id="314" r:id="rId27"/>
    <p:sldId id="333" r:id="rId28"/>
    <p:sldId id="336" r:id="rId29"/>
    <p:sldId id="334" r:id="rId30"/>
    <p:sldId id="317" r:id="rId31"/>
    <p:sldId id="318" r:id="rId32"/>
    <p:sldId id="319" r:id="rId33"/>
    <p:sldId id="321" r:id="rId34"/>
    <p:sldId id="335" r:id="rId35"/>
    <p:sldId id="322" r:id="rId36"/>
    <p:sldId id="337" r:id="rId37"/>
    <p:sldId id="326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7" autoAdjust="0"/>
    <p:restoredTop sz="69019" autoAdjust="0"/>
  </p:normalViewPr>
  <p:slideViewPr>
    <p:cSldViewPr snapToGrid="0" snapToObjects="1">
      <p:cViewPr varScale="1">
        <p:scale>
          <a:sx n="65" d="100"/>
          <a:sy n="65" d="100"/>
        </p:scale>
        <p:origin x="-27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D9EB9-AD77-9140-B41F-B02C9486519D}" type="datetimeFigureOut">
              <a:rPr lang="en-US" smtClean="0"/>
              <a:t>2/26/13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C084F-7BAE-9E4F-9AA8-9E1ABC5AE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18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084F-7BAE-9E4F-9AA8-9E1ABC5AE6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38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we could search this,</a:t>
            </a:r>
            <a:r>
              <a:rPr lang="en-US" baseline="0" dirty="0" smtClean="0"/>
              <a:t> but </a:t>
            </a:r>
            <a:endParaRPr lang="en-US" dirty="0" smtClean="0"/>
          </a:p>
          <a:p>
            <a:r>
              <a:rPr lang="en-US" dirty="0" smtClean="0"/>
              <a:t>Since URLs are </a:t>
            </a:r>
            <a:r>
              <a:rPr lang="en-US" dirty="0" err="1" smtClean="0"/>
              <a:t>anonymized</a:t>
            </a:r>
            <a:r>
              <a:rPr lang="en-US" baseline="0" dirty="0" smtClean="0"/>
              <a:t>, we have to figure out when pages change. We look at the top 500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084F-7BAE-9E4F-9AA8-9E1ABC5AE6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92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than one re-find</a:t>
            </a:r>
          </a:p>
          <a:p>
            <a:endParaRPr lang="en-US" dirty="0" smtClean="0"/>
          </a:p>
          <a:p>
            <a:r>
              <a:rPr lang="en-US" dirty="0" smtClean="0"/>
              <a:t>Similar search from bing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084F-7BAE-9E4F-9AA8-9E1ABC5AE6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39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inde</a:t>
            </a:r>
            <a:r>
              <a:rPr lang="en-US" baseline="0" dirty="0" smtClean="0"/>
              <a:t>x in the cloud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084F-7BAE-9E4F-9AA8-9E1ABC5AE6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07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this per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084F-7BAE-9E4F-9AA8-9E1ABC5AE6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15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std</a:t>
            </a:r>
            <a:r>
              <a:rPr lang="en-US" dirty="0" smtClean="0"/>
              <a:t> deviation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084F-7BAE-9E4F-9AA8-9E1ABC5AE6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15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Sorted? Adapt search engine.</a:t>
            </a:r>
          </a:p>
          <a:p>
            <a:endParaRPr lang="en-US" dirty="0" smtClean="0"/>
          </a:p>
          <a:p>
            <a:r>
              <a:rPr lang="en-US" dirty="0" smtClean="0"/>
              <a:t>How exactly does retrieval work</a:t>
            </a:r>
          </a:p>
          <a:p>
            <a:endParaRPr lang="en-US" dirty="0" smtClean="0"/>
          </a:p>
          <a:p>
            <a:r>
              <a:rPr lang="en-US" dirty="0" smtClean="0"/>
              <a:t>Index is needed</a:t>
            </a:r>
            <a:r>
              <a:rPr lang="en-US" baseline="0" dirty="0" smtClean="0"/>
              <a:t> near when they are accessed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084F-7BAE-9E4F-9AA8-9E1ABC5AE6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8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Memory consumption:</a:t>
            </a:r>
            <a:r>
              <a:rPr lang="en-US" baseline="0" dirty="0" smtClean="0"/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800 MB RAM. However, only 240 MB is available for applications. Cannot tell when you are kicked out. In our experiments, indexing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web pages and maintaining the index in-memory resulted in the phone running out of memory, sometimes it was 150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Difficult to tell when memory runs out, because of JVM,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Galago’s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memory acquisition, and the quirks of android.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Retriever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084F-7BAE-9E4F-9AA8-9E1ABC5AE6D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41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Refind</a:t>
            </a:r>
            <a:r>
              <a:rPr lang="en-US" dirty="0" smtClean="0"/>
              <a:t> often,</a:t>
            </a:r>
            <a:r>
              <a:rPr lang="en-US" baseline="0" dirty="0" smtClean="0"/>
              <a:t> index often. </a:t>
            </a:r>
            <a:r>
              <a:rPr lang="en-US" baseline="0" dirty="0" err="1" smtClean="0"/>
              <a:t>Refind</a:t>
            </a:r>
            <a:r>
              <a:rPr lang="en-US" baseline="0" dirty="0" smtClean="0"/>
              <a:t> less often, do not index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084F-7BAE-9E4F-9AA8-9E1ABC5AE6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17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could</a:t>
            </a:r>
            <a:r>
              <a:rPr lang="en-US" baseline="0" dirty="0" smtClean="0"/>
              <a:t> do much better with more data.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084F-7BAE-9E4F-9AA8-9E1ABC5AE6D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25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indexing cost &lt; default search, you index</a:t>
            </a:r>
          </a:p>
          <a:p>
            <a:r>
              <a:rPr lang="en-US" dirty="0" smtClean="0"/>
              <a:t>Re-find often</a:t>
            </a:r>
            <a:r>
              <a:rPr lang="en-US" baseline="0" dirty="0" smtClean="0"/>
              <a:t> you index often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084F-7BAE-9E4F-9AA8-9E1ABC5AE6D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32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 under normal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conditions.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1 second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(3 to 10 seconds depending on location, device and operator used)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100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seconds on edge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084F-7BAE-9E4F-9AA8-9E1ABC5AE6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831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40% of the users have savings of 60MB or more. Plans for 300MB, this would be a 20% savings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084F-7BAE-9E4F-9AA8-9E1ABC5AE6D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197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</a:t>
            </a:r>
            <a:r>
              <a:rPr lang="en-US" baseline="0" dirty="0" smtClean="0"/>
              <a:t> so much for low re-find users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084F-7BAE-9E4F-9AA8-9E1ABC5AE6D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124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high </a:t>
            </a:r>
            <a:r>
              <a:rPr lang="en-US" baseline="0" dirty="0" err="1" smtClean="0"/>
              <a:t>refind</a:t>
            </a:r>
            <a:r>
              <a:rPr lang="en-US" baseline="0" dirty="0" smtClean="0"/>
              <a:t> users, energy reduced by 30%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Absolute: 140J, for desktop increases to 960J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Conservative prediction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084F-7BAE-9E4F-9AA8-9E1ABC5AE6D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236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other benefits of using </a:t>
            </a:r>
            <a:r>
              <a:rPr lang="en-US" dirty="0" err="1" smtClean="0"/>
              <a:t>Findall</a:t>
            </a:r>
            <a:r>
              <a:rPr lang="en-US" dirty="0" smtClean="0"/>
              <a:t> over database:</a:t>
            </a:r>
            <a:r>
              <a:rPr lang="en-US" baseline="0" dirty="0" smtClean="0"/>
              <a:t> You can search for documents that you only browsed earlier from laptop/desktop, you can search within your searches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084F-7BAE-9E4F-9AA8-9E1ABC5AE6D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713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Block size = 5, Download frequency 30 minutes</a:t>
            </a:r>
          </a:p>
          <a:p>
            <a:endParaRPr lang="en-US" dirty="0" smtClean="0"/>
          </a:p>
          <a:p>
            <a:r>
              <a:rPr lang="en-US" dirty="0" smtClean="0"/>
              <a:t>Static strategies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084F-7BAE-9E4F-9AA8-9E1ABC5AE6D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14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April 2012, 2200 adults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pewinternet.org</a:t>
            </a:r>
            <a:r>
              <a:rPr lang="en-US" dirty="0" smtClean="0"/>
              <a:t>/Reports/2012/</a:t>
            </a:r>
            <a:r>
              <a:rPr lang="en-US" dirty="0" err="1" smtClean="0"/>
              <a:t>Mobile-phone-problems.aspx?utm_source</a:t>
            </a:r>
            <a:r>
              <a:rPr lang="en-US" dirty="0" smtClean="0"/>
              <a:t>=</a:t>
            </a:r>
            <a:r>
              <a:rPr lang="en-US" dirty="0" err="1" smtClean="0"/>
              <a:t>Mailing+List&amp;utm_campaign</a:t>
            </a:r>
            <a:r>
              <a:rPr lang="en-US" dirty="0" smtClean="0"/>
              <a:t>=afe764abfb-Mobile_phone_problems08_02_2012</a:t>
            </a:r>
          </a:p>
          <a:p>
            <a:r>
              <a:rPr lang="en-US" dirty="0" smtClean="0"/>
              <a:t>LTE, Spectral</a:t>
            </a:r>
            <a:r>
              <a:rPr lang="en-US" baseline="0" dirty="0" smtClean="0"/>
              <a:t> efficiency</a:t>
            </a:r>
            <a:endParaRPr lang="en-US" dirty="0" smtClean="0"/>
          </a:p>
          <a:p>
            <a:r>
              <a:rPr lang="en-US" dirty="0" smtClean="0"/>
              <a:t>Every MB becomes precious, Story is</a:t>
            </a:r>
            <a:r>
              <a:rPr lang="en-US" baseline="0" dirty="0" smtClean="0"/>
              <a:t> cheaper, 64GB available in most phones, with new storage systems &lt;name&gt;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is unlikely to go away</a:t>
            </a:r>
            <a:r>
              <a:rPr lang="en-US" baseline="0" dirty="0" smtClean="0"/>
              <a:t> because of the </a:t>
            </a:r>
            <a:r>
              <a:rPr lang="en-US" baseline="0" dirty="0" err="1" smtClean="0"/>
              <a:t>spetrum</a:t>
            </a:r>
            <a:r>
              <a:rPr lang="en-US" baseline="0" dirty="0" smtClean="0"/>
              <a:t> pressure, unless we can  increase spectral efficiency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084F-7BAE-9E4F-9AA8-9E1ABC5AE6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27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THIS PAGE If I store the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previoslu</a:t>
            </a:r>
            <a:r>
              <a:rPr lang="en-US" baseline="0" dirty="0" smtClean="0"/>
              <a:t> viewed web page and retrieve them locally, then I don</a:t>
            </a:r>
            <a:r>
              <a:rPr lang="fr-FR" baseline="0" dirty="0" smtClean="0"/>
              <a:t>’</a:t>
            </a:r>
            <a:r>
              <a:rPr lang="en-US" baseline="0" dirty="0" smtClean="0"/>
              <a:t>t have to use the Internet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084F-7BAE-9E4F-9AA8-9E1ABC5AE6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70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Google history, Chrome sync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084F-7BAE-9E4F-9AA8-9E1ABC5AE6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92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feature is Google phones called</a:t>
            </a:r>
            <a:r>
              <a:rPr lang="en-US" baseline="0" dirty="0" smtClean="0"/>
              <a:t> Google Now! But also needs the Internet. Spoke to folks at Google. They agree this will be a good addition, but of course, they are concentrating more on using the cloud. Example, Google now. But I think it is now time to look for solutions that do not always rely on the cloud.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084F-7BAE-9E4F-9AA8-9E1ABC5AE6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57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Powerful. All modern IR</a:t>
            </a:r>
            <a:r>
              <a:rPr lang="en-US" baseline="0" dirty="0" smtClean="0"/>
              <a:t> systems use it. Even for mobile phone searches, Keyword matching was not effective.</a:t>
            </a:r>
          </a:p>
          <a:p>
            <a:endParaRPr lang="en-US" baseline="0" dirty="0" smtClean="0"/>
          </a:p>
          <a:p>
            <a:r>
              <a:rPr lang="en-US" dirty="0" smtClean="0"/>
              <a:t>What is Database?</a:t>
            </a:r>
            <a:r>
              <a:rPr lang="en-US" baseline="0" dirty="0" smtClean="0"/>
              <a:t> On the Internet, lot of re-finding occurs with new queries. Example, </a:t>
            </a:r>
            <a:r>
              <a:rPr lang="en-US" baseline="0" dirty="0" err="1" smtClean="0"/>
              <a:t>ultrea</a:t>
            </a:r>
            <a:r>
              <a:rPr lang="en-US" baseline="0" dirty="0" smtClean="0"/>
              <a:t> book amazon, Acer 13.4 inches,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084F-7BAE-9E4F-9AA8-9E1ABC5AE6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52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want more day to day fine grained study – how often to index, is this consistent across days, do queries change, cross device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refinding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084F-7BAE-9E4F-9AA8-9E1ABC5AE6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10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Many did not have 3G or had a cap on 3G (what percentage). Many of our results agree with desktop search AOL logs with XXX users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Android exposes bookmark database . Based 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sqlite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are doing a much larger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084F-7BAE-9E4F-9AA8-9E1ABC5AE6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62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2720-25EC-D344-8FA8-0BCCF854478A}" type="datetimeFigureOut">
              <a:rPr lang="en-US" smtClean="0"/>
              <a:t>2/26/13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C968-1B34-8F43-BCCC-96595C06A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0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2720-25EC-D344-8FA8-0BCCF854478A}" type="datetimeFigureOut">
              <a:rPr lang="en-US" smtClean="0"/>
              <a:t>2/26/13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C968-1B34-8F43-BCCC-96595C06A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44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2720-25EC-D344-8FA8-0BCCF854478A}" type="datetimeFigureOut">
              <a:rPr lang="en-US" smtClean="0"/>
              <a:t>2/26/13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C968-1B34-8F43-BCCC-96595C06A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2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2720-25EC-D344-8FA8-0BCCF854478A}" type="datetimeFigureOut">
              <a:rPr lang="en-US" smtClean="0"/>
              <a:t>2/26/13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C968-1B34-8F43-BCCC-96595C06A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57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2720-25EC-D344-8FA8-0BCCF854478A}" type="datetimeFigureOut">
              <a:rPr lang="en-US" smtClean="0"/>
              <a:t>2/26/13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C968-1B34-8F43-BCCC-96595C06A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68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2720-25EC-D344-8FA8-0BCCF854478A}" type="datetimeFigureOut">
              <a:rPr lang="en-US" smtClean="0"/>
              <a:t>2/26/13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C968-1B34-8F43-BCCC-96595C06A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77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2720-25EC-D344-8FA8-0BCCF854478A}" type="datetimeFigureOut">
              <a:rPr lang="en-US" smtClean="0"/>
              <a:t>2/26/13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C968-1B34-8F43-BCCC-96595C06A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85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2720-25EC-D344-8FA8-0BCCF854478A}" type="datetimeFigureOut">
              <a:rPr lang="en-US" smtClean="0"/>
              <a:t>2/26/13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C968-1B34-8F43-BCCC-96595C06A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0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2720-25EC-D344-8FA8-0BCCF854478A}" type="datetimeFigureOut">
              <a:rPr lang="en-US" smtClean="0"/>
              <a:t>2/26/13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C968-1B34-8F43-BCCC-96595C06A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5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2720-25EC-D344-8FA8-0BCCF854478A}" type="datetimeFigureOut">
              <a:rPr lang="en-US" smtClean="0"/>
              <a:t>2/26/13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C968-1B34-8F43-BCCC-96595C06A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12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2720-25EC-D344-8FA8-0BCCF854478A}" type="datetimeFigureOut">
              <a:rPr lang="en-US" smtClean="0"/>
              <a:t>2/26/13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C968-1B34-8F43-BCCC-96595C06A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6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72720-25EC-D344-8FA8-0BCCF854478A}" type="datetimeFigureOut">
              <a:rPr lang="en-US" smtClean="0"/>
              <a:t>2/26/13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CC968-1B34-8F43-BCCC-96595C06A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9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emf"/><Relationship Id="rId12" Type="http://schemas.openxmlformats.org/officeDocument/2006/relationships/image" Target="../media/image32.emf"/><Relationship Id="rId13" Type="http://schemas.openxmlformats.org/officeDocument/2006/relationships/image" Target="../media/image33.emf"/><Relationship Id="rId14" Type="http://schemas.openxmlformats.org/officeDocument/2006/relationships/image" Target="../media/image34.emf"/><Relationship Id="rId1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8" Type="http://schemas.openxmlformats.org/officeDocument/2006/relationships/image" Target="../media/image28.emf"/><Relationship Id="rId9" Type="http://schemas.openxmlformats.org/officeDocument/2006/relationships/image" Target="../media/image29.emf"/><Relationship Id="rId10" Type="http://schemas.openxmlformats.org/officeDocument/2006/relationships/image" Target="../media/image3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8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9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0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1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2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FindAll</a:t>
            </a:r>
            <a:r>
              <a:rPr lang="en-US" dirty="0" smtClean="0"/>
              <a:t>: A Local Search Engine for Mobile Phones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607" y="4061391"/>
            <a:ext cx="8836076" cy="1331656"/>
          </a:xfrm>
        </p:spPr>
        <p:txBody>
          <a:bodyPr>
            <a:normAutofit/>
          </a:bodyPr>
          <a:lstStyle/>
          <a:p>
            <a:r>
              <a:rPr lang="en-US" dirty="0" smtClean="0"/>
              <a:t>Aruna Balasubramanian</a:t>
            </a:r>
          </a:p>
          <a:p>
            <a:r>
              <a:rPr lang="en-US" dirty="0" smtClean="0"/>
              <a:t>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773261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672" y="204519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Talk outline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672" y="1600200"/>
            <a:ext cx="8686800" cy="4525963"/>
          </a:xfrm>
        </p:spPr>
        <p:txBody>
          <a:bodyPr>
            <a:noAutofit/>
          </a:bodyPr>
          <a:lstStyle/>
          <a:p>
            <a:r>
              <a:rPr lang="en-US" sz="3000" dirty="0" smtClean="0"/>
              <a:t>User study</a:t>
            </a:r>
          </a:p>
          <a:p>
            <a:pPr lvl="1"/>
            <a:r>
              <a:rPr lang="en-US" sz="3000" dirty="0" smtClean="0"/>
              <a:t>Identify re-finding behavior</a:t>
            </a:r>
          </a:p>
          <a:p>
            <a:endParaRPr lang="en-US" sz="3000" dirty="0"/>
          </a:p>
          <a:p>
            <a:r>
              <a:rPr lang="en-US" sz="3000" dirty="0" err="1" smtClean="0">
                <a:solidFill>
                  <a:schemeClr val="bg1">
                    <a:lumMod val="65000"/>
                  </a:schemeClr>
                </a:solidFill>
              </a:rPr>
              <a:t>FindAll</a:t>
            </a:r>
            <a:endParaRPr lang="en-US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</a:rPr>
              <a:t>Design of search engine for phones</a:t>
            </a:r>
          </a:p>
          <a:p>
            <a:pPr marL="0" indent="0">
              <a:buNone/>
            </a:pPr>
            <a:endParaRPr lang="en-US" sz="3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</a:rPr>
              <a:t>Evaluation</a:t>
            </a:r>
          </a:p>
          <a:p>
            <a:pPr lvl="1"/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</a:rPr>
              <a:t>Results of tradeoffs in practice</a:t>
            </a:r>
          </a:p>
        </p:txBody>
      </p:sp>
    </p:spTree>
    <p:extLst>
      <p:ext uri="{BB962C8B-B14F-4D97-AF65-F5344CB8AC3E}">
        <p14:creationId xmlns:p14="http://schemas.microsoft.com/office/powerpoint/2010/main" val="1388094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IR-approved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Monitored 23 participants for 1 </a:t>
            </a:r>
            <a:r>
              <a:rPr lang="en-US" dirty="0" smtClean="0"/>
              <a:t>month</a:t>
            </a:r>
          </a:p>
          <a:p>
            <a:pPr lvl="1"/>
            <a:r>
              <a:rPr lang="en-US" dirty="0" smtClean="0"/>
              <a:t>Grad </a:t>
            </a:r>
            <a:r>
              <a:rPr lang="en-US" dirty="0"/>
              <a:t>and under-grad </a:t>
            </a:r>
            <a:r>
              <a:rPr lang="en-US" dirty="0" smtClean="0"/>
              <a:t>students</a:t>
            </a:r>
          </a:p>
          <a:p>
            <a:pPr lvl="1"/>
            <a:endParaRPr lang="en-US" dirty="0"/>
          </a:p>
          <a:p>
            <a:r>
              <a:rPr lang="en-US" dirty="0" smtClean="0"/>
              <a:t>Collected </a:t>
            </a:r>
            <a:r>
              <a:rPr lang="en-US" dirty="0"/>
              <a:t>logs from user’s mobile/</a:t>
            </a:r>
            <a:r>
              <a:rPr lang="en-US" dirty="0" smtClean="0"/>
              <a:t>desktop</a:t>
            </a:r>
          </a:p>
          <a:p>
            <a:pPr lvl="1"/>
            <a:r>
              <a:rPr lang="en-US" dirty="0" smtClean="0"/>
              <a:t>Visited </a:t>
            </a:r>
            <a:r>
              <a:rPr lang="en-US" dirty="0"/>
              <a:t>URL and search query (</a:t>
            </a:r>
            <a:r>
              <a:rPr lang="en-US" dirty="0" err="1"/>
              <a:t>anonymized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Mark </a:t>
            </a:r>
            <a:r>
              <a:rPr lang="en-US" dirty="0"/>
              <a:t>URL re-found </a:t>
            </a:r>
            <a:r>
              <a:rPr lang="en-US" dirty="0" smtClean="0"/>
              <a:t>if</a:t>
            </a:r>
          </a:p>
          <a:p>
            <a:pPr lvl="1"/>
            <a:r>
              <a:rPr lang="en-US" dirty="0" smtClean="0"/>
              <a:t>Page </a:t>
            </a:r>
            <a:r>
              <a:rPr lang="en-US" dirty="0"/>
              <a:t>revisited via search query, and unchanged</a:t>
            </a:r>
          </a:p>
        </p:txBody>
      </p:sp>
    </p:spTree>
    <p:extLst>
      <p:ext uri="{BB962C8B-B14F-4D97-AF65-F5344CB8AC3E}">
        <p14:creationId xmlns:p14="http://schemas.microsoft.com/office/powerpoint/2010/main" val="2005651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Examples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61" y="1993047"/>
            <a:ext cx="3532654" cy="2750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095" y="1862937"/>
            <a:ext cx="4135718" cy="3130177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251198" y="4212780"/>
            <a:ext cx="427063" cy="34136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51198" y="3328504"/>
            <a:ext cx="427063" cy="34136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210915" y="3178170"/>
            <a:ext cx="492560" cy="341362"/>
            <a:chOff x="4387926" y="4743259"/>
            <a:chExt cx="492560" cy="341362"/>
          </a:xfrm>
        </p:grpSpPr>
        <p:sp>
          <p:nvSpPr>
            <p:cNvPr id="9" name="Right Arrow 8"/>
            <p:cNvSpPr/>
            <p:nvPr/>
          </p:nvSpPr>
          <p:spPr>
            <a:xfrm>
              <a:off x="4453423" y="4743259"/>
              <a:ext cx="427063" cy="341362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387926" y="4771249"/>
              <a:ext cx="279029" cy="271242"/>
              <a:chOff x="7223940" y="2595834"/>
              <a:chExt cx="279029" cy="271242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7223940" y="2595834"/>
                <a:ext cx="279029" cy="271242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7223940" y="2602183"/>
                <a:ext cx="279029" cy="257102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/>
          <p:cNvGrpSpPr/>
          <p:nvPr/>
        </p:nvGrpSpPr>
        <p:grpSpPr>
          <a:xfrm>
            <a:off x="4313526" y="4554142"/>
            <a:ext cx="485767" cy="341362"/>
            <a:chOff x="4400339" y="6122235"/>
            <a:chExt cx="485767" cy="341362"/>
          </a:xfrm>
        </p:grpSpPr>
        <p:sp>
          <p:nvSpPr>
            <p:cNvPr id="10" name="Right Arrow 9"/>
            <p:cNvSpPr/>
            <p:nvPr/>
          </p:nvSpPr>
          <p:spPr>
            <a:xfrm>
              <a:off x="4459043" y="6122235"/>
              <a:ext cx="427063" cy="341362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4400339" y="6173891"/>
              <a:ext cx="279029" cy="271242"/>
              <a:chOff x="7223940" y="2595834"/>
              <a:chExt cx="279029" cy="271242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7223940" y="2595834"/>
                <a:ext cx="279029" cy="271242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7223940" y="2602183"/>
                <a:ext cx="279029" cy="257102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77396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67" y="1568206"/>
            <a:ext cx="5853207" cy="42860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Re-finding accounts for 52% of search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048348" y="3224938"/>
            <a:ext cx="455275" cy="46867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985296" y="1968095"/>
            <a:ext cx="2701504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Cross-device re-finding is 70% </a:t>
            </a:r>
          </a:p>
          <a:p>
            <a:endParaRPr lang="en-US" sz="2800" dirty="0"/>
          </a:p>
          <a:p>
            <a:r>
              <a:rPr lang="en-US" sz="2800" dirty="0" smtClean="0"/>
              <a:t>&gt;</a:t>
            </a:r>
            <a:r>
              <a:rPr lang="en-US" sz="2800" dirty="0"/>
              <a:t>20% </a:t>
            </a:r>
            <a:r>
              <a:rPr lang="en-US" sz="2800" dirty="0" smtClean="0"/>
              <a:t>of re</a:t>
            </a:r>
            <a:r>
              <a:rPr lang="en-US" sz="2800" dirty="0"/>
              <a:t>-</a:t>
            </a:r>
            <a:r>
              <a:rPr lang="en-US" sz="2800" dirty="0" smtClean="0"/>
              <a:t>finds have different</a:t>
            </a:r>
            <a:r>
              <a:rPr lang="en-US" sz="2800" dirty="0"/>
              <a:t> </a:t>
            </a:r>
            <a:r>
              <a:rPr lang="en-US" sz="2800" dirty="0" smtClean="0"/>
              <a:t>query</a:t>
            </a:r>
          </a:p>
          <a:p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989956" y="5825102"/>
            <a:ext cx="6155064" cy="5811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000" dirty="0" smtClean="0">
                <a:solidFill>
                  <a:schemeClr val="tx1"/>
                </a:solidFill>
              </a:rPr>
              <a:t>Lots of opportunities to search locally.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14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68" y="386448"/>
            <a:ext cx="895993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45% re-finding occurs within 50 minutes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72" y="2221763"/>
            <a:ext cx="7286774" cy="431426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2199479" y="4092227"/>
            <a:ext cx="1" cy="14992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93401" y="4092227"/>
            <a:ext cx="5060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63900" y="1675470"/>
            <a:ext cx="6472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Time between first visit and subsequent re-finding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330106" y="2489631"/>
            <a:ext cx="1" cy="514180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890495" y="5854301"/>
            <a:ext cx="7415928" cy="6845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000" dirty="0" smtClean="0">
                <a:solidFill>
                  <a:schemeClr val="tx1"/>
                </a:solidFill>
              </a:rPr>
              <a:t>Need to index when the page is first accessed.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234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754"/>
            <a:ext cx="843242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User’s show diverse re-finding patterns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11" y="1443818"/>
            <a:ext cx="7264938" cy="435063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98495" y="5794454"/>
            <a:ext cx="3649570" cy="623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000" dirty="0" smtClean="0">
                <a:solidFill>
                  <a:schemeClr val="tx1"/>
                </a:solidFill>
              </a:rPr>
              <a:t>Need to adapt to user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131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86" y="228245"/>
            <a:ext cx="8975514" cy="1143000"/>
          </a:xfrm>
        </p:spPr>
        <p:txBody>
          <a:bodyPr>
            <a:noAutofit/>
          </a:bodyPr>
          <a:lstStyle/>
          <a:p>
            <a:r>
              <a:rPr lang="en-US" dirty="0"/>
              <a:t>U</a:t>
            </a:r>
            <a:r>
              <a:rPr lang="en-US" dirty="0" smtClean="0"/>
              <a:t>ser’s </a:t>
            </a:r>
            <a:r>
              <a:rPr lang="en-US" dirty="0"/>
              <a:t>r</a:t>
            </a:r>
            <a:r>
              <a:rPr lang="en-US" dirty="0" smtClean="0"/>
              <a:t>e-finding fairly constant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09838" y="5796614"/>
            <a:ext cx="71453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This user: </a:t>
            </a:r>
            <a:r>
              <a:rPr lang="en-US" sz="2800" dirty="0" err="1" smtClean="0"/>
              <a:t>Avg</a:t>
            </a:r>
            <a:r>
              <a:rPr lang="en-US" sz="2800" dirty="0" smtClean="0"/>
              <a:t> re-finding 43%, </a:t>
            </a:r>
            <a:r>
              <a:rPr lang="en-US" sz="2800" dirty="0" err="1" smtClean="0"/>
              <a:t>std</a:t>
            </a:r>
            <a:r>
              <a:rPr lang="en-US" sz="2800" dirty="0" smtClean="0"/>
              <a:t> deviation 9%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08" y="1371244"/>
            <a:ext cx="7559394" cy="46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5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User study summary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16" y="1600200"/>
            <a:ext cx="8539752" cy="4525963"/>
          </a:xfrm>
        </p:spPr>
        <p:txBody>
          <a:bodyPr>
            <a:noAutofit/>
          </a:bodyPr>
          <a:lstStyle/>
          <a:p>
            <a:r>
              <a:rPr lang="en-US" sz="3000" dirty="0" smtClean="0"/>
              <a:t>Lots of opportunities to leverage re-finding</a:t>
            </a:r>
          </a:p>
          <a:p>
            <a:endParaRPr lang="en-US" sz="3000" dirty="0"/>
          </a:p>
          <a:p>
            <a:r>
              <a:rPr lang="en-US" sz="3000" dirty="0" smtClean="0"/>
              <a:t>Need to index near when page is accessed</a:t>
            </a:r>
          </a:p>
          <a:p>
            <a:endParaRPr lang="en-US" sz="3000" dirty="0"/>
          </a:p>
          <a:p>
            <a:r>
              <a:rPr lang="en-US" sz="3000" dirty="0" smtClean="0"/>
              <a:t>Need to adapt to users</a:t>
            </a:r>
            <a:endParaRPr lang="en-US" sz="3000" dirty="0"/>
          </a:p>
          <a:p>
            <a:pPr marL="344488" indent="-344488">
              <a:buNone/>
            </a:pPr>
            <a:endParaRPr lang="en-US" sz="3000" dirty="0"/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8990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672" y="204519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Talk outline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672" y="1600200"/>
            <a:ext cx="8686800" cy="4525963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</a:rPr>
              <a:t>User study</a:t>
            </a:r>
          </a:p>
          <a:p>
            <a:pPr lvl="1"/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</a:rPr>
              <a:t>Identifies re-finding behavior</a:t>
            </a:r>
          </a:p>
          <a:p>
            <a:endParaRPr lang="en-US" sz="3000" dirty="0"/>
          </a:p>
          <a:p>
            <a:r>
              <a:rPr lang="en-US" sz="3000" dirty="0" err="1" smtClean="0"/>
              <a:t>FindAll</a:t>
            </a:r>
            <a:endParaRPr lang="en-US" sz="3000" dirty="0" smtClean="0"/>
          </a:p>
          <a:p>
            <a:pPr lvl="1"/>
            <a:r>
              <a:rPr lang="en-US" sz="3000" dirty="0" smtClean="0"/>
              <a:t>Design of search engine for phones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Evaluation</a:t>
            </a:r>
          </a:p>
          <a:p>
            <a:pPr lvl="1"/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Results of tradeoffs in practice</a:t>
            </a:r>
          </a:p>
        </p:txBody>
      </p:sp>
    </p:spTree>
    <p:extLst>
      <p:ext uri="{BB962C8B-B14F-4D97-AF65-F5344CB8AC3E}">
        <p14:creationId xmlns:p14="http://schemas.microsoft.com/office/powerpoint/2010/main" val="2800807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03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S</a:t>
            </a:r>
            <a:r>
              <a:rPr lang="en-US" sz="4000" dirty="0" smtClean="0"/>
              <a:t>earch engine basics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79853" cy="4977063"/>
          </a:xfrm>
        </p:spPr>
        <p:txBody>
          <a:bodyPr/>
          <a:lstStyle/>
          <a:p>
            <a:r>
              <a:rPr lang="en-US" sz="3000" dirty="0" smtClean="0"/>
              <a:t>Indexer</a:t>
            </a:r>
            <a:endParaRPr lang="en-US" sz="3000" dirty="0"/>
          </a:p>
          <a:p>
            <a:pPr lvl="1"/>
            <a:r>
              <a:rPr lang="en-US" dirty="0" smtClean="0"/>
              <a:t>Map of &lt;words&gt;: &lt;list of pages they they occur&gt;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3000" dirty="0" smtClean="0"/>
              <a:t>Retriever</a:t>
            </a:r>
          </a:p>
          <a:p>
            <a:pPr lvl="1"/>
            <a:r>
              <a:rPr lang="en-US" dirty="0" smtClean="0"/>
              <a:t>Use index to rank pages in the order of relevance</a:t>
            </a:r>
          </a:p>
          <a:p>
            <a:pPr lvl="1"/>
            <a:r>
              <a:rPr lang="en-US" dirty="0"/>
              <a:t>A web page is </a:t>
            </a:r>
            <a:r>
              <a:rPr lang="en-US" b="1" dirty="0"/>
              <a:t>available </a:t>
            </a:r>
            <a:r>
              <a:rPr lang="en-US" dirty="0"/>
              <a:t>for </a:t>
            </a:r>
            <a:r>
              <a:rPr lang="en-US" dirty="0" smtClean="0"/>
              <a:t>search, </a:t>
            </a:r>
            <a:r>
              <a:rPr lang="en-US" dirty="0"/>
              <a:t>only if it is indexed</a:t>
            </a:r>
            <a:endParaRPr lang="en-US" b="1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829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Co-Authors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9246" y="956404"/>
            <a:ext cx="36933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/>
              <a:t>Information Retrieval</a:t>
            </a:r>
            <a:endParaRPr lang="en-US" sz="30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06459" y="1756410"/>
            <a:ext cx="283754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/>
              <a:t>Systems</a:t>
            </a:r>
            <a:endParaRPr lang="en-US" sz="3000" b="1" dirty="0"/>
          </a:p>
        </p:txBody>
      </p:sp>
      <p:pic>
        <p:nvPicPr>
          <p:cNvPr id="6" name="Picture 5" descr="sj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13" y="4267899"/>
            <a:ext cx="1338953" cy="1785271"/>
          </a:xfrm>
          <a:prstGeom prst="rect">
            <a:avLst/>
          </a:prstGeom>
        </p:spPr>
      </p:pic>
      <p:pic>
        <p:nvPicPr>
          <p:cNvPr id="7" name="Picture 6" descr="niranja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683" y="1885816"/>
            <a:ext cx="1943100" cy="1676400"/>
          </a:xfrm>
          <a:prstGeom prst="rect">
            <a:avLst/>
          </a:prstGeom>
        </p:spPr>
      </p:pic>
      <p:pic>
        <p:nvPicPr>
          <p:cNvPr id="8" name="Picture 7" descr="d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570" y="4092817"/>
            <a:ext cx="1532820" cy="160374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182462" y="3338318"/>
            <a:ext cx="36933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 smtClean="0"/>
              <a:t>Niranjan</a:t>
            </a:r>
            <a:r>
              <a:rPr lang="en-US" sz="2400" dirty="0" smtClean="0"/>
              <a:t> Balasubramanian, UW</a:t>
            </a:r>
            <a:endParaRPr lang="en-US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58399" y="5762013"/>
            <a:ext cx="3094839" cy="979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Sam Huston, UMass</a:t>
            </a:r>
            <a:endParaRPr lang="en-US" sz="24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642288" y="5601424"/>
            <a:ext cx="3474392" cy="979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Don Metzler, USC</a:t>
            </a:r>
          </a:p>
          <a:p>
            <a:r>
              <a:rPr lang="en-US" sz="2400" dirty="0" smtClean="0"/>
              <a:t>(now </a:t>
            </a:r>
            <a:r>
              <a:rPr lang="en-US" sz="2400" dirty="0"/>
              <a:t>G</a:t>
            </a:r>
            <a:r>
              <a:rPr lang="en-US" sz="2400" dirty="0" smtClean="0"/>
              <a:t>oogle)</a:t>
            </a:r>
            <a:endParaRPr lang="en-US" sz="2400" dirty="0"/>
          </a:p>
        </p:txBody>
      </p:sp>
      <p:pic>
        <p:nvPicPr>
          <p:cNvPr id="12" name="Picture 11" descr="Wetherall_D_phot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572" y="2639575"/>
            <a:ext cx="1695450" cy="20955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912304" y="4516261"/>
            <a:ext cx="3474392" cy="979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David </a:t>
            </a:r>
            <a:r>
              <a:rPr lang="en-US" sz="2400" dirty="0" err="1" smtClean="0"/>
              <a:t>Wetherall</a:t>
            </a:r>
            <a:r>
              <a:rPr lang="en-US" sz="2400" dirty="0" smtClean="0"/>
              <a:t>, UW</a:t>
            </a:r>
          </a:p>
        </p:txBody>
      </p:sp>
    </p:spTree>
    <p:extLst>
      <p:ext uri="{BB962C8B-B14F-4D97-AF65-F5344CB8AC3E}">
        <p14:creationId xmlns:p14="http://schemas.microsoft.com/office/powerpoint/2010/main" val="366019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900"/>
            <a:ext cx="8229600" cy="1143000"/>
          </a:xfrm>
        </p:spPr>
        <p:txBody>
          <a:bodyPr/>
          <a:lstStyle/>
          <a:p>
            <a:r>
              <a:rPr lang="en-US" dirty="0" err="1" smtClean="0"/>
              <a:t>FindAll</a:t>
            </a:r>
            <a:r>
              <a:rPr lang="en-US" dirty="0" smtClean="0"/>
              <a:t> architecture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17" y="1820779"/>
            <a:ext cx="5123446" cy="3683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624" y="1722002"/>
            <a:ext cx="660400" cy="1244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2860" y="1223173"/>
            <a:ext cx="1257300" cy="1651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0564" y="4684629"/>
            <a:ext cx="4724400" cy="16383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66823" y="3645903"/>
            <a:ext cx="1346200" cy="2578100"/>
            <a:chOff x="566823" y="3645903"/>
            <a:chExt cx="1346200" cy="25781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6823" y="4192003"/>
              <a:ext cx="1346200" cy="2032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62123" y="3645903"/>
              <a:ext cx="177800" cy="54610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717" y="2817729"/>
            <a:ext cx="1143000" cy="111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87693" y="3081392"/>
            <a:ext cx="863600" cy="58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30960" y="2754200"/>
            <a:ext cx="1219200" cy="127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64224" y="3081392"/>
            <a:ext cx="863600" cy="5842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659411" y="2155054"/>
            <a:ext cx="919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</a:t>
            </a:r>
            <a:r>
              <a:rPr lang="en-US" b="1" dirty="0" smtClean="0"/>
              <a:t>torage</a:t>
            </a:r>
            <a:endParaRPr lang="en-US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92321" y="2490507"/>
            <a:ext cx="2032668" cy="290830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2263185" y="2599670"/>
            <a:ext cx="1559967" cy="1598972"/>
            <a:chOff x="2263185" y="2599670"/>
            <a:chExt cx="1559967" cy="1598972"/>
          </a:xfrm>
        </p:grpSpPr>
        <p:sp>
          <p:nvSpPr>
            <p:cNvPr id="11" name="Rectangle 10"/>
            <p:cNvSpPr/>
            <p:nvPr/>
          </p:nvSpPr>
          <p:spPr>
            <a:xfrm>
              <a:off x="2263185" y="2599670"/>
              <a:ext cx="15599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Partial Indexes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63185" y="3829310"/>
              <a:ext cx="7520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Cache</a:t>
              </a:r>
              <a:endParaRPr lang="en-US" dirty="0"/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826757">
            <a:off x="3645739" y="3750772"/>
            <a:ext cx="1339539" cy="584200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2144071" y="2874091"/>
            <a:ext cx="1435478" cy="2256524"/>
            <a:chOff x="2144071" y="2874091"/>
            <a:chExt cx="1435478" cy="2256524"/>
          </a:xfrm>
        </p:grpSpPr>
        <p:grpSp>
          <p:nvGrpSpPr>
            <p:cNvPr id="33" name="Group 32"/>
            <p:cNvGrpSpPr/>
            <p:nvPr/>
          </p:nvGrpSpPr>
          <p:grpSpPr>
            <a:xfrm>
              <a:off x="2144071" y="2874091"/>
              <a:ext cx="1099132" cy="2256524"/>
              <a:chOff x="2144071" y="2874091"/>
              <a:chExt cx="1099132" cy="2256524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2144071" y="2874091"/>
                <a:ext cx="994207" cy="839173"/>
                <a:chOff x="2144666" y="2864763"/>
                <a:chExt cx="994207" cy="839173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44666" y="2864763"/>
                  <a:ext cx="561205" cy="826502"/>
                </a:xfrm>
                <a:prstGeom prst="rect">
                  <a:avLst/>
                </a:prstGeom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77668" y="2877434"/>
                  <a:ext cx="561205" cy="826502"/>
                </a:xfrm>
                <a:prstGeom prst="rect">
                  <a:avLst/>
                </a:prstGeom>
              </p:spPr>
            </p:pic>
          </p:grpSp>
          <p:grpSp>
            <p:nvGrpSpPr>
              <p:cNvPr id="21" name="Group 20"/>
              <p:cNvGrpSpPr/>
              <p:nvPr/>
            </p:nvGrpSpPr>
            <p:grpSpPr>
              <a:xfrm>
                <a:off x="2262589" y="4257299"/>
                <a:ext cx="980614" cy="873316"/>
                <a:chOff x="2263184" y="4247971"/>
                <a:chExt cx="980614" cy="873316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63184" y="4247971"/>
                  <a:ext cx="583793" cy="873316"/>
                </a:xfrm>
                <a:prstGeom prst="rect">
                  <a:avLst/>
                </a:prstGeom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68109" y="4247971"/>
                  <a:ext cx="583793" cy="873316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60005" y="4247971"/>
                  <a:ext cx="583793" cy="873316"/>
                </a:xfrm>
                <a:prstGeom prst="rect">
                  <a:avLst/>
                </a:prstGeom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22916" y="4247971"/>
                  <a:ext cx="583793" cy="873316"/>
                </a:xfrm>
                <a:prstGeom prst="rect">
                  <a:avLst/>
                </a:prstGeom>
              </p:spPr>
            </p:pic>
          </p:grp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18344" y="2877434"/>
              <a:ext cx="561205" cy="826502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2726447" y="4242073"/>
              <a:ext cx="704323" cy="873316"/>
              <a:chOff x="2726447" y="4242073"/>
              <a:chExt cx="704323" cy="873316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26447" y="4242073"/>
                <a:ext cx="583793" cy="873316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46977" y="4242073"/>
                <a:ext cx="583793" cy="87331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64605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112"/>
            <a:ext cx="8229600" cy="1143000"/>
          </a:xfrm>
        </p:spPr>
        <p:txBody>
          <a:bodyPr/>
          <a:lstStyle/>
          <a:p>
            <a:r>
              <a:rPr lang="en-US" dirty="0" smtClean="0"/>
              <a:t>When to index?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44" y="1992209"/>
            <a:ext cx="6679053" cy="411018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26747" y="4923703"/>
            <a:ext cx="2347426" cy="426396"/>
            <a:chOff x="526747" y="5303849"/>
            <a:chExt cx="2347426" cy="426396"/>
          </a:xfrm>
        </p:grpSpPr>
        <p:sp>
          <p:nvSpPr>
            <p:cNvPr id="6" name="Right Arrow 5"/>
            <p:cNvSpPr/>
            <p:nvPr/>
          </p:nvSpPr>
          <p:spPr>
            <a:xfrm>
              <a:off x="1209809" y="5370689"/>
              <a:ext cx="1594818" cy="341362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526747" y="5303849"/>
              <a:ext cx="2347426" cy="42639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200" b="1" dirty="0" smtClean="0"/>
                <a:t>High </a:t>
              </a:r>
            </a:p>
            <a:p>
              <a:pPr marL="0" indent="0">
                <a:buNone/>
              </a:pPr>
              <a:r>
                <a:rPr lang="en-US" sz="2200" b="1" dirty="0" smtClean="0"/>
                <a:t>availability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93032" y="2334765"/>
            <a:ext cx="2411594" cy="426396"/>
            <a:chOff x="393032" y="2714911"/>
            <a:chExt cx="2411594" cy="426396"/>
          </a:xfrm>
        </p:grpSpPr>
        <p:sp>
          <p:nvSpPr>
            <p:cNvPr id="10" name="Right Arrow 9"/>
            <p:cNvSpPr/>
            <p:nvPr/>
          </p:nvSpPr>
          <p:spPr>
            <a:xfrm>
              <a:off x="1209808" y="2842181"/>
              <a:ext cx="1594818" cy="299126"/>
            </a:xfrm>
            <a:prstGeom prst="rightArrow">
              <a:avLst>
                <a:gd name="adj1" fmla="val 65665"/>
                <a:gd name="adj2" fmla="val 50000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393032" y="2714911"/>
              <a:ext cx="1441108" cy="42639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200" b="1" dirty="0" smtClean="0"/>
                <a:t>High </a:t>
              </a:r>
            </a:p>
            <a:p>
              <a:pPr marL="0" indent="0">
                <a:buNone/>
              </a:pPr>
              <a:r>
                <a:rPr lang="en-US" sz="2200" b="1" dirty="0" smtClean="0"/>
                <a:t>index energy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68042" y="1038774"/>
            <a:ext cx="2220906" cy="1248074"/>
            <a:chOff x="6268042" y="1418920"/>
            <a:chExt cx="2220906" cy="1248074"/>
          </a:xfrm>
        </p:grpSpPr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6268042" y="1418920"/>
              <a:ext cx="2220906" cy="42639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200" b="1" dirty="0" smtClean="0"/>
                <a:t>Low availability</a:t>
              </a: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6704012" y="1844034"/>
              <a:ext cx="384743" cy="822960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704012" y="4497460"/>
            <a:ext cx="2347426" cy="1483922"/>
            <a:chOff x="6704012" y="4877606"/>
            <a:chExt cx="2347426" cy="1483922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6704012" y="5935132"/>
              <a:ext cx="2347426" cy="42639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200" b="1" dirty="0" smtClean="0"/>
                <a:t>Low index energy</a:t>
              </a:r>
            </a:p>
          </p:txBody>
        </p:sp>
        <p:sp>
          <p:nvSpPr>
            <p:cNvPr id="15" name="Up Arrow 14"/>
            <p:cNvSpPr/>
            <p:nvPr/>
          </p:nvSpPr>
          <p:spPr>
            <a:xfrm>
              <a:off x="6717381" y="4877606"/>
              <a:ext cx="371374" cy="1063803"/>
            </a:xfrm>
            <a:prstGeom prst="upArrow">
              <a:avLst/>
            </a:prstGeom>
            <a:solidFill>
              <a:schemeClr val="accent2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2128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FindAll</a:t>
            </a:r>
            <a:r>
              <a:rPr lang="en-US" sz="4000" dirty="0"/>
              <a:t> </a:t>
            </a:r>
            <a:r>
              <a:rPr lang="en-US" sz="4000" dirty="0" smtClean="0"/>
              <a:t>indexing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3421944"/>
          </a:xfrm>
        </p:spPr>
        <p:txBody>
          <a:bodyPr>
            <a:noAutofit/>
          </a:bodyPr>
          <a:lstStyle/>
          <a:p>
            <a:r>
              <a:rPr lang="en-US" dirty="0"/>
              <a:t>Maximize availability, such that total energy consumption is no more than default </a:t>
            </a:r>
            <a:r>
              <a:rPr lang="en-US" dirty="0" smtClean="0"/>
              <a:t>search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Expected energy for indexing &lt;=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Expected energy if indexing not done (default search)</a:t>
            </a:r>
            <a:endParaRPr lang="en-US" dirty="0" smtClean="0"/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 smtClean="0"/>
              <a:t>		</a:t>
            </a:r>
          </a:p>
          <a:p>
            <a:pPr marL="0" indent="0">
              <a:buNone/>
            </a:pPr>
            <a:r>
              <a:rPr lang="en-US" sz="3000" dirty="0"/>
              <a:t>	</a:t>
            </a:r>
            <a:endParaRPr lang="en-US" sz="3000" dirty="0" smtClean="0"/>
          </a:p>
          <a:p>
            <a:pPr marL="457200" lvl="1" indent="0">
              <a:buNone/>
            </a:pPr>
            <a:endParaRPr lang="en-US" sz="3000" dirty="0" smtClean="0"/>
          </a:p>
          <a:p>
            <a:pPr marL="457200" lvl="1" indent="0">
              <a:buNone/>
            </a:pPr>
            <a:r>
              <a:rPr lang="en-US" sz="3000" dirty="0" smtClean="0"/>
              <a:t>		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34567" y="5237371"/>
            <a:ext cx="7505193" cy="11060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>
              <a:spcBef>
                <a:spcPct val="20000"/>
              </a:spcBef>
            </a:pPr>
            <a:r>
              <a:rPr lang="en-US" sz="3000" dirty="0" err="1">
                <a:solidFill>
                  <a:prstClr val="black"/>
                </a:solidFill>
              </a:rPr>
              <a:t>FindAll</a:t>
            </a:r>
            <a:r>
              <a:rPr lang="en-US" sz="3000" dirty="0">
                <a:solidFill>
                  <a:prstClr val="black"/>
                </a:solidFill>
              </a:rPr>
              <a:t> estimates </a:t>
            </a:r>
            <a:r>
              <a:rPr lang="en-US" sz="3000" dirty="0" smtClean="0">
                <a:solidFill>
                  <a:prstClr val="black"/>
                </a:solidFill>
              </a:rPr>
              <a:t>expectations </a:t>
            </a:r>
            <a:r>
              <a:rPr lang="en-US" sz="3000" dirty="0">
                <a:solidFill>
                  <a:prstClr val="black"/>
                </a:solidFill>
              </a:rPr>
              <a:t>based on </a:t>
            </a:r>
            <a:r>
              <a:rPr lang="en-US" sz="3000" dirty="0" smtClean="0">
                <a:solidFill>
                  <a:prstClr val="black"/>
                </a:solidFill>
              </a:rPr>
              <a:t>user behavior</a:t>
            </a:r>
            <a:endParaRPr lang="en-US" sz="3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41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Predicting user re-finding probability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72905" cy="5100858"/>
          </a:xfrm>
        </p:spPr>
        <p:txBody>
          <a:bodyPr>
            <a:noAutofit/>
          </a:bodyPr>
          <a:lstStyle/>
          <a:p>
            <a:r>
              <a:rPr lang="en-US" sz="3000" dirty="0" smtClean="0"/>
              <a:t>Online classier: What is the probability of a web page being re-found in the next T minutes.</a:t>
            </a:r>
          </a:p>
          <a:p>
            <a:endParaRPr lang="en-US" sz="3000" dirty="0" smtClean="0"/>
          </a:p>
          <a:p>
            <a:r>
              <a:rPr lang="en-US" sz="3000" dirty="0" smtClean="0"/>
              <a:t>Classifier features</a:t>
            </a:r>
          </a:p>
          <a:p>
            <a:pPr marL="457200" lvl="1" indent="0">
              <a:buNone/>
            </a:pPr>
            <a:r>
              <a:rPr lang="en-US" dirty="0" smtClean="0"/>
              <a:t>1. base re-finding probability of user?</a:t>
            </a:r>
          </a:p>
          <a:p>
            <a:pPr marL="457200" lvl="1" indent="0">
              <a:buNone/>
            </a:pPr>
            <a:r>
              <a:rPr lang="en-US" dirty="0" smtClean="0"/>
              <a:t>2. user in a browsing session?</a:t>
            </a:r>
          </a:p>
          <a:p>
            <a:pPr marL="457200" lvl="1" indent="0">
              <a:buNone/>
            </a:pPr>
            <a:r>
              <a:rPr lang="en-US" dirty="0" smtClean="0"/>
              <a:t>3. web page been re-found recently?</a:t>
            </a:r>
          </a:p>
        </p:txBody>
      </p:sp>
    </p:spTree>
    <p:extLst>
      <p:ext uri="{BB962C8B-B14F-4D97-AF65-F5344CB8AC3E}">
        <p14:creationId xmlns:p14="http://schemas.microsoft.com/office/powerpoint/2010/main" val="3703058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Expected cost of default search E[~I]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76356" cy="1513682"/>
          </a:xfrm>
        </p:spPr>
        <p:txBody>
          <a:bodyPr/>
          <a:lstStyle/>
          <a:p>
            <a:r>
              <a:rPr lang="en-US" sz="3000" dirty="0" smtClean="0"/>
              <a:t>Cost of network download</a:t>
            </a:r>
            <a:r>
              <a:rPr lang="en-US" sz="3000" i="1" dirty="0" smtClean="0"/>
              <a:t>, if a web page is re-found but not indexed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12" y="3366351"/>
            <a:ext cx="77216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57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cost of indexing E[I]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59537" cy="4525963"/>
          </a:xfrm>
        </p:spPr>
        <p:txBody>
          <a:bodyPr/>
          <a:lstStyle/>
          <a:p>
            <a:r>
              <a:rPr lang="en-US" dirty="0" smtClean="0"/>
              <a:t>Sum of</a:t>
            </a:r>
          </a:p>
          <a:p>
            <a:pPr lvl="1"/>
            <a:r>
              <a:rPr lang="en-US" dirty="0" smtClean="0"/>
              <a:t>Cost of indexing current block of web pages</a:t>
            </a:r>
          </a:p>
          <a:p>
            <a:pPr lvl="1"/>
            <a:r>
              <a:rPr lang="en-US" dirty="0" smtClean="0"/>
              <a:t>A penalty estimated based on future indexing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Build a simple linear model by indexing different block sizes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124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67" y="5990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Prototype on Android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7" y="1202907"/>
            <a:ext cx="8856133" cy="5363645"/>
          </a:xfrm>
        </p:spPr>
        <p:txBody>
          <a:bodyPr>
            <a:normAutofit/>
          </a:bodyPr>
          <a:lstStyle/>
          <a:p>
            <a:r>
              <a:rPr lang="en-US" sz="2800" dirty="0"/>
              <a:t>Adapt </a:t>
            </a:r>
            <a:r>
              <a:rPr lang="en-US" sz="2800" dirty="0" err="1"/>
              <a:t>Galago</a:t>
            </a:r>
            <a:r>
              <a:rPr lang="en-US" sz="2800" dirty="0"/>
              <a:t> search engine for </a:t>
            </a:r>
            <a:r>
              <a:rPr lang="en-US" sz="2800" dirty="0" smtClean="0"/>
              <a:t>phones</a:t>
            </a:r>
          </a:p>
          <a:p>
            <a:pPr lvl="1"/>
            <a:r>
              <a:rPr lang="en-US" dirty="0" smtClean="0"/>
              <a:t>Implement </a:t>
            </a:r>
            <a:r>
              <a:rPr lang="en-US" dirty="0"/>
              <a:t>partial </a:t>
            </a:r>
            <a:r>
              <a:rPr lang="en-US" dirty="0" smtClean="0"/>
              <a:t>indexing and merging</a:t>
            </a:r>
          </a:p>
          <a:p>
            <a:pPr lvl="1"/>
            <a:endParaRPr lang="en-US" dirty="0"/>
          </a:p>
          <a:p>
            <a:r>
              <a:rPr lang="en-US" sz="2800" dirty="0" smtClean="0"/>
              <a:t>Implement </a:t>
            </a:r>
            <a:r>
              <a:rPr lang="en-US" sz="2800" dirty="0"/>
              <a:t>online energy cost </a:t>
            </a:r>
            <a:r>
              <a:rPr lang="en-US" sz="2800" dirty="0" smtClean="0"/>
              <a:t>estimator</a:t>
            </a:r>
          </a:p>
          <a:p>
            <a:pPr lvl="1"/>
            <a:r>
              <a:rPr lang="en-US" dirty="0" smtClean="0"/>
              <a:t>Train </a:t>
            </a:r>
            <a:r>
              <a:rPr lang="en-US" dirty="0"/>
              <a:t>classifier when mobile is </a:t>
            </a:r>
            <a:r>
              <a:rPr lang="en-US" dirty="0" smtClean="0"/>
              <a:t>charging</a:t>
            </a:r>
          </a:p>
          <a:p>
            <a:pPr lvl="1"/>
            <a:r>
              <a:rPr lang="en-US" dirty="0" smtClean="0"/>
              <a:t>Make </a:t>
            </a:r>
            <a:r>
              <a:rPr lang="en-US" dirty="0"/>
              <a:t>an indexing decision every 5 </a:t>
            </a:r>
            <a:r>
              <a:rPr lang="en-US" dirty="0" err="1" smtClean="0"/>
              <a:t>mins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453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672" y="204519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Talk outline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672" y="1600200"/>
            <a:ext cx="8686800" cy="4525963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User study</a:t>
            </a:r>
          </a:p>
          <a:p>
            <a:pPr lvl="1"/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Identify re-finding behavior</a:t>
            </a:r>
          </a:p>
          <a:p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000" dirty="0" err="1" smtClean="0">
                <a:solidFill>
                  <a:schemeClr val="bg1">
                    <a:lumMod val="50000"/>
                  </a:schemeClr>
                </a:solidFill>
              </a:rPr>
              <a:t>FindAll</a:t>
            </a:r>
            <a:endParaRPr lang="en-US" sz="30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Design of search engine for phones</a:t>
            </a:r>
          </a:p>
          <a:p>
            <a:pPr marL="0" indent="0">
              <a:buNone/>
            </a:pPr>
            <a:endParaRPr lang="en-US" sz="3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000" dirty="0" smtClean="0"/>
              <a:t>Evaluation</a:t>
            </a:r>
          </a:p>
          <a:p>
            <a:pPr lvl="1"/>
            <a:r>
              <a:rPr lang="en-US" sz="3000" dirty="0" smtClean="0"/>
              <a:t>Results of tradeoffs in practice</a:t>
            </a:r>
          </a:p>
        </p:txBody>
      </p:sp>
    </p:spTree>
    <p:extLst>
      <p:ext uri="{BB962C8B-B14F-4D97-AF65-F5344CB8AC3E}">
        <p14:creationId xmlns:p14="http://schemas.microsoft.com/office/powerpoint/2010/main" val="1207968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6742"/>
            <a:ext cx="8686800" cy="5257800"/>
          </a:xfrm>
        </p:spPr>
        <p:txBody>
          <a:bodyPr>
            <a:noAutofit/>
          </a:bodyPr>
          <a:lstStyle/>
          <a:p>
            <a:r>
              <a:rPr lang="en-US" sz="3000" dirty="0" smtClean="0"/>
              <a:t>Benefits </a:t>
            </a:r>
            <a:r>
              <a:rPr lang="en-US" sz="3000" dirty="0"/>
              <a:t>and </a:t>
            </a:r>
            <a:r>
              <a:rPr lang="en-US" sz="3000" dirty="0" smtClean="0"/>
              <a:t>Costs</a:t>
            </a:r>
          </a:p>
          <a:p>
            <a:pPr lvl="1">
              <a:buFont typeface="Arial"/>
              <a:buChar char="•"/>
            </a:pPr>
            <a:r>
              <a:rPr lang="en-US" sz="2600" dirty="0" smtClean="0"/>
              <a:t>Latency, Availability, 3G </a:t>
            </a:r>
            <a:r>
              <a:rPr lang="en-US" sz="2600" dirty="0"/>
              <a:t>data </a:t>
            </a:r>
            <a:r>
              <a:rPr lang="en-US" sz="2600" dirty="0" smtClean="0"/>
              <a:t>usage</a:t>
            </a:r>
          </a:p>
          <a:p>
            <a:pPr lvl="1">
              <a:buFont typeface="Arial"/>
              <a:buChar char="•"/>
            </a:pPr>
            <a:r>
              <a:rPr lang="en-US" sz="2600" dirty="0" smtClean="0"/>
              <a:t>Energy</a:t>
            </a:r>
            <a:r>
              <a:rPr lang="en-US" sz="2600" dirty="0"/>
              <a:t>, S</a:t>
            </a:r>
            <a:r>
              <a:rPr lang="en-US" sz="2600" dirty="0" smtClean="0"/>
              <a:t>torage</a:t>
            </a:r>
          </a:p>
          <a:p>
            <a:pPr marL="457200" lvl="1" indent="0">
              <a:buNone/>
            </a:pPr>
            <a:endParaRPr lang="en-US" sz="2600" dirty="0"/>
          </a:p>
          <a:p>
            <a:r>
              <a:rPr lang="en-US" sz="3000" dirty="0" smtClean="0"/>
              <a:t>Alternate approaches</a:t>
            </a:r>
          </a:p>
          <a:p>
            <a:pPr lvl="1">
              <a:buFont typeface="Arial"/>
              <a:buChar char="•"/>
            </a:pPr>
            <a:r>
              <a:rPr lang="en-US" sz="2600" dirty="0" smtClean="0"/>
              <a:t>Keyword, </a:t>
            </a:r>
            <a:r>
              <a:rPr lang="en-US" sz="2600" dirty="0"/>
              <a:t>D</a:t>
            </a:r>
            <a:r>
              <a:rPr lang="en-US" sz="2600" dirty="0" smtClean="0"/>
              <a:t>atabase</a:t>
            </a:r>
          </a:p>
          <a:p>
            <a:pPr marL="457200" lvl="1" indent="0">
              <a:buNone/>
            </a:pPr>
            <a:endParaRPr lang="en-US" sz="2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3000" dirty="0" smtClean="0"/>
              <a:t>Alternate </a:t>
            </a:r>
            <a:r>
              <a:rPr lang="en-US" sz="3000" dirty="0"/>
              <a:t>indexing </a:t>
            </a:r>
            <a:r>
              <a:rPr lang="en-US" sz="3000" dirty="0" smtClean="0"/>
              <a:t>strategies</a:t>
            </a:r>
          </a:p>
          <a:p>
            <a:pPr lvl="1">
              <a:buFont typeface="Arial"/>
              <a:buChar char="•"/>
            </a:pPr>
            <a:r>
              <a:rPr lang="en-US" sz="2600" dirty="0" smtClean="0"/>
              <a:t>Cloud </a:t>
            </a:r>
            <a:r>
              <a:rPr lang="en-US" sz="2600" dirty="0"/>
              <a:t>index, Always index, Fixed index</a:t>
            </a:r>
            <a:endParaRPr lang="en-US" sz="26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734567" y="5966774"/>
            <a:ext cx="7505193" cy="55477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>
              <a:spcBef>
                <a:spcPct val="20000"/>
              </a:spcBef>
            </a:pPr>
            <a:r>
              <a:rPr lang="en-US" sz="3000" dirty="0" smtClean="0">
                <a:solidFill>
                  <a:prstClr val="black"/>
                </a:solidFill>
              </a:rPr>
              <a:t>Results based on prototype and user traces</a:t>
            </a:r>
            <a:endParaRPr lang="en-US" sz="3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73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6742"/>
            <a:ext cx="8686800" cy="5257800"/>
          </a:xfrm>
        </p:spPr>
        <p:txBody>
          <a:bodyPr>
            <a:noAutofit/>
          </a:bodyPr>
          <a:lstStyle/>
          <a:p>
            <a:r>
              <a:rPr lang="en-US" sz="3000" dirty="0" smtClean="0"/>
              <a:t>Benefits </a:t>
            </a:r>
            <a:r>
              <a:rPr lang="en-US" sz="3000" dirty="0"/>
              <a:t>and </a:t>
            </a:r>
            <a:r>
              <a:rPr lang="en-US" sz="3000" dirty="0" smtClean="0"/>
              <a:t>Costs</a:t>
            </a:r>
          </a:p>
          <a:p>
            <a:pPr lvl="1">
              <a:buFont typeface="Arial"/>
              <a:buChar char="•"/>
            </a:pPr>
            <a:r>
              <a:rPr lang="en-US" sz="2600" dirty="0" smtClean="0"/>
              <a:t>Latency, Availability, 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</a:rPr>
              <a:t>3G </a:t>
            </a:r>
            <a:r>
              <a:rPr lang="en-US" sz="2600" dirty="0">
                <a:solidFill>
                  <a:schemeClr val="bg1">
                    <a:lumMod val="85000"/>
                  </a:schemeClr>
                </a:solidFill>
              </a:rPr>
              <a:t>data 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</a:rPr>
              <a:t>usage</a:t>
            </a:r>
          </a:p>
          <a:p>
            <a:pPr lvl="1">
              <a:buFont typeface="Arial"/>
              <a:buChar char="•"/>
            </a:pPr>
            <a:r>
              <a:rPr lang="en-US" sz="2600" dirty="0" smtClean="0"/>
              <a:t>Energy</a:t>
            </a:r>
            <a:r>
              <a:rPr lang="en-US" sz="2600" dirty="0"/>
              <a:t>, 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torage</a:t>
            </a:r>
          </a:p>
          <a:p>
            <a:pPr marL="457200" lvl="1" indent="0">
              <a:buNone/>
            </a:pPr>
            <a:endParaRPr lang="en-US" sz="2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</a:rPr>
              <a:t>Alternate approaches</a:t>
            </a:r>
          </a:p>
          <a:p>
            <a:pPr lvl="1">
              <a:buFont typeface="Arial"/>
              <a:buChar char="•"/>
            </a:pP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Keyword, 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</a:rPr>
              <a:t>D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atabase</a:t>
            </a:r>
          </a:p>
          <a:p>
            <a:pPr marL="457200" lvl="1" indent="0">
              <a:buNone/>
            </a:pPr>
            <a:endParaRPr lang="en-US" sz="2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3000" dirty="0" smtClean="0"/>
              <a:t>Alternate </a:t>
            </a:r>
            <a:r>
              <a:rPr lang="en-US" sz="3000" dirty="0"/>
              <a:t>indexing </a:t>
            </a:r>
            <a:r>
              <a:rPr lang="en-US" sz="3000" dirty="0" smtClean="0"/>
              <a:t>strategies</a:t>
            </a:r>
          </a:p>
          <a:p>
            <a:pPr lvl="1">
              <a:buFont typeface="Arial"/>
              <a:buChar char="•"/>
            </a:pPr>
            <a:r>
              <a:rPr lang="en-US" sz="2600" dirty="0" smtClean="0"/>
              <a:t>Cloud </a:t>
            </a:r>
            <a:r>
              <a:rPr lang="en-US" sz="2600" dirty="0"/>
              <a:t>index, Always index, Fixed index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869461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39" y="100245"/>
            <a:ext cx="9022261" cy="1236584"/>
          </a:xfrm>
        </p:spPr>
        <p:txBody>
          <a:bodyPr>
            <a:noAutofit/>
          </a:bodyPr>
          <a:lstStyle/>
          <a:p>
            <a:r>
              <a:rPr lang="en-US" sz="4000" dirty="0" smtClean="0"/>
              <a:t>Mobile web search performance poor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488" y="2165398"/>
            <a:ext cx="1313320" cy="2490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459" y="1549483"/>
            <a:ext cx="3529211" cy="23461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77367" y="4964615"/>
            <a:ext cx="8758971" cy="129583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Order of magnitude slower on cellular networks</a:t>
            </a:r>
          </a:p>
        </p:txBody>
      </p:sp>
      <p:pic>
        <p:nvPicPr>
          <p:cNvPr id="3" name="Picture 2" descr="phone-angry-frustrati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892" y="2271181"/>
            <a:ext cx="3382233" cy="238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62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613" y="235593"/>
            <a:ext cx="8503193" cy="1143000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FindAll</a:t>
            </a:r>
            <a:r>
              <a:rPr lang="en-US" sz="4000" dirty="0" smtClean="0"/>
              <a:t> reduced 3G data usage</a:t>
            </a:r>
            <a:endParaRPr lang="en-US" sz="4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938844" y="3442723"/>
            <a:ext cx="568146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84" y="1602923"/>
            <a:ext cx="7051795" cy="429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4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FindAll</a:t>
            </a:r>
            <a:r>
              <a:rPr lang="en-US" dirty="0" smtClean="0"/>
              <a:t> improves web page latency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93" y="1863528"/>
            <a:ext cx="6300960" cy="393579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562018" y="4026693"/>
            <a:ext cx="144523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562018" y="2992848"/>
            <a:ext cx="137223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26490" y="2808182"/>
            <a:ext cx="59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3.42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36480" y="3842027"/>
            <a:ext cx="59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1.82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06255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FindAll</a:t>
            </a:r>
            <a:r>
              <a:rPr lang="en-US" dirty="0" smtClean="0"/>
              <a:t> does not increase energy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266" y="1865975"/>
            <a:ext cx="6347676" cy="384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16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09" y="1412453"/>
            <a:ext cx="7713487" cy="4694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Availability under limited connectivity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048313" y="3759557"/>
            <a:ext cx="583663" cy="634819"/>
            <a:chOff x="3048313" y="3759557"/>
            <a:chExt cx="583663" cy="41312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062911" y="3781207"/>
              <a:ext cx="0" cy="391479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/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048313" y="3759557"/>
              <a:ext cx="5836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43%</a:t>
              </a:r>
              <a:endParaRPr lang="en-US" b="1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1576998" y="5914783"/>
            <a:ext cx="6490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(Under a random 50% connectivity model)</a:t>
            </a:r>
          </a:p>
        </p:txBody>
      </p:sp>
    </p:spTree>
    <p:extLst>
      <p:ext uri="{BB962C8B-B14F-4D97-AF65-F5344CB8AC3E}">
        <p14:creationId xmlns:p14="http://schemas.microsoft.com/office/powerpoint/2010/main" val="3337909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FindAll</a:t>
            </a:r>
            <a:r>
              <a:rPr lang="en-US" dirty="0" smtClean="0"/>
              <a:t> indexing important for energy benefits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78" y="1417638"/>
            <a:ext cx="6882125" cy="498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27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48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FindAll</a:t>
            </a:r>
            <a:r>
              <a:rPr lang="en-US" dirty="0"/>
              <a:t> makes a win-win tradeoff for </a:t>
            </a:r>
            <a:r>
              <a:rPr lang="en-US" dirty="0" smtClean="0"/>
              <a:t>search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ecrease </a:t>
            </a:r>
            <a:r>
              <a:rPr lang="en-US" dirty="0"/>
              <a:t>latency and increase availability</a:t>
            </a:r>
            <a:r>
              <a:rPr lang="en-US" dirty="0" smtClean="0"/>
              <a:t>, with </a:t>
            </a:r>
            <a:r>
              <a:rPr lang="en-US" dirty="0"/>
              <a:t>reduced energy and </a:t>
            </a:r>
            <a:r>
              <a:rPr lang="en-US" dirty="0" smtClean="0"/>
              <a:t>bandwidth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Future directions</a:t>
            </a:r>
          </a:p>
          <a:p>
            <a:pPr marL="457200" lvl="1" indent="0">
              <a:buNone/>
            </a:pPr>
            <a:r>
              <a:rPr lang="en-US" dirty="0" smtClean="0"/>
              <a:t>Search primitive: Integrating re-finding with other mobile apps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Context-based re-finding: Adding sensor cues to pages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1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584" y="2887905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40984" y="194536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Contact: </a:t>
            </a:r>
            <a:r>
              <a:rPr lang="en-US" sz="3000" dirty="0" err="1" smtClean="0"/>
              <a:t>arunab@cs.washington.edu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199355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Indexing strategies </a:t>
            </a:r>
          </a:p>
          <a:p>
            <a:pPr lvl="1"/>
            <a:r>
              <a:rPr lang="en-US" dirty="0" smtClean="0"/>
              <a:t>Increase energy by up to 50% compared to default search for low re-find users</a:t>
            </a:r>
          </a:p>
          <a:p>
            <a:pPr lvl="1"/>
            <a:r>
              <a:rPr lang="en-US" dirty="0" smtClean="0"/>
              <a:t>Decreases availability by up to 39% for high re-find users</a:t>
            </a:r>
          </a:p>
          <a:p>
            <a:pPr lvl="1"/>
            <a:endParaRPr lang="en-US" dirty="0"/>
          </a:p>
          <a:p>
            <a:r>
              <a:rPr lang="en-US" dirty="0" smtClean="0"/>
              <a:t>Storage requirement less than 1.7GB per month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837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5124" y="274638"/>
            <a:ext cx="932912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Cellular connectivity is poor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57200" y="1278346"/>
            <a:ext cx="6613023" cy="3286032"/>
            <a:chOff x="457200" y="1278346"/>
            <a:chExt cx="6613023" cy="32860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1617872"/>
              <a:ext cx="6613023" cy="29465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457200" y="1278346"/>
              <a:ext cx="300724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Pew, April 2012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824787" y="3851786"/>
            <a:ext cx="6783151" cy="2096750"/>
            <a:chOff x="189777" y="2794000"/>
            <a:chExt cx="9435111" cy="286605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777" y="4054819"/>
              <a:ext cx="9435111" cy="160523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2224" y="2794000"/>
              <a:ext cx="9219917" cy="1601693"/>
            </a:xfrm>
            <a:prstGeom prst="rect">
              <a:avLst/>
            </a:prstGeom>
          </p:spPr>
        </p:pic>
      </p:grpSp>
      <p:sp>
        <p:nvSpPr>
          <p:cNvPr id="11" name="Rounded Rectangle 10"/>
          <p:cNvSpPr/>
          <p:nvPr/>
        </p:nvSpPr>
        <p:spPr>
          <a:xfrm>
            <a:off x="233572" y="5097600"/>
            <a:ext cx="8686800" cy="10914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This work: Can we trade storage for connectivity to improve search performance?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82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16" y="295354"/>
            <a:ext cx="860073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Leveraging re-finding.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2361"/>
            <a:ext cx="8424778" cy="620141"/>
          </a:xfrm>
        </p:spPr>
        <p:txBody>
          <a:bodyPr>
            <a:noAutofit/>
          </a:bodyPr>
          <a:lstStyle/>
          <a:p>
            <a:r>
              <a:rPr lang="en-US" sz="3000" dirty="0" smtClean="0"/>
              <a:t>Searching for a previously viewed page.</a:t>
            </a:r>
          </a:p>
          <a:p>
            <a:pPr marL="0" indent="0">
              <a:buNone/>
            </a:pPr>
            <a:endParaRPr lang="en-US" sz="3000" dirty="0"/>
          </a:p>
          <a:p>
            <a:pPr marL="457200" lvl="1" indent="0">
              <a:buNone/>
            </a:pPr>
            <a:endParaRPr lang="en-US" sz="2600" dirty="0" smtClean="0"/>
          </a:p>
          <a:p>
            <a:pPr marL="457200" lvl="1" indent="0">
              <a:buNone/>
            </a:pPr>
            <a:endParaRPr lang="en-US" sz="2600" dirty="0"/>
          </a:p>
          <a:p>
            <a:pPr marL="457200" lvl="1" indent="0">
              <a:buNone/>
            </a:pPr>
            <a:endParaRPr lang="en-US" sz="2600" dirty="0" smtClean="0"/>
          </a:p>
          <a:p>
            <a:pPr marL="0" lvl="1" indent="0">
              <a:buNone/>
            </a:pPr>
            <a:endParaRPr lang="en-US" sz="3000" dirty="0" smtClean="0"/>
          </a:p>
          <a:p>
            <a:pPr marL="0" lvl="1" indent="0">
              <a:buNone/>
            </a:pPr>
            <a:endParaRPr lang="en-US" sz="3000" dirty="0"/>
          </a:p>
          <a:p>
            <a:pPr marL="0" lvl="1" indent="0">
              <a:buNone/>
            </a:pPr>
            <a:endParaRPr lang="en-US" sz="3000" dirty="0" smtClean="0"/>
          </a:p>
          <a:p>
            <a:pPr marL="0" lvl="1" indent="0">
              <a:buNone/>
            </a:pPr>
            <a:r>
              <a:rPr lang="en-US" sz="3000" dirty="0" smtClean="0"/>
              <a:t>Mobile</a:t>
            </a:r>
            <a:r>
              <a:rPr lang="en-US" sz="3000" dirty="0"/>
              <a:t>: </a:t>
            </a:r>
            <a:r>
              <a:rPr lang="en-US" sz="3000" dirty="0" smtClean="0"/>
              <a:t>70% </a:t>
            </a:r>
            <a:r>
              <a:rPr lang="en-US" sz="3000" dirty="0"/>
              <a:t>of searches </a:t>
            </a:r>
            <a:r>
              <a:rPr lang="en-US" sz="3000" dirty="0" smtClean="0"/>
              <a:t>for 50</a:t>
            </a:r>
            <a:r>
              <a:rPr lang="en-US" sz="3000" dirty="0"/>
              <a:t>% </a:t>
            </a:r>
            <a:r>
              <a:rPr lang="en-US" sz="3000" dirty="0" smtClean="0"/>
              <a:t>users.</a:t>
            </a:r>
          </a:p>
          <a:p>
            <a:pPr marL="0" lvl="1" indent="0">
              <a:buNone/>
            </a:pPr>
            <a:r>
              <a:rPr lang="en-US" sz="3000" dirty="0" smtClean="0"/>
              <a:t>Non</a:t>
            </a:r>
            <a:r>
              <a:rPr lang="en-US" sz="3000" dirty="0"/>
              <a:t>-Mobile: 40% to 60% of all searches.</a:t>
            </a:r>
          </a:p>
          <a:p>
            <a:pPr marL="457200" lvl="1" indent="0">
              <a:buNone/>
            </a:pPr>
            <a:endParaRPr lang="en-US" sz="2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931" y="2047385"/>
            <a:ext cx="2229291" cy="3325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766" y="3721296"/>
            <a:ext cx="1174705" cy="994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217" y="2128642"/>
            <a:ext cx="855619" cy="118538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812632" y="2765134"/>
            <a:ext cx="901679" cy="0"/>
          </a:xfrm>
          <a:prstGeom prst="line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850837" y="3443622"/>
            <a:ext cx="901679" cy="588210"/>
          </a:xfrm>
          <a:prstGeom prst="line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9533" y="2414001"/>
            <a:ext cx="1035433" cy="180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0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3836"/>
            <a:ext cx="8229600" cy="1034245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FindAll</a:t>
            </a:r>
            <a:r>
              <a:rPr lang="en-US" sz="4000" b="1" dirty="0" smtClean="0"/>
              <a:t> local search engine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6792"/>
            <a:ext cx="8229600" cy="45259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Search interface to search </a:t>
            </a:r>
            <a:r>
              <a:rPr lang="en-US" sz="3000" i="1" dirty="0" smtClean="0"/>
              <a:t>any previously viewed page, on any of your device</a:t>
            </a:r>
          </a:p>
          <a:p>
            <a:endParaRPr lang="en-US" sz="30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793" y="2408877"/>
            <a:ext cx="5005092" cy="425933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861206" y="3748900"/>
            <a:ext cx="2356287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422498"/>
            <a:ext cx="1313320" cy="249025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1661476" y="3422498"/>
            <a:ext cx="878627" cy="112977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61476" y="4552268"/>
            <a:ext cx="1010010" cy="99544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352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70" y="280492"/>
            <a:ext cx="863414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Is this the same as caching/history?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627" y="1423492"/>
            <a:ext cx="8686801" cy="1122434"/>
          </a:xfrm>
        </p:spPr>
        <p:txBody>
          <a:bodyPr>
            <a:noAutofit/>
          </a:bodyPr>
          <a:lstStyle/>
          <a:p>
            <a:r>
              <a:rPr lang="en-US" sz="3000" dirty="0" smtClean="0"/>
              <a:t>It is a search interface on top of caching: History seldom used</a:t>
            </a:r>
          </a:p>
          <a:p>
            <a:endParaRPr lang="en-US" sz="3000" dirty="0"/>
          </a:p>
          <a:p>
            <a:endParaRPr lang="en-US" sz="3000" dirty="0" smtClean="0"/>
          </a:p>
          <a:p>
            <a:endParaRPr lang="en-US" sz="3000" dirty="0"/>
          </a:p>
          <a:p>
            <a:endParaRPr lang="en-US" sz="3000" dirty="0" smtClean="0"/>
          </a:p>
          <a:p>
            <a:endParaRPr lang="en-US" sz="3000" dirty="0"/>
          </a:p>
          <a:p>
            <a:endParaRPr lang="en-US" sz="3000" dirty="0" smtClean="0"/>
          </a:p>
          <a:p>
            <a:r>
              <a:rPr lang="en-US" sz="3000" dirty="0" smtClean="0"/>
              <a:t>Is this same </a:t>
            </a:r>
            <a:r>
              <a:rPr lang="en-US" sz="3000" dirty="0"/>
              <a:t>as Google history or chrome sync?</a:t>
            </a:r>
          </a:p>
          <a:p>
            <a:endParaRPr lang="en-US" sz="3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772" y="2465698"/>
            <a:ext cx="3462396" cy="29114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9772" y="4276060"/>
            <a:ext cx="1725201" cy="127153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88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search interface?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indexes and retrieval algorithms for effective search</a:t>
            </a:r>
          </a:p>
          <a:p>
            <a:pPr lvl="1"/>
            <a:r>
              <a:rPr lang="en-US" dirty="0" smtClean="0"/>
              <a:t>Keyword matching is easy but not effective</a:t>
            </a:r>
          </a:p>
          <a:p>
            <a:pPr lvl="1"/>
            <a:r>
              <a:rPr lang="en-US" dirty="0" smtClean="0"/>
              <a:t>Database of search queries miss query changes and non-searched web pages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33572" y="4864016"/>
            <a:ext cx="8686800" cy="10914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Challenge: Search engines are memory/energy intensive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44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672" y="204519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Talk outline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672" y="1600200"/>
            <a:ext cx="8686800" cy="4525963"/>
          </a:xfrm>
        </p:spPr>
        <p:txBody>
          <a:bodyPr>
            <a:noAutofit/>
          </a:bodyPr>
          <a:lstStyle/>
          <a:p>
            <a:r>
              <a:rPr lang="en-US" sz="3000" dirty="0" smtClean="0"/>
              <a:t>User study</a:t>
            </a:r>
          </a:p>
          <a:p>
            <a:pPr lvl="1"/>
            <a:r>
              <a:rPr lang="en-US" sz="3000" dirty="0" smtClean="0"/>
              <a:t>Identifies re-finding behavior</a:t>
            </a:r>
          </a:p>
          <a:p>
            <a:endParaRPr lang="en-US" sz="3000" dirty="0"/>
          </a:p>
          <a:p>
            <a:r>
              <a:rPr lang="en-US" sz="3000" dirty="0" err="1" smtClean="0"/>
              <a:t>FindAll</a:t>
            </a:r>
            <a:endParaRPr lang="en-US" sz="3000" dirty="0" smtClean="0"/>
          </a:p>
          <a:p>
            <a:pPr lvl="1"/>
            <a:r>
              <a:rPr lang="en-US" sz="3000" dirty="0" smtClean="0"/>
              <a:t>Design of search engine for phones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 smtClean="0"/>
              <a:t>Evaluation</a:t>
            </a:r>
          </a:p>
          <a:p>
            <a:pPr lvl="1"/>
            <a:r>
              <a:rPr lang="en-US" sz="3000" dirty="0" smtClean="0"/>
              <a:t>Results of tradeoffs in practice</a:t>
            </a:r>
          </a:p>
        </p:txBody>
      </p:sp>
    </p:spTree>
    <p:extLst>
      <p:ext uri="{BB962C8B-B14F-4D97-AF65-F5344CB8AC3E}">
        <p14:creationId xmlns:p14="http://schemas.microsoft.com/office/powerpoint/2010/main" val="1621787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7016</TotalTime>
  <Words>1528</Words>
  <Application>Microsoft Macintosh PowerPoint</Application>
  <PresentationFormat>On-screen Show (4:3)</PresentationFormat>
  <Paragraphs>282</Paragraphs>
  <Slides>37</Slides>
  <Notes>24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FindAll: A Local Search Engine for Mobile Phones</vt:lpstr>
      <vt:lpstr>Co-Authors</vt:lpstr>
      <vt:lpstr>Mobile web search performance poor</vt:lpstr>
      <vt:lpstr>Cellular connectivity is poor</vt:lpstr>
      <vt:lpstr>Leveraging re-finding.</vt:lpstr>
      <vt:lpstr>FindAll local search engine</vt:lpstr>
      <vt:lpstr>Is this the same as caching/history?</vt:lpstr>
      <vt:lpstr>What is a search interface?</vt:lpstr>
      <vt:lpstr>Talk outline</vt:lpstr>
      <vt:lpstr>Talk outline</vt:lpstr>
      <vt:lpstr>IR-approved study</vt:lpstr>
      <vt:lpstr>Examples</vt:lpstr>
      <vt:lpstr>Re-finding accounts for 52% of search</vt:lpstr>
      <vt:lpstr>45% re-finding occurs within 50 minutes</vt:lpstr>
      <vt:lpstr>User’s show diverse re-finding patterns</vt:lpstr>
      <vt:lpstr>User’s re-finding fairly constant</vt:lpstr>
      <vt:lpstr>User study summary</vt:lpstr>
      <vt:lpstr>Talk outline</vt:lpstr>
      <vt:lpstr>Search engine basics</vt:lpstr>
      <vt:lpstr>FindAll architecture</vt:lpstr>
      <vt:lpstr>When to index?</vt:lpstr>
      <vt:lpstr>FindAll indexing </vt:lpstr>
      <vt:lpstr>Predicting user re-finding probability</vt:lpstr>
      <vt:lpstr>Expected cost of default search E[~I]</vt:lpstr>
      <vt:lpstr>Expected cost of indexing E[I]</vt:lpstr>
      <vt:lpstr>Prototype on Android </vt:lpstr>
      <vt:lpstr>Talk outline</vt:lpstr>
      <vt:lpstr>Evaluation goals</vt:lpstr>
      <vt:lpstr>Evaluation goals</vt:lpstr>
      <vt:lpstr>FindAll reduced 3G data usage</vt:lpstr>
      <vt:lpstr>FindAll improves web page latency</vt:lpstr>
      <vt:lpstr>FindAll does not increase energy </vt:lpstr>
      <vt:lpstr>Availability under limited connectivity</vt:lpstr>
      <vt:lpstr>FindAll indexing important for energy benefits</vt:lpstr>
      <vt:lpstr>Conclusions</vt:lpstr>
      <vt:lpstr>Questions?</vt:lpstr>
      <vt:lpstr>Other results</vt:lpstr>
    </vt:vector>
  </TitlesOfParts>
  <Company>UMass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FindAll: A Local Search Engine for Mobile Phones</dc:title>
  <dc:creator>Aruna Balasubramanian</dc:creator>
  <cp:lastModifiedBy>Aruna Balasubramanian</cp:lastModifiedBy>
  <cp:revision>1579</cp:revision>
  <dcterms:created xsi:type="dcterms:W3CDTF">2012-11-19T19:55:07Z</dcterms:created>
  <dcterms:modified xsi:type="dcterms:W3CDTF">2013-02-26T16:44:12Z</dcterms:modified>
</cp:coreProperties>
</file>