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tags/tag13.xml" ContentType="application/vnd.openxmlformats-officedocument.presentationml.tags+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tags/tag15.xml" ContentType="application/vnd.openxmlformats-officedocument.presentationml.tag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tags/tag14.xml" ContentType="application/vnd.openxmlformats-officedocument.presentationml.tags+xml"/>
  <Default Extension="png" ContentType="image/png"/>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tags/tag11.xml" ContentType="application/vnd.openxmlformats-officedocument.presentationml.tags+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ags/tag10.xml" ContentType="application/vnd.openxmlformats-officedocument.presentationml.tags+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32"/>
  </p:notesMasterIdLst>
  <p:sldIdLst>
    <p:sldId id="256" r:id="rId2"/>
    <p:sldId id="257" r:id="rId3"/>
    <p:sldId id="259" r:id="rId4"/>
    <p:sldId id="258" r:id="rId5"/>
    <p:sldId id="261" r:id="rId6"/>
    <p:sldId id="283" r:id="rId7"/>
    <p:sldId id="288" r:id="rId8"/>
    <p:sldId id="262" r:id="rId9"/>
    <p:sldId id="282" r:id="rId10"/>
    <p:sldId id="263" r:id="rId11"/>
    <p:sldId id="264" r:id="rId12"/>
    <p:sldId id="273" r:id="rId13"/>
    <p:sldId id="265" r:id="rId14"/>
    <p:sldId id="266" r:id="rId15"/>
    <p:sldId id="285" r:id="rId16"/>
    <p:sldId id="280" r:id="rId17"/>
    <p:sldId id="286" r:id="rId18"/>
    <p:sldId id="276" r:id="rId19"/>
    <p:sldId id="289" r:id="rId20"/>
    <p:sldId id="268" r:id="rId21"/>
    <p:sldId id="278" r:id="rId22"/>
    <p:sldId id="279" r:id="rId23"/>
    <p:sldId id="290" r:id="rId24"/>
    <p:sldId id="271" r:id="rId25"/>
    <p:sldId id="281" r:id="rId26"/>
    <p:sldId id="272" r:id="rId27"/>
    <p:sldId id="291" r:id="rId28"/>
    <p:sldId id="260" r:id="rId29"/>
    <p:sldId id="275" r:id="rId30"/>
    <p:sldId id="287"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0C12"/>
    <a:srgbClr val="03FF04"/>
    <a:srgbClr val="FFC000"/>
    <a:srgbClr val="EECA94"/>
    <a:srgbClr val="E719CA"/>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ferSingleView="1">
    <p:restoredLeft sz="15620"/>
    <p:restoredTop sz="88566" autoAdjust="0"/>
  </p:normalViewPr>
  <p:slideViewPr>
    <p:cSldViewPr>
      <p:cViewPr>
        <p:scale>
          <a:sx n="100" d="100"/>
          <a:sy n="100" d="100"/>
        </p:scale>
        <p:origin x="-1088" y="-504"/>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FCB8B89-BE81-4622-8353-5B8A7BB21156}" type="datetimeFigureOut">
              <a:rPr lang="en-US"/>
              <a:pPr>
                <a:defRPr/>
              </a:pPr>
              <a:t>6/18/10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BFE1F2F-BBF6-4970-9E58-0F145E5C3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543BD-5DAB-456F-B606-04B0A1D8FC91}" type="slidenum">
              <a:rPr lang="en-US">
                <a:ea typeface="ＭＳ Ｐゴシック" pitchFamily="-123" charset="-128"/>
                <a:cs typeface="ＭＳ Ｐゴシック" pitchFamily="-123" charset="-128"/>
              </a:rPr>
              <a:pPr fontAlgn="base">
                <a:spcBef>
                  <a:spcPct val="0"/>
                </a:spcBef>
                <a:spcAft>
                  <a:spcPct val="0"/>
                </a:spcAft>
                <a:defRPr/>
              </a:pPr>
              <a:t>1</a:t>
            </a:fld>
            <a:endParaRPr lang="en-US">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C6358-D9D4-4F53-BB6D-5126F5F7D401}"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Placeholder 2"/>
          <p:cNvSpPr>
            <a:spLocks noGrp="1" noRot="1" noChangeAspect="1"/>
          </p:cNvSpPr>
          <p:nvPr>
            <p:ph type="sldImg"/>
          </p:nvPr>
        </p:nvSpPr>
        <p:spPr bwMode="auto">
          <a:noFill/>
          <a:ln>
            <a:solidFill>
              <a:srgbClr val="000000"/>
            </a:solidFill>
            <a:miter lim="800000"/>
            <a:headEnd/>
            <a:tailEnd/>
          </a:ln>
        </p:spPr>
      </p:sp>
      <p:sp>
        <p:nvSpPr>
          <p:cNvPr id="3891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 worrying about energy for now.</a:t>
            </a:r>
          </a:p>
          <a:p>
            <a:pPr eaLnBrk="1" hangingPunct="1">
              <a:spcBef>
                <a:spcPct val="0"/>
              </a:spcBef>
            </a:pPr>
            <a:endParaRPr lang="en-US" smtClean="0"/>
          </a:p>
          <a:p>
            <a:pPr eaLnBrk="1" hangingPunct="1">
              <a:spcBef>
                <a:spcPct val="0"/>
              </a:spcBef>
            </a:pPr>
            <a:r>
              <a:rPr lang="en-US" smtClean="0"/>
              <a:t>These techniques are very simple and yet close to optimal for what they do. In the beginning, we played with some more complicated versions but found them to not worth it.</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5FF446-30F8-4E14-93F6-AE54DC9296C6}" type="slidenum">
              <a:rPr lang="en-US">
                <a:ea typeface="ＭＳ Ｐゴシック" pitchFamily="-123" charset="-128"/>
                <a:cs typeface="ＭＳ Ｐゴシック" pitchFamily="-123" charset="-128"/>
              </a:rPr>
              <a:pPr fontAlgn="base">
                <a:spcBef>
                  <a:spcPct val="0"/>
                </a:spcBef>
                <a:spcAft>
                  <a:spcPct val="0"/>
                </a:spcAft>
                <a:defRPr/>
              </a:pPr>
              <a:t>14</a:t>
            </a:fld>
            <a:endParaRPr lang="en-US">
              <a:ea typeface="ＭＳ Ｐゴシック" pitchFamily="-123" charset="-128"/>
              <a:cs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Placeholder 2"/>
          <p:cNvSpPr>
            <a:spLocks noGrp="1" noRot="1" noChangeAspect="1"/>
          </p:cNvSpPr>
          <p:nvPr>
            <p:ph type="sldImg"/>
          </p:nvPr>
        </p:nvSpPr>
        <p:spPr bwMode="auto">
          <a:noFill/>
          <a:ln>
            <a:solidFill>
              <a:srgbClr val="000000"/>
            </a:solidFill>
            <a:miter lim="800000"/>
            <a:headEnd/>
            <a:tailEnd/>
          </a:ln>
        </p:spPr>
      </p:sp>
      <p:sp>
        <p:nvSpPr>
          <p:cNvPr id="4505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Placeholder 2"/>
          <p:cNvSpPr>
            <a:spLocks noGrp="1" noRot="1" noChangeAspect="1"/>
          </p:cNvSpPr>
          <p:nvPr>
            <p:ph type="sldImg"/>
          </p:nvPr>
        </p:nvSpPr>
        <p:spPr bwMode="auto">
          <a:noFill/>
          <a:ln>
            <a:solidFill>
              <a:srgbClr val="000000"/>
            </a:solidFill>
            <a:miter lim="800000"/>
            <a:headEnd/>
            <a:tailEnd/>
          </a:ln>
        </p:spPr>
      </p:sp>
      <p:sp>
        <p:nvSpPr>
          <p:cNvPr id="4710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different way of bonding multiple interfaces</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369FC-3A01-43F1-8CDF-8CB8259FE520}"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proxy is coming for a host of other reasons as well.</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B88B5-A16B-4CA9-B999-0466ECAD649A}"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Placeholder 2"/>
          <p:cNvSpPr>
            <a:spLocks noGrp="1" noRot="1" noChangeAspect="1"/>
          </p:cNvSpPr>
          <p:nvPr>
            <p:ph type="sldImg"/>
          </p:nvPr>
        </p:nvSpPr>
        <p:spPr bwMode="auto">
          <a:noFill/>
          <a:ln>
            <a:solidFill>
              <a:srgbClr val="000000"/>
            </a:solidFill>
            <a:miter lim="800000"/>
            <a:headEnd/>
            <a:tailEnd/>
          </a:ln>
        </p:spPr>
      </p:sp>
      <p:sp>
        <p:nvSpPr>
          <p:cNvPr id="532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Revenue from mobile data will overtake fixed voice in the US in 2011, according to Pyramid Research.</a:t>
            </a:r>
            <a:endParaRPr lang="en-US" smtClean="0"/>
          </a:p>
          <a:p>
            <a:pPr eaLnBrk="1" hangingPunct="1">
              <a:spcBef>
                <a:spcPct val="0"/>
              </a:spcBef>
            </a:pPr>
            <a:r>
              <a:rPr lang="en-US" smtClean="0"/>
              <a:t>All of this is understandable given the massive adoption of mobile devices such as smartphones.</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AAEE05-7009-40F9-81E4-96CF5163488E}" type="slidenum">
              <a:rPr lang="en-US">
                <a:ea typeface="ＭＳ Ｐゴシック" pitchFamily="-123" charset="-128"/>
                <a:cs typeface="ＭＳ Ｐゴシック" pitchFamily="-123" charset="-128"/>
              </a:rPr>
              <a:pPr fontAlgn="base">
                <a:spcBef>
                  <a:spcPct val="0"/>
                </a:spcBef>
                <a:spcAft>
                  <a:spcPct val="0"/>
                </a:spcAft>
                <a:defRPr/>
              </a:pPr>
              <a:t>2</a:t>
            </a:fld>
            <a:endParaRPr lang="en-US">
              <a:ea typeface="ＭＳ Ｐゴシック" pitchFamily="-123" charset="-128"/>
              <a:cs typeface="ＭＳ Ｐゴシック" pitchFamily="-12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8D76B7-D4E2-4AFF-9E6A-BD7F98998150}" type="slidenum">
              <a:rPr lang="en-US">
                <a:ea typeface="ＭＳ Ｐゴシック" pitchFamily="-123" charset="-128"/>
                <a:cs typeface="ＭＳ Ｐゴシック" pitchFamily="-123" charset="-128"/>
              </a:rPr>
              <a:pPr fontAlgn="base">
                <a:spcBef>
                  <a:spcPct val="0"/>
                </a:spcBef>
                <a:spcAft>
                  <a:spcPct val="0"/>
                </a:spcAft>
                <a:defRPr/>
              </a:pPr>
              <a:t>20</a:t>
            </a:fld>
            <a:endParaRPr lang="en-US">
              <a:ea typeface="ＭＳ Ｐゴシック" pitchFamily="-123" charset="-128"/>
              <a:cs typeface="ＭＳ Ｐゴシック" pitchFamily="-12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Placeholder 2"/>
          <p:cNvSpPr>
            <a:spLocks noGrp="1" noRot="1" noChangeAspect="1"/>
          </p:cNvSpPr>
          <p:nvPr>
            <p:ph type="sldImg"/>
          </p:nvPr>
        </p:nvSpPr>
        <p:spPr bwMode="auto">
          <a:noFill/>
          <a:ln>
            <a:solidFill>
              <a:srgbClr val="000000"/>
            </a:solidFill>
            <a:miter lim="800000"/>
            <a:headEnd/>
            <a:tailEnd/>
          </a:ln>
        </p:spPr>
      </p:sp>
      <p:sp>
        <p:nvSpPr>
          <p:cNvPr id="573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Placeholder 2"/>
          <p:cNvSpPr>
            <a:spLocks noGrp="1" noRot="1" noChangeAspect="1"/>
          </p:cNvSpPr>
          <p:nvPr>
            <p:ph type="sldImg"/>
          </p:nvPr>
        </p:nvSpPr>
        <p:spPr bwMode="auto">
          <a:noFill/>
          <a:ln>
            <a:solidFill>
              <a:srgbClr val="000000"/>
            </a:solidFill>
            <a:miter lim="800000"/>
            <a:headEnd/>
            <a:tailEnd/>
          </a:ln>
        </p:spPr>
      </p:sp>
      <p:sp>
        <p:nvSpPr>
          <p:cNvPr id="593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Placeholder 2"/>
          <p:cNvSpPr>
            <a:spLocks noGrp="1" noRot="1" noChangeAspect="1"/>
          </p:cNvSpPr>
          <p:nvPr>
            <p:ph type="sldImg"/>
          </p:nvPr>
        </p:nvSpPr>
        <p:spPr bwMode="auto">
          <a:noFill/>
          <a:ln>
            <a:solidFill>
              <a:srgbClr val="000000"/>
            </a:solidFill>
            <a:miter lim="800000"/>
            <a:headEnd/>
            <a:tailEnd/>
          </a:ln>
        </p:spPr>
      </p:sp>
      <p:sp>
        <p:nvSpPr>
          <p:cNvPr id="6144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Placeholder 2"/>
          <p:cNvSpPr>
            <a:spLocks noGrp="1" noRot="1" noChangeAspect="1"/>
          </p:cNvSpPr>
          <p:nvPr>
            <p:ph type="sldImg"/>
          </p:nvPr>
        </p:nvSpPr>
        <p:spPr bwMode="auto">
          <a:noFill/>
          <a:ln>
            <a:solidFill>
              <a:srgbClr val="000000"/>
            </a:solidFill>
            <a:miter lim="800000"/>
            <a:headEnd/>
            <a:tailEnd/>
          </a:ln>
        </p:spPr>
      </p:sp>
      <p:sp>
        <p:nvSpPr>
          <p:cNvPr id="634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Placeholder 2"/>
          <p:cNvSpPr>
            <a:spLocks noGrp="1" noRot="1" noChangeAspect="1"/>
          </p:cNvSpPr>
          <p:nvPr>
            <p:ph type="sldImg"/>
          </p:nvPr>
        </p:nvSpPr>
        <p:spPr bwMode="auto">
          <a:noFill/>
          <a:ln>
            <a:solidFill>
              <a:srgbClr val="000000"/>
            </a:solidFill>
            <a:miter lim="800000"/>
            <a:headEnd/>
            <a:tailEnd/>
          </a:ln>
        </p:spPr>
      </p:sp>
      <p:sp>
        <p:nvSpPr>
          <p:cNvPr id="655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Placeholder 2"/>
          <p:cNvSpPr>
            <a:spLocks noGrp="1" noRot="1" noChangeAspect="1"/>
          </p:cNvSpPr>
          <p:nvPr>
            <p:ph type="sldImg"/>
          </p:nvPr>
        </p:nvSpPr>
        <p:spPr bwMode="auto">
          <a:noFill/>
          <a:ln>
            <a:solidFill>
              <a:srgbClr val="000000"/>
            </a:solidFill>
            <a:miter lim="800000"/>
            <a:headEnd/>
            <a:tailEnd/>
          </a:ln>
        </p:spPr>
      </p:sp>
      <p:sp>
        <p:nvSpPr>
          <p:cNvPr id="675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Placeholder 2"/>
          <p:cNvSpPr>
            <a:spLocks noGrp="1" noRot="1" noChangeAspect="1"/>
          </p:cNvSpPr>
          <p:nvPr>
            <p:ph type="sldImg"/>
          </p:nvPr>
        </p:nvSpPr>
        <p:spPr bwMode="auto">
          <a:noFill/>
          <a:ln>
            <a:solidFill>
              <a:srgbClr val="000000"/>
            </a:solidFill>
            <a:miter lim="800000"/>
            <a:headEnd/>
            <a:tailEnd/>
          </a:ln>
        </p:spPr>
      </p:sp>
      <p:sp>
        <p:nvSpPr>
          <p:cNvPr id="808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Per person estimate by Peter Rysavy, based on allocated and allocated but unused capacity</a:t>
            </a:r>
          </a:p>
          <a:p>
            <a:pPr eaLnBrk="1" hangingPunct="1">
              <a:spcBef>
                <a:spcPct val="0"/>
              </a:spcBef>
            </a:pPr>
            <a:endParaRPr lang="en-US" smtClean="0"/>
          </a:p>
          <a:p>
            <a:pPr eaLnBrk="1" hangingPunct="1">
              <a:spcBef>
                <a:spcPct val="0"/>
              </a:spcBef>
            </a:pPr>
            <a:r>
              <a:rPr lang="en-US" smtClean="0"/>
              <a:t>In our smartphone measurements, some users are already consuming about 0.5GB a day.</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68567-8800-4AF9-A43B-DCA6FF99A617}" type="slidenum">
              <a:rPr lang="en-US">
                <a:ea typeface="ＭＳ Ｐゴシック" pitchFamily="-123" charset="-128"/>
                <a:cs typeface="ＭＳ Ｐゴシック" pitchFamily="-123" charset="-128"/>
              </a:rPr>
              <a:pPr fontAlgn="base">
                <a:spcBef>
                  <a:spcPct val="0"/>
                </a:spcBef>
                <a:spcAft>
                  <a:spcPct val="0"/>
                </a:spcAft>
                <a:defRPr/>
              </a:pPr>
              <a:t>28</a:t>
            </a:fld>
            <a:endParaRPr lang="en-US">
              <a:ea typeface="ＭＳ Ｐゴシック" pitchFamily="-123" charset="-128"/>
              <a:cs typeface="ＭＳ Ｐゴシック" pitchFamily="-12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Placeholder 2"/>
          <p:cNvSpPr>
            <a:spLocks noGrp="1" noRot="1" noChangeAspect="1"/>
          </p:cNvSpPr>
          <p:nvPr>
            <p:ph type="sldImg"/>
          </p:nvPr>
        </p:nvSpPr>
        <p:spPr bwMode="auto">
          <a:noFill/>
          <a:ln>
            <a:solidFill>
              <a:srgbClr val="000000"/>
            </a:solidFill>
            <a:miter lim="800000"/>
            <a:headEnd/>
            <a:tailEnd/>
          </a:ln>
        </p:spPr>
      </p:sp>
      <p:sp>
        <p:nvSpPr>
          <p:cNvPr id="737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Demand can never be met given the drawn out process of reclaiming spectrum.</a:t>
            </a:r>
          </a:p>
          <a:p>
            <a:pPr eaLnBrk="1" hangingPunct="1">
              <a:spcBef>
                <a:spcPct val="0"/>
              </a:spcBef>
            </a:pPr>
            <a:endParaRPr lang="en-US" smtClean="0"/>
          </a:p>
          <a:p>
            <a:pPr eaLnBrk="1" hangingPunct="1">
              <a:spcBef>
                <a:spcPct val="0"/>
              </a:spcBef>
            </a:pPr>
            <a:r>
              <a:rPr lang="en-US" smtClean="0"/>
              <a:t>Carriers understand this and are already looking for other mechanisms.</a:t>
            </a:r>
          </a:p>
          <a:p>
            <a:pPr eaLnBrk="1" hangingPunct="1">
              <a:spcBef>
                <a:spcPct val="0"/>
              </a:spcBef>
            </a:pPr>
            <a:endParaRPr lang="en-US" smtClean="0"/>
          </a:p>
          <a:p>
            <a:pPr eaLnBrk="1" hangingPunct="1">
              <a:spcBef>
                <a:spcPct val="0"/>
              </a:spcBef>
            </a:pPr>
            <a:r>
              <a:rPr lang="en-US" smtClean="0"/>
              <a:t>4G reaches shannon limit with snr. only can do spatial reuse -- reducing radius of a cell, </a:t>
            </a:r>
          </a:p>
          <a:p>
            <a:pPr eaLnBrk="1" hangingPunct="1">
              <a:spcBef>
                <a:spcPct val="0"/>
              </a:spcBef>
            </a:pPr>
            <a:endParaRPr lang="en-US" smtClean="0"/>
          </a:p>
          <a:p>
            <a:pPr eaLnBrk="1" hangingPunct="1">
              <a:spcBef>
                <a:spcPct val="0"/>
              </a:spcBef>
            </a:pPr>
            <a:r>
              <a:rPr lang="en-US" smtClean="0"/>
              <a:t>All projections are based on current networks. But actual demand may be even higher.</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B1B662-30C7-4175-AC11-3CE06DD214D9}" type="slidenum">
              <a:rPr lang="en-US">
                <a:ea typeface="ＭＳ Ｐゴシック" pitchFamily="-123" charset="-128"/>
                <a:cs typeface="ＭＳ Ｐゴシック" pitchFamily="-123" charset="-128"/>
              </a:rPr>
              <a:pPr fontAlgn="base">
                <a:spcBef>
                  <a:spcPct val="0"/>
                </a:spcBef>
                <a:spcAft>
                  <a:spcPct val="0"/>
                </a:spcAft>
                <a:defRPr/>
              </a:pPr>
              <a:t>3</a:t>
            </a:fld>
            <a:endParaRPr lang="en-US">
              <a:ea typeface="ＭＳ Ｐゴシック" pitchFamily="-123" charset="-128"/>
              <a:cs typeface="ＭＳ Ｐゴシック" pitchFamily="-123"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Placeholder 2"/>
          <p:cNvSpPr>
            <a:spLocks noGrp="1" noRot="1" noChangeAspect="1"/>
          </p:cNvSpPr>
          <p:nvPr>
            <p:ph type="sldImg"/>
          </p:nvPr>
        </p:nvSpPr>
        <p:spPr bwMode="auto">
          <a:noFill/>
          <a:ln>
            <a:solidFill>
              <a:srgbClr val="000000"/>
            </a:solidFill>
            <a:miter lim="800000"/>
            <a:headEnd/>
            <a:tailEnd/>
          </a:ln>
        </p:spPr>
      </p:sp>
      <p:sp>
        <p:nvSpPr>
          <p:cNvPr id="757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three are probably needed.</a:t>
            </a:r>
          </a:p>
          <a:p>
            <a:pPr eaLnBrk="1" hangingPunct="1">
              <a:spcBef>
                <a:spcPct val="0"/>
              </a:spcBef>
            </a:pPr>
            <a:r>
              <a:rPr lang="en-US" smtClean="0"/>
              <a:t>Our focus is on reducing usage.</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0D349-7D29-49E5-9793-D84335920BC6}" type="slidenum">
              <a:rPr lang="en-US">
                <a:ea typeface="ＭＳ Ｐゴシック" pitchFamily="-123" charset="-128"/>
                <a:cs typeface="ＭＳ Ｐゴシック" pitchFamily="-123" charset="-128"/>
              </a:rPr>
              <a:pPr fontAlgn="base">
                <a:spcBef>
                  <a:spcPct val="0"/>
                </a:spcBef>
                <a:spcAft>
                  <a:spcPct val="0"/>
                </a:spcAft>
                <a:defRPr/>
              </a:pPr>
              <a:t>4</a:t>
            </a:fld>
            <a:endParaRPr lang="en-US">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are surrounded by WiFi and most devices have multiple interfaces.</a:t>
            </a:r>
          </a:p>
          <a:p>
            <a:pPr eaLnBrk="1" hangingPunct="1">
              <a:spcBef>
                <a:spcPct val="0"/>
              </a:spcBef>
            </a:pPr>
            <a:r>
              <a:rPr lang="en-US" smtClean="0"/>
              <a:t>Inspired by T-Mobile @ home</a:t>
            </a:r>
          </a:p>
          <a:p>
            <a:pPr eaLnBrk="1" hangingPunct="1">
              <a:spcBef>
                <a:spcPct val="0"/>
              </a:spcBef>
            </a:pPr>
            <a:endParaRPr lang="en-US" smtClean="0"/>
          </a:p>
          <a:p>
            <a:pPr eaLnBrk="1" hangingPunct="1">
              <a:spcBef>
                <a:spcPct val="0"/>
              </a:spcBef>
            </a:pPr>
            <a:r>
              <a:rPr lang="en-US" smtClean="0"/>
              <a:t>Particularly challenging case and increasing demand because of navigation-based applications. Offloading is less of a challenge when you are stationary – you can either do it or not – we wanted to see how much data can you offload when you are out and about.</a:t>
            </a:r>
          </a:p>
          <a:p>
            <a:pPr eaLnBrk="1" hangingPunct="1">
              <a:spcBef>
                <a:spcPct val="0"/>
              </a:spcBef>
            </a:pPr>
            <a:endParaRPr lang="en-US" smtClean="0"/>
          </a:p>
          <a:p>
            <a:pPr eaLnBrk="1" hangingPunct="1">
              <a:spcBef>
                <a:spcPct val="0"/>
              </a:spcBef>
            </a:pPr>
            <a:r>
              <a:rPr lang="en-US" smtClean="0"/>
              <a:t>Agnostic to business model</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B609B-85DA-4D87-B912-41565CE4535C}" type="slidenum">
              <a:rPr lang="en-US">
                <a:ea typeface="ＭＳ Ｐゴシック" pitchFamily="-123" charset="-128"/>
                <a:cs typeface="ＭＳ Ｐゴシック" pitchFamily="-123" charset="-128"/>
              </a:rPr>
              <a:pPr fontAlgn="base">
                <a:spcBef>
                  <a:spcPct val="0"/>
                </a:spcBef>
                <a:spcAft>
                  <a:spcPct val="0"/>
                </a:spcAft>
                <a:defRPr/>
              </a:pPr>
              <a:t>5</a:t>
            </a:fld>
            <a:endParaRPr lang="en-US">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WiFi APs have short range and are typically not deployed to cover roads. Quality might be very poor.</a:t>
            </a:r>
          </a:p>
          <a:p>
            <a:pPr eaLnBrk="1" hangingPunct="1">
              <a:spcBef>
                <a:spcPct val="0"/>
              </a:spcBef>
            </a:pPr>
            <a:endParaRPr lang="en-US" smtClean="0"/>
          </a:p>
          <a:p>
            <a:pPr eaLnBrk="1" hangingPunct="1">
              <a:spcBef>
                <a:spcPct val="0"/>
              </a:spcBef>
            </a:pPr>
            <a:r>
              <a:rPr lang="en-US" smtClean="0"/>
              <a:t>The study shows that WiFi availability is low and its quality is poor. </a:t>
            </a:r>
          </a:p>
          <a:p>
            <a:pPr eaLnBrk="1" hangingPunct="1">
              <a:spcBef>
                <a:spcPct val="0"/>
              </a:spcBef>
            </a:pPr>
            <a:r>
              <a:rPr lang="en-US" smtClean="0"/>
              <a:t>A simplistic design …………..</a:t>
            </a:r>
          </a:p>
          <a:p>
            <a:pPr eaLnBrk="1" hangingPunct="1">
              <a:spcBef>
                <a:spcPct val="0"/>
              </a:spcBef>
            </a:pPr>
            <a:endParaRPr lang="en-US" smtClean="0"/>
          </a:p>
          <a:p>
            <a:pPr eaLnBrk="1" hangingPunct="1">
              <a:spcBef>
                <a:spcPct val="0"/>
              </a:spcBef>
            </a:pPr>
            <a:r>
              <a:rPr lang="en-US" smtClean="0"/>
              <a:t>With this in mind, we design Wiffler</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F9E628-67D7-4FEB-8C9D-FC234FDEE1DF}" type="slidenum">
              <a:rPr lang="en-US">
                <a:ea typeface="ＭＳ Ｐゴシック" pitchFamily="-123" charset="-128"/>
                <a:cs typeface="ＭＳ Ｐゴシック" pitchFamily="-123" charset="-128"/>
              </a:rPr>
              <a:pPr fontAlgn="base">
                <a:spcBef>
                  <a:spcPct val="0"/>
                </a:spcBef>
                <a:spcAft>
                  <a:spcPct val="0"/>
                </a:spcAft>
                <a:defRPr/>
              </a:pPr>
              <a:t>8</a:t>
            </a:fld>
            <a:endParaRPr lang="en-US">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D5B22-F4F9-4FD9-8C11-FCA05B5C83D0}" type="slidenum">
              <a:rPr lang="en-US">
                <a:ea typeface="ＭＳ Ｐゴシック" pitchFamily="-123" charset="-128"/>
                <a:cs typeface="ＭＳ Ｐゴシック" pitchFamily="-123" charset="-128"/>
              </a:rPr>
              <a:pPr fontAlgn="base">
                <a:spcBef>
                  <a:spcPct val="0"/>
                </a:spcBef>
                <a:spcAft>
                  <a:spcPct val="0"/>
                </a:spcAft>
                <a:defRPr/>
              </a:pPr>
              <a:t>9</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6E865A4-F65C-4D6E-89DD-2962DCE5B3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F490DC3-A747-4254-870B-53B7A156EE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8D60C08-17E3-41A8-875F-24C85D7E10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buNone/>
              <a:defRPr>
                <a:solidFill>
                  <a:schemeClr val="bg1"/>
                </a:solidFill>
              </a:defRPr>
            </a:lvl2pPr>
            <a:lvl3pPr>
              <a:buFont typeface="Courier New"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B5CD405-6311-494E-BD83-9AEF0020F8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5627110-1CBF-44AA-A6CB-DC781B3B49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6B27F42-9E1D-462E-A47F-4B4D834B88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3E5BFD6E-777C-4579-9BBE-61DCB62E7F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122E6710-BBAE-45EF-BE83-0F5BE082F2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4C1879A-872D-4047-A79F-F7CA3006BA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12D3C32-F8AF-41E4-BEFE-C326E63A28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108C1C6-139C-426C-A05F-0DE37F0B45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E84B370-BD97-4F42-BCFB-FBD4DB2E2C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rgbClr val="EECA94"/>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rgbClr val="EECA94"/>
          </a:solidFill>
          <a:latin typeface="Calibri"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Wingdings" pitchFamily="-123" charset="2"/>
        <a:buChar char="§"/>
        <a:defRPr sz="3200" kern="1200">
          <a:solidFill>
            <a:schemeClr val="bg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SzPct val="50000"/>
        <a:buFont typeface="Wingdings" pitchFamily="-123" charset="2"/>
        <a:buChar char="Ø"/>
        <a:defRPr sz="2800" kern="1200">
          <a:solidFill>
            <a:schemeClr val="bg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123" charset="0"/>
        <a:buChar char="-"/>
        <a:defRPr sz="2400" kern="1200">
          <a:solidFill>
            <a:schemeClr val="bg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123" charset="0"/>
        <a:buChar char="–"/>
        <a:defRPr sz="2000" kern="1200">
          <a:solidFill>
            <a:schemeClr val="bg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123" charset="0"/>
        <a:buChar char="»"/>
        <a:defRPr sz="2000" kern="1200">
          <a:solidFill>
            <a:schemeClr val="bg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2.xml"/><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4.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5.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6.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image" Target="../media/image7.wmf"/><Relationship Id="rId4"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wmf"/><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0.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6.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4" Type="http://schemas.openxmlformats.org/officeDocument/2006/relationships/image" Target="../media/image8.png"/><Relationship Id="rId5" Type="http://schemas.openxmlformats.org/officeDocument/2006/relationships/image" Target="../media/image9.wmf"/><Relationship Id="rId7"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92175"/>
            <a:ext cx="8229600" cy="1470025"/>
          </a:xfrm>
        </p:spPr>
        <p:txBody>
          <a:bodyPr rtlCol="0">
            <a:normAutofit/>
          </a:bodyPr>
          <a:lstStyle/>
          <a:p>
            <a:pPr eaLnBrk="1" fontAlgn="auto" hangingPunct="1">
              <a:spcAft>
                <a:spcPts val="0"/>
              </a:spcAft>
              <a:defRPr/>
            </a:pPr>
            <a:r>
              <a:rPr lang="en-US" dirty="0" smtClean="0">
                <a:ea typeface="+mj-ea"/>
                <a:cs typeface="+mj-cs"/>
              </a:rPr>
              <a:t>Augmenting Mobile 3G Using WiFi</a:t>
            </a:r>
            <a:endParaRPr lang="en-US" dirty="0">
              <a:ea typeface="+mj-ea"/>
              <a:cs typeface="+mj-cs"/>
            </a:endParaRPr>
          </a:p>
        </p:txBody>
      </p:sp>
      <p:sp>
        <p:nvSpPr>
          <p:cNvPr id="15362" name="Subtitle 2"/>
          <p:cNvSpPr>
            <a:spLocks noGrp="1"/>
          </p:cNvSpPr>
          <p:nvPr>
            <p:ph type="subTitle" idx="1"/>
          </p:nvPr>
        </p:nvSpPr>
        <p:spPr>
          <a:xfrm>
            <a:off x="228600" y="2819400"/>
            <a:ext cx="8610600" cy="3810000"/>
          </a:xfrm>
        </p:spPr>
        <p:txBody>
          <a:bodyPr/>
          <a:lstStyle/>
          <a:p>
            <a:pPr eaLnBrk="1" hangingPunct="1"/>
            <a:r>
              <a:rPr lang="en-US" sz="2800">
                <a:solidFill>
                  <a:schemeClr val="bg1"/>
                </a:solidFill>
              </a:rPr>
              <a:t>Aruna Balasubramanian </a:t>
            </a:r>
          </a:p>
          <a:p>
            <a:pPr eaLnBrk="1" hangingPunct="1"/>
            <a:r>
              <a:rPr lang="en-US" sz="2800">
                <a:solidFill>
                  <a:schemeClr val="bg1"/>
                </a:solidFill>
              </a:rPr>
              <a:t>Ratul Mahajan</a:t>
            </a:r>
            <a:br>
              <a:rPr lang="en-US" sz="2800">
                <a:solidFill>
                  <a:schemeClr val="bg1"/>
                </a:solidFill>
              </a:rPr>
            </a:br>
            <a:r>
              <a:rPr lang="en-US" sz="2800">
                <a:solidFill>
                  <a:schemeClr val="bg1"/>
                </a:solidFill>
              </a:rPr>
              <a:t>Arun Venkataramani</a:t>
            </a:r>
          </a:p>
          <a:p>
            <a:pPr eaLnBrk="1" hangingPunct="1"/>
            <a:r>
              <a:rPr lang="en-US" sz="2800"/>
              <a:t/>
            </a:r>
            <a:br>
              <a:rPr lang="en-US" sz="2800"/>
            </a:br>
            <a:r>
              <a:rPr lang="en-US" sz="2800" i="1">
                <a:solidFill>
                  <a:schemeClr val="bg1"/>
                </a:solidFill>
              </a:rPr>
              <a:t>University of Massachusetts</a:t>
            </a:r>
            <a:br>
              <a:rPr lang="en-US" sz="2800" i="1">
                <a:solidFill>
                  <a:schemeClr val="bg1"/>
                </a:solidFill>
              </a:rPr>
            </a:br>
            <a:r>
              <a:rPr lang="en-US" sz="2800" i="1">
                <a:solidFill>
                  <a:schemeClr val="bg1"/>
                </a:solidFill>
              </a:rPr>
              <a:t>Microsoft Research</a:t>
            </a:r>
          </a:p>
          <a:p>
            <a:pPr eaLnBrk="1" hangingPunct="1"/>
            <a:endParaRPr lang="en-US" sz="2800" i="1">
              <a:solidFill>
                <a:schemeClr val="bg1"/>
              </a:solidFill>
            </a:endParaRPr>
          </a:p>
          <a:p>
            <a:pPr eaLnBrk="1" hangingPunct="1"/>
            <a:endParaRPr lang="en-US" sz="2800" i="1">
              <a:solidFill>
                <a:srgbClr val="A6A6A6"/>
              </a:solidFill>
            </a:endParaRPr>
          </a:p>
        </p:txBody>
      </p:sp>
    </p:spTree>
  </p:cSld>
  <p:clrMapOvr>
    <a:masterClrMapping/>
  </p:clrMapOvr>
  <p:transition advTm="201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685800" y="2286000"/>
            <a:ext cx="7696200" cy="4038600"/>
          </a:xfrm>
          <a:prstGeom prst="rect">
            <a:avLst/>
          </a:prstGeom>
          <a:solidFill>
            <a:schemeClr val="bg1"/>
          </a:solidFill>
          <a:ln w="50800">
            <a:no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normAutofit/>
          </a:bodyPr>
          <a:lstStyle/>
          <a:p>
            <a:pPr eaLnBrk="1" hangingPunct="1"/>
            <a:r>
              <a:rPr lang="en-US" smtClean="0">
                <a:solidFill>
                  <a:srgbClr val="FAC090"/>
                </a:solidFill>
              </a:rPr>
              <a:t>Open WiFi availability low, but useful</a:t>
            </a:r>
          </a:p>
        </p:txBody>
      </p:sp>
      <p:sp>
        <p:nvSpPr>
          <p:cNvPr id="5" name="Slide Number Placeholder 4"/>
          <p:cNvSpPr>
            <a:spLocks noGrp="1"/>
          </p:cNvSpPr>
          <p:nvPr>
            <p:ph type="sldNum" sz="quarter" idx="11"/>
          </p:nvPr>
        </p:nvSpPr>
        <p:spPr/>
        <p:txBody>
          <a:bodyPr/>
          <a:lstStyle/>
          <a:p>
            <a:pPr>
              <a:defRPr/>
            </a:pPr>
            <a:fld id="{78CF5653-F223-409B-AD94-E304D82B2BA2}" type="slidenum">
              <a:rPr lang="en-US"/>
              <a:pPr>
                <a:defRPr/>
              </a:pPr>
              <a:t>10</a:t>
            </a:fld>
            <a:endParaRPr lang="en-US" dirty="0"/>
          </a:p>
        </p:txBody>
      </p:sp>
      <p:pic>
        <p:nvPicPr>
          <p:cNvPr id="33796" name="Picture 4"/>
          <p:cNvPicPr>
            <a:picLocks noChangeAspect="1" noChangeArrowheads="1"/>
          </p:cNvPicPr>
          <p:nvPr/>
        </p:nvPicPr>
        <p:blipFill>
          <a:blip r:embed="rId4"/>
          <a:srcRect l="9039"/>
          <a:stretch>
            <a:fillRect/>
          </a:stretch>
        </p:blipFill>
        <p:spPr bwMode="auto">
          <a:xfrm>
            <a:off x="2112963" y="2286000"/>
            <a:ext cx="6269037" cy="4038600"/>
          </a:xfrm>
          <a:prstGeom prst="rect">
            <a:avLst/>
          </a:prstGeom>
          <a:noFill/>
          <a:ln w="9525">
            <a:noFill/>
            <a:miter lim="800000"/>
            <a:headEnd/>
            <a:tailEnd/>
          </a:ln>
        </p:spPr>
      </p:pic>
      <p:sp>
        <p:nvSpPr>
          <p:cNvPr id="33797" name="TextBox 5"/>
          <p:cNvSpPr txBox="1">
            <a:spLocks noChangeArrowheads="1"/>
          </p:cNvSpPr>
          <p:nvPr/>
        </p:nvSpPr>
        <p:spPr bwMode="auto">
          <a:xfrm>
            <a:off x="609600" y="3810000"/>
            <a:ext cx="1828800" cy="822325"/>
          </a:xfrm>
          <a:prstGeom prst="rect">
            <a:avLst/>
          </a:prstGeom>
          <a:noFill/>
          <a:ln w="9525">
            <a:noFill/>
            <a:miter lim="800000"/>
            <a:headEnd/>
            <a:tailEnd/>
          </a:ln>
        </p:spPr>
        <p:txBody>
          <a:bodyPr>
            <a:prstTxWarp prst="textNoShape">
              <a:avLst/>
            </a:prstTxWarp>
            <a:spAutoFit/>
          </a:bodyPr>
          <a:lstStyle/>
          <a:p>
            <a:pPr algn="ctr"/>
            <a:r>
              <a:rPr lang="en-US">
                <a:latin typeface="Helvetica" pitchFamily="-123" charset="0"/>
              </a:rPr>
              <a:t>Availability </a:t>
            </a:r>
            <a:br>
              <a:rPr lang="en-US">
                <a:latin typeface="Helvetica" pitchFamily="-123" charset="0"/>
              </a:rPr>
            </a:br>
            <a:r>
              <a:rPr lang="en-US">
                <a:latin typeface="Helvetica" pitchFamily="-123" charset="0"/>
              </a:rPr>
              <a:t>(%)</a:t>
            </a:r>
          </a:p>
        </p:txBody>
      </p:sp>
      <p:cxnSp>
        <p:nvCxnSpPr>
          <p:cNvPr id="13" name="Straight Connector 12"/>
          <p:cNvCxnSpPr/>
          <p:nvPr/>
        </p:nvCxnSpPr>
        <p:spPr>
          <a:xfrm>
            <a:off x="2781300" y="3124200"/>
            <a:ext cx="4305300" cy="1588"/>
          </a:xfrm>
          <a:prstGeom prst="line">
            <a:avLst/>
          </a:prstGeom>
          <a:ln w="412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905000" y="2814638"/>
            <a:ext cx="1066800" cy="457200"/>
          </a:xfrm>
          <a:prstGeom prst="rect">
            <a:avLst/>
          </a:prstGeom>
          <a:noFill/>
          <a:ln w="9525">
            <a:noFill/>
            <a:miter lim="800000"/>
            <a:headEnd/>
            <a:tailEnd/>
          </a:ln>
        </p:spPr>
        <p:txBody>
          <a:bodyPr>
            <a:prstTxWarp prst="textNoShape">
              <a:avLst/>
            </a:prstTxWarp>
            <a:spAutoFit/>
          </a:bodyPr>
          <a:lstStyle/>
          <a:p>
            <a:pPr algn="ctr"/>
            <a:r>
              <a:rPr lang="en-US" b="1">
                <a:solidFill>
                  <a:srgbClr val="FF0C12"/>
                </a:solidFill>
                <a:latin typeface="Calibri" pitchFamily="-123" charset="0"/>
              </a:rPr>
              <a:t>86%</a:t>
            </a:r>
          </a:p>
        </p:txBody>
      </p:sp>
      <p:cxnSp>
        <p:nvCxnSpPr>
          <p:cNvPr id="19" name="Straight Connector 18"/>
          <p:cNvCxnSpPr/>
          <p:nvPr/>
        </p:nvCxnSpPr>
        <p:spPr>
          <a:xfrm>
            <a:off x="2819400" y="5561013"/>
            <a:ext cx="4267200" cy="1587"/>
          </a:xfrm>
          <a:prstGeom prst="line">
            <a:avLst/>
          </a:prstGeom>
          <a:ln w="412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1981200" y="5257800"/>
            <a:ext cx="838200" cy="457200"/>
          </a:xfrm>
          <a:prstGeom prst="rect">
            <a:avLst/>
          </a:prstGeom>
          <a:noFill/>
          <a:ln w="9525">
            <a:noFill/>
            <a:miter lim="800000"/>
            <a:headEnd/>
            <a:tailEnd/>
          </a:ln>
        </p:spPr>
        <p:txBody>
          <a:bodyPr>
            <a:prstTxWarp prst="textNoShape">
              <a:avLst/>
            </a:prstTxWarp>
            <a:spAutoFit/>
          </a:bodyPr>
          <a:lstStyle/>
          <a:p>
            <a:r>
              <a:rPr lang="en-US" b="1">
                <a:solidFill>
                  <a:srgbClr val="03FF04"/>
                </a:solidFill>
                <a:latin typeface="Calibri" pitchFamily="-123" charset="0"/>
              </a:rPr>
              <a:t>11%</a:t>
            </a:r>
          </a:p>
        </p:txBody>
      </p:sp>
      <p:sp>
        <p:nvSpPr>
          <p:cNvPr id="33802" name="TextBox 13"/>
          <p:cNvSpPr txBox="1">
            <a:spLocks noChangeArrowheads="1"/>
          </p:cNvSpPr>
          <p:nvPr/>
        </p:nvSpPr>
        <p:spPr bwMode="auto">
          <a:xfrm>
            <a:off x="228600" y="1295400"/>
            <a:ext cx="8915400" cy="1373188"/>
          </a:xfrm>
          <a:prstGeom prst="rect">
            <a:avLst/>
          </a:prstGeom>
          <a:noFill/>
          <a:ln w="9525">
            <a:noFill/>
            <a:miter lim="800000"/>
            <a:headEnd/>
            <a:tailEnd/>
          </a:ln>
        </p:spPr>
        <p:txBody>
          <a:bodyPr>
            <a:prstTxWarp prst="textNoShape">
              <a:avLst/>
            </a:prstTxWarp>
            <a:spAutoFit/>
          </a:bodyPr>
          <a:lstStyle/>
          <a:p>
            <a:r>
              <a:rPr lang="en-US" sz="2800">
                <a:solidFill>
                  <a:schemeClr val="bg1"/>
                </a:solidFill>
                <a:latin typeface="Calibri" pitchFamily="-123" charset="0"/>
              </a:rPr>
              <a:t>Availability  = fraction of 1-second intervals when at least one packet received</a:t>
            </a:r>
          </a:p>
          <a:p>
            <a:r>
              <a:rPr lang="en-US" sz="2800">
                <a:solidFill>
                  <a:schemeClr val="bg1"/>
                </a:solidFill>
                <a:latin typeface="Calibri" pitchFamily="-123" charset="0"/>
              </a:rPr>
              <a:t>                      </a:t>
            </a:r>
          </a:p>
        </p:txBody>
      </p:sp>
      <p:cxnSp>
        <p:nvCxnSpPr>
          <p:cNvPr id="3" name="Straight Connector 12"/>
          <p:cNvCxnSpPr/>
          <p:nvPr/>
        </p:nvCxnSpPr>
        <p:spPr>
          <a:xfrm>
            <a:off x="3581400" y="5638800"/>
            <a:ext cx="4305300" cy="1588"/>
          </a:xfrm>
          <a:prstGeom prst="line">
            <a:avLst/>
          </a:prstGeom>
          <a:ln w="412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3804" name="Rectangle 1036"/>
          <p:cNvSpPr>
            <a:spLocks noChangeArrowheads="1"/>
          </p:cNvSpPr>
          <p:nvPr/>
        </p:nvSpPr>
        <p:spPr bwMode="auto">
          <a:xfrm>
            <a:off x="7848600" y="5334000"/>
            <a:ext cx="560388" cy="457200"/>
          </a:xfrm>
          <a:prstGeom prst="rect">
            <a:avLst/>
          </a:prstGeom>
          <a:noFill/>
          <a:ln w="9525">
            <a:noFill/>
            <a:miter lim="800000"/>
            <a:headEnd/>
            <a:tailEnd/>
          </a:ln>
        </p:spPr>
        <p:txBody>
          <a:bodyPr wrap="none">
            <a:prstTxWarp prst="textNoShape">
              <a:avLst/>
            </a:prstTxWarp>
            <a:spAutoFit/>
          </a:bodyPr>
          <a:lstStyle/>
          <a:p>
            <a:r>
              <a:rPr lang="en-US" b="1">
                <a:solidFill>
                  <a:schemeClr val="hlink"/>
                </a:solidFill>
                <a:latin typeface="Calibri" pitchFamily="-123" charset="0"/>
              </a:rPr>
              <a:t>7%</a:t>
            </a:r>
          </a:p>
        </p:txBody>
      </p:sp>
      <p:sp>
        <p:nvSpPr>
          <p:cNvPr id="26" name="Rounded Rectangle 25"/>
          <p:cNvSpPr>
            <a:spLocks noChangeArrowheads="1"/>
          </p:cNvSpPr>
          <p:nvPr/>
        </p:nvSpPr>
        <p:spPr bwMode="auto">
          <a:xfrm>
            <a:off x="304800" y="4267200"/>
            <a:ext cx="8534400" cy="990600"/>
          </a:xfrm>
          <a:prstGeom prst="roundRect">
            <a:avLst>
              <a:gd name="adj" fmla="val 16667"/>
            </a:avLst>
          </a:prstGeom>
          <a:solidFill>
            <a:srgbClr val="003366"/>
          </a:solidFill>
          <a:ln w="50800">
            <a:solidFill>
              <a:srgbClr val="FFC000"/>
            </a:solidFill>
            <a:round/>
            <a:headEnd/>
            <a:tailEnd/>
          </a:ln>
        </p:spPr>
        <p:txBody>
          <a:bodyPr anchor="ctr">
            <a:prstTxWarp prst="textNoShape">
              <a:avLst/>
            </a:prstTxWarp>
          </a:bodyPr>
          <a:lstStyle/>
          <a:p>
            <a:pPr marL="342900" indent="-342900"/>
            <a:r>
              <a:rPr lang="en-US" sz="3200" b="1">
                <a:solidFill>
                  <a:schemeClr val="bg1"/>
                </a:solidFill>
                <a:latin typeface="Calibri" pitchFamily="-123" charset="0"/>
              </a:rPr>
              <a:t>3G+WiFi combination better than sum pf parts</a:t>
            </a:r>
            <a:endParaRPr lang="en-US" sz="3200">
              <a:latin typeface="Calibri" pitchFamily="-123" charset="0"/>
            </a:endParaRPr>
          </a:p>
        </p:txBody>
      </p:sp>
    </p:spTree>
    <p:custDataLst>
      <p:tags r:id="rId1"/>
    </p:custDataLst>
  </p:cSld>
  <p:clrMapOvr>
    <a:masterClrMapping/>
  </p:clrMapOvr>
  <p:transition advTm="548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380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33804" grpId="0"/>
      <p:bldP spid="2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914400" y="2362200"/>
            <a:ext cx="7315200" cy="3538538"/>
          </a:xfrm>
          <a:prstGeom prst="rect">
            <a:avLst/>
          </a:prstGeom>
          <a:solidFill>
            <a:schemeClr val="bg1"/>
          </a:solidFill>
          <a:ln w="50800">
            <a:no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pic>
        <p:nvPicPr>
          <p:cNvPr id="35842" name="Picture 3"/>
          <p:cNvPicPr>
            <a:picLocks noChangeAspect="1" noChangeArrowheads="1"/>
          </p:cNvPicPr>
          <p:nvPr/>
        </p:nvPicPr>
        <p:blipFill>
          <a:blip r:embed="rId4"/>
          <a:srcRect/>
          <a:stretch>
            <a:fillRect/>
          </a:stretch>
        </p:blipFill>
        <p:spPr bwMode="auto">
          <a:xfrm>
            <a:off x="2547938" y="2362200"/>
            <a:ext cx="5529262" cy="3538538"/>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err="1" smtClean="0">
                <a:ea typeface="+mj-ea"/>
                <a:cs typeface="+mj-cs"/>
              </a:rPr>
              <a:t>WiFi</a:t>
            </a:r>
            <a:r>
              <a:rPr lang="en-US" dirty="0" smtClean="0">
                <a:ea typeface="+mj-ea"/>
                <a:cs typeface="+mj-cs"/>
              </a:rPr>
              <a:t> loss rate is higher</a:t>
            </a:r>
            <a:endParaRPr lang="en-US" dirty="0">
              <a:ea typeface="+mj-ea"/>
              <a:cs typeface="+mj-cs"/>
            </a:endParaRPr>
          </a:p>
        </p:txBody>
      </p:sp>
      <p:sp>
        <p:nvSpPr>
          <p:cNvPr id="5" name="Slide Number Placeholder 4"/>
          <p:cNvSpPr>
            <a:spLocks noGrp="1"/>
          </p:cNvSpPr>
          <p:nvPr>
            <p:ph type="sldNum" sz="quarter" idx="11"/>
          </p:nvPr>
        </p:nvSpPr>
        <p:spPr/>
        <p:txBody>
          <a:bodyPr/>
          <a:lstStyle/>
          <a:p>
            <a:pPr>
              <a:defRPr/>
            </a:pPr>
            <a:fld id="{6762367E-1E2F-4EA8-A420-805F7B0390B8}" type="slidenum">
              <a:rPr lang="en-US"/>
              <a:pPr>
                <a:defRPr/>
              </a:pPr>
              <a:t>11</a:t>
            </a:fld>
            <a:endParaRPr lang="en-US"/>
          </a:p>
        </p:txBody>
      </p:sp>
      <p:sp>
        <p:nvSpPr>
          <p:cNvPr id="35845" name="TextBox 6"/>
          <p:cNvSpPr txBox="1">
            <a:spLocks noChangeArrowheads="1"/>
          </p:cNvSpPr>
          <p:nvPr/>
        </p:nvSpPr>
        <p:spPr bwMode="auto">
          <a:xfrm>
            <a:off x="914400" y="3462338"/>
            <a:ext cx="1716088" cy="822325"/>
          </a:xfrm>
          <a:prstGeom prst="rect">
            <a:avLst/>
          </a:prstGeom>
          <a:solidFill>
            <a:schemeClr val="bg1"/>
          </a:solidFill>
          <a:ln w="9525">
            <a:noFill/>
            <a:miter lim="800000"/>
            <a:headEnd/>
            <a:tailEnd/>
          </a:ln>
        </p:spPr>
        <p:txBody>
          <a:bodyPr>
            <a:prstTxWarp prst="textNoShape">
              <a:avLst/>
            </a:prstTxWarp>
            <a:spAutoFit/>
          </a:bodyPr>
          <a:lstStyle/>
          <a:p>
            <a:pPr algn="ctr"/>
            <a:r>
              <a:rPr lang="en-US">
                <a:latin typeface="Helvetica" pitchFamily="-123" charset="0"/>
              </a:rPr>
              <a:t>Cumulative fraction</a:t>
            </a:r>
          </a:p>
        </p:txBody>
      </p:sp>
      <p:sp>
        <p:nvSpPr>
          <p:cNvPr id="35846" name="TextBox 7"/>
          <p:cNvSpPr txBox="1">
            <a:spLocks noChangeArrowheads="1"/>
          </p:cNvSpPr>
          <p:nvPr/>
        </p:nvSpPr>
        <p:spPr bwMode="auto">
          <a:xfrm>
            <a:off x="4572000" y="3810000"/>
            <a:ext cx="838200" cy="396875"/>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Helvetica" pitchFamily="-123" charset="0"/>
              </a:rPr>
              <a:t>WiFi</a:t>
            </a:r>
          </a:p>
        </p:txBody>
      </p:sp>
      <p:sp>
        <p:nvSpPr>
          <p:cNvPr id="35847" name="TextBox 8"/>
          <p:cNvSpPr txBox="1">
            <a:spLocks noChangeArrowheads="1"/>
          </p:cNvSpPr>
          <p:nvPr/>
        </p:nvSpPr>
        <p:spPr bwMode="auto">
          <a:xfrm>
            <a:off x="4038600" y="4343400"/>
            <a:ext cx="561975" cy="396875"/>
          </a:xfrm>
          <a:prstGeom prst="rect">
            <a:avLst/>
          </a:prstGeom>
          <a:noFill/>
          <a:ln w="9525">
            <a:noFill/>
            <a:miter lim="800000"/>
            <a:headEnd/>
            <a:tailEnd/>
          </a:ln>
        </p:spPr>
        <p:txBody>
          <a:bodyPr>
            <a:prstTxWarp prst="textNoShape">
              <a:avLst/>
            </a:prstTxWarp>
            <a:spAutoFit/>
          </a:bodyPr>
          <a:lstStyle/>
          <a:p>
            <a:r>
              <a:rPr lang="en-US" sz="2000">
                <a:solidFill>
                  <a:srgbClr val="00B050"/>
                </a:solidFill>
                <a:latin typeface="Helvetica" pitchFamily="-123" charset="0"/>
              </a:rPr>
              <a:t>3G</a:t>
            </a:r>
          </a:p>
        </p:txBody>
      </p:sp>
      <p:sp>
        <p:nvSpPr>
          <p:cNvPr id="11" name="TextBox 10"/>
          <p:cNvSpPr txBox="1">
            <a:spLocks noChangeArrowheads="1"/>
          </p:cNvSpPr>
          <p:nvPr/>
        </p:nvSpPr>
        <p:spPr bwMode="auto">
          <a:xfrm>
            <a:off x="3200400" y="3767138"/>
            <a:ext cx="914400" cy="457200"/>
          </a:xfrm>
          <a:prstGeom prst="rect">
            <a:avLst/>
          </a:prstGeom>
          <a:noFill/>
          <a:ln w="9525">
            <a:noFill/>
            <a:miter lim="800000"/>
            <a:headEnd/>
            <a:tailEnd/>
          </a:ln>
        </p:spPr>
        <p:txBody>
          <a:bodyPr>
            <a:prstTxWarp prst="textNoShape">
              <a:avLst/>
            </a:prstTxWarp>
            <a:spAutoFit/>
          </a:bodyPr>
          <a:lstStyle/>
          <a:p>
            <a:r>
              <a:rPr lang="en-US" b="1">
                <a:latin typeface="Calibri" pitchFamily="-123" charset="0"/>
              </a:rPr>
              <a:t>28% </a:t>
            </a:r>
          </a:p>
        </p:txBody>
      </p:sp>
      <p:sp>
        <p:nvSpPr>
          <p:cNvPr id="12" name="TextBox 11"/>
          <p:cNvSpPr txBox="1">
            <a:spLocks noChangeArrowheads="1"/>
          </p:cNvSpPr>
          <p:nvPr/>
        </p:nvSpPr>
        <p:spPr bwMode="auto">
          <a:xfrm>
            <a:off x="3276600" y="4371975"/>
            <a:ext cx="914400" cy="457200"/>
          </a:xfrm>
          <a:prstGeom prst="rect">
            <a:avLst/>
          </a:prstGeom>
          <a:noFill/>
          <a:ln w="9525">
            <a:noFill/>
            <a:miter lim="800000"/>
            <a:headEnd/>
            <a:tailEnd/>
          </a:ln>
        </p:spPr>
        <p:txBody>
          <a:bodyPr>
            <a:prstTxWarp prst="textNoShape">
              <a:avLst/>
            </a:prstTxWarp>
            <a:spAutoFit/>
          </a:bodyPr>
          <a:lstStyle/>
          <a:p>
            <a:r>
              <a:rPr lang="en-US" b="1">
                <a:latin typeface="Calibri" pitchFamily="-123" charset="0"/>
              </a:rPr>
              <a:t>8%</a:t>
            </a:r>
            <a:r>
              <a:rPr lang="en-US">
                <a:latin typeface="Calibri" pitchFamily="-123" charset="0"/>
              </a:rPr>
              <a:t> </a:t>
            </a:r>
          </a:p>
        </p:txBody>
      </p:sp>
      <p:sp>
        <p:nvSpPr>
          <p:cNvPr id="35850" name="TextBox 12"/>
          <p:cNvSpPr txBox="1">
            <a:spLocks noChangeArrowheads="1"/>
          </p:cNvSpPr>
          <p:nvPr/>
        </p:nvSpPr>
        <p:spPr bwMode="auto">
          <a:xfrm>
            <a:off x="228600" y="1295400"/>
            <a:ext cx="8915400" cy="519113"/>
          </a:xfrm>
          <a:prstGeom prst="rect">
            <a:avLst/>
          </a:prstGeom>
          <a:noFill/>
          <a:ln w="9525">
            <a:noFill/>
            <a:miter lim="800000"/>
            <a:headEnd/>
            <a:tailEnd/>
          </a:ln>
        </p:spPr>
        <p:txBody>
          <a:bodyPr>
            <a:prstTxWarp prst="textNoShape">
              <a:avLst/>
            </a:prstTxWarp>
            <a:spAutoFit/>
          </a:bodyPr>
          <a:lstStyle/>
          <a:p>
            <a:r>
              <a:rPr lang="en-US" sz="2800">
                <a:solidFill>
                  <a:schemeClr val="bg1"/>
                </a:solidFill>
                <a:latin typeface="Calibri" pitchFamily="-123" charset="0"/>
              </a:rPr>
              <a:t>Loss rate = Fraction of packets lost at 10 probes/sec</a:t>
            </a:r>
          </a:p>
        </p:txBody>
      </p:sp>
    </p:spTree>
    <p:custDataLst>
      <p:tags r:id="rId1"/>
    </p:custDataLst>
  </p:cSld>
  <p:clrMapOvr>
    <a:masterClrMapping/>
  </p:clrMapOvr>
  <p:transition advTm="34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524000" y="2125663"/>
            <a:ext cx="5867400" cy="4424362"/>
          </a:xfrm>
          <a:prstGeom prst="rect">
            <a:avLst/>
          </a:prstGeom>
          <a:solidFill>
            <a:schemeClr val="bg1"/>
          </a:solidFill>
          <a:ln w="50800">
            <a:no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WiFi (802.11b) throughput is lower</a:t>
            </a:r>
            <a:endParaRPr lang="en-US" dirty="0">
              <a:ea typeface="+mj-ea"/>
              <a:cs typeface="+mj-cs"/>
            </a:endParaRPr>
          </a:p>
        </p:txBody>
      </p:sp>
      <p:sp>
        <p:nvSpPr>
          <p:cNvPr id="5" name="Slide Number Placeholder 4"/>
          <p:cNvSpPr>
            <a:spLocks noGrp="1"/>
          </p:cNvSpPr>
          <p:nvPr>
            <p:ph type="sldNum" sz="quarter" idx="11"/>
          </p:nvPr>
        </p:nvSpPr>
        <p:spPr/>
        <p:txBody>
          <a:bodyPr/>
          <a:lstStyle/>
          <a:p>
            <a:pPr>
              <a:defRPr/>
            </a:pPr>
            <a:fld id="{3D2EA9E6-59AB-4EF7-BFD0-568A329678F8}" type="slidenum">
              <a:rPr lang="en-US"/>
              <a:pPr>
                <a:defRPr/>
              </a:pPr>
              <a:t>12</a:t>
            </a:fld>
            <a:endParaRPr lang="en-US"/>
          </a:p>
        </p:txBody>
      </p:sp>
      <p:pic>
        <p:nvPicPr>
          <p:cNvPr id="37892" name="Picture 2"/>
          <p:cNvPicPr>
            <a:picLocks noChangeAspect="1" noChangeArrowheads="1"/>
          </p:cNvPicPr>
          <p:nvPr/>
        </p:nvPicPr>
        <p:blipFill>
          <a:blip r:embed="rId4"/>
          <a:srcRect/>
          <a:stretch>
            <a:fillRect/>
          </a:stretch>
        </p:blipFill>
        <p:spPr bwMode="auto">
          <a:xfrm>
            <a:off x="2590800" y="2130425"/>
            <a:ext cx="4648200" cy="2344738"/>
          </a:xfrm>
          <a:prstGeom prst="rect">
            <a:avLst/>
          </a:prstGeom>
          <a:noFill/>
          <a:ln w="9525">
            <a:noFill/>
            <a:miter lim="800000"/>
            <a:headEnd/>
            <a:tailEnd/>
          </a:ln>
        </p:spPr>
      </p:pic>
      <p:pic>
        <p:nvPicPr>
          <p:cNvPr id="37893" name="Picture 3"/>
          <p:cNvPicPr>
            <a:picLocks noChangeAspect="1" noChangeArrowheads="1"/>
          </p:cNvPicPr>
          <p:nvPr/>
        </p:nvPicPr>
        <p:blipFill>
          <a:blip r:embed="rId5"/>
          <a:srcRect/>
          <a:stretch>
            <a:fillRect/>
          </a:stretch>
        </p:blipFill>
        <p:spPr bwMode="auto">
          <a:xfrm>
            <a:off x="2590800" y="4191000"/>
            <a:ext cx="4648200" cy="2362200"/>
          </a:xfrm>
          <a:prstGeom prst="rect">
            <a:avLst/>
          </a:prstGeom>
          <a:noFill/>
          <a:ln w="9525">
            <a:noFill/>
            <a:miter lim="800000"/>
            <a:headEnd/>
            <a:tailEnd/>
          </a:ln>
        </p:spPr>
      </p:pic>
      <p:sp>
        <p:nvSpPr>
          <p:cNvPr id="37894" name="TextBox 2"/>
          <p:cNvSpPr txBox="1">
            <a:spLocks noChangeArrowheads="1"/>
          </p:cNvSpPr>
          <p:nvPr/>
        </p:nvSpPr>
        <p:spPr bwMode="auto">
          <a:xfrm>
            <a:off x="1676400" y="2208213"/>
            <a:ext cx="1447800" cy="1739900"/>
          </a:xfrm>
          <a:prstGeom prst="rect">
            <a:avLst/>
          </a:prstGeom>
          <a:solidFill>
            <a:schemeClr val="bg1"/>
          </a:solidFill>
          <a:ln w="9525">
            <a:noFill/>
            <a:miter lim="800000"/>
            <a:headEnd/>
            <a:tailEnd/>
          </a:ln>
        </p:spPr>
        <p:txBody>
          <a:bodyPr>
            <a:prstTxWarp prst="textNoShape">
              <a:avLst/>
            </a:prstTxWarp>
            <a:spAutoFit/>
          </a:bodyPr>
          <a:lstStyle/>
          <a:p>
            <a:pPr algn="ctr"/>
            <a:endParaRPr lang="en-US" sz="1800">
              <a:latin typeface="Helvetica" pitchFamily="-123" charset="0"/>
            </a:endParaRPr>
          </a:p>
          <a:p>
            <a:pPr algn="ctr"/>
            <a:endParaRPr lang="en-US" sz="1800">
              <a:latin typeface="Helvetica" pitchFamily="-123" charset="0"/>
            </a:endParaRPr>
          </a:p>
          <a:p>
            <a:pPr algn="ctr"/>
            <a:r>
              <a:rPr lang="en-US" sz="1800">
                <a:latin typeface="Helvetica" pitchFamily="-123" charset="0"/>
              </a:rPr>
              <a:t>Cumulative fraction</a:t>
            </a:r>
          </a:p>
          <a:p>
            <a:pPr algn="ctr"/>
            <a:endParaRPr lang="en-US" sz="1800">
              <a:latin typeface="Helvetica" pitchFamily="-123" charset="0"/>
            </a:endParaRPr>
          </a:p>
          <a:p>
            <a:pPr algn="ctr"/>
            <a:endParaRPr lang="en-US" sz="1800">
              <a:latin typeface="Helvetica" pitchFamily="-123" charset="0"/>
            </a:endParaRPr>
          </a:p>
        </p:txBody>
      </p:sp>
      <p:sp>
        <p:nvSpPr>
          <p:cNvPr id="37895" name="TextBox 9"/>
          <p:cNvSpPr txBox="1">
            <a:spLocks noChangeArrowheads="1"/>
          </p:cNvSpPr>
          <p:nvPr/>
        </p:nvSpPr>
        <p:spPr bwMode="auto">
          <a:xfrm>
            <a:off x="1676400" y="4267200"/>
            <a:ext cx="1447800" cy="2014538"/>
          </a:xfrm>
          <a:prstGeom prst="rect">
            <a:avLst/>
          </a:prstGeom>
          <a:solidFill>
            <a:schemeClr val="bg1"/>
          </a:solidFill>
          <a:ln w="9525">
            <a:noFill/>
            <a:miter lim="800000"/>
            <a:headEnd/>
            <a:tailEnd/>
          </a:ln>
        </p:spPr>
        <p:txBody>
          <a:bodyPr>
            <a:prstTxWarp prst="textNoShape">
              <a:avLst/>
            </a:prstTxWarp>
            <a:spAutoFit/>
          </a:bodyPr>
          <a:lstStyle/>
          <a:p>
            <a:pPr algn="ctr"/>
            <a:endParaRPr lang="en-US" sz="1800">
              <a:latin typeface="Helvetica" pitchFamily="-123" charset="0"/>
            </a:endParaRPr>
          </a:p>
          <a:p>
            <a:pPr algn="ctr"/>
            <a:endParaRPr lang="en-US" sz="1800">
              <a:latin typeface="Helvetica" pitchFamily="-123" charset="0"/>
            </a:endParaRPr>
          </a:p>
          <a:p>
            <a:pPr algn="ctr"/>
            <a:r>
              <a:rPr lang="en-US" sz="1800">
                <a:latin typeface="Helvetica" pitchFamily="-123" charset="0"/>
              </a:rPr>
              <a:t>Cumulative fraction</a:t>
            </a:r>
          </a:p>
          <a:p>
            <a:pPr algn="ctr"/>
            <a:endParaRPr lang="en-US" sz="1800">
              <a:latin typeface="Helvetica" pitchFamily="-123" charset="0"/>
            </a:endParaRPr>
          </a:p>
          <a:p>
            <a:pPr algn="ctr"/>
            <a:endParaRPr lang="en-US" sz="1800">
              <a:latin typeface="Helvetica" pitchFamily="-123" charset="0"/>
            </a:endParaRPr>
          </a:p>
          <a:p>
            <a:pPr algn="ctr"/>
            <a:endParaRPr lang="en-US" sz="1800">
              <a:latin typeface="Helvetica" pitchFamily="-123" charset="0"/>
            </a:endParaRPr>
          </a:p>
        </p:txBody>
      </p:sp>
      <p:sp>
        <p:nvSpPr>
          <p:cNvPr id="37896" name="TextBox 6"/>
          <p:cNvSpPr txBox="1">
            <a:spLocks noChangeArrowheads="1"/>
          </p:cNvSpPr>
          <p:nvPr/>
        </p:nvSpPr>
        <p:spPr bwMode="auto">
          <a:xfrm>
            <a:off x="4648200" y="2511425"/>
            <a:ext cx="838200" cy="396875"/>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Helvetica" pitchFamily="-123" charset="0"/>
              </a:rPr>
              <a:t>WiFi</a:t>
            </a:r>
          </a:p>
        </p:txBody>
      </p:sp>
      <p:sp>
        <p:nvSpPr>
          <p:cNvPr id="37897" name="TextBox 11"/>
          <p:cNvSpPr txBox="1">
            <a:spLocks noChangeArrowheads="1"/>
          </p:cNvSpPr>
          <p:nvPr/>
        </p:nvSpPr>
        <p:spPr bwMode="auto">
          <a:xfrm>
            <a:off x="4086225" y="3197225"/>
            <a:ext cx="561975" cy="396875"/>
          </a:xfrm>
          <a:prstGeom prst="rect">
            <a:avLst/>
          </a:prstGeom>
          <a:noFill/>
          <a:ln w="9525">
            <a:noFill/>
            <a:miter lim="800000"/>
            <a:headEnd/>
            <a:tailEnd/>
          </a:ln>
        </p:spPr>
        <p:txBody>
          <a:bodyPr>
            <a:prstTxWarp prst="textNoShape">
              <a:avLst/>
            </a:prstTxWarp>
            <a:spAutoFit/>
          </a:bodyPr>
          <a:lstStyle/>
          <a:p>
            <a:r>
              <a:rPr lang="en-US" sz="2000">
                <a:solidFill>
                  <a:srgbClr val="00B050"/>
                </a:solidFill>
                <a:latin typeface="Helvetica" pitchFamily="-123" charset="0"/>
              </a:rPr>
              <a:t>3G</a:t>
            </a:r>
          </a:p>
        </p:txBody>
      </p:sp>
      <p:sp>
        <p:nvSpPr>
          <p:cNvPr id="37898" name="TextBox 12"/>
          <p:cNvSpPr txBox="1">
            <a:spLocks noChangeArrowheads="1"/>
          </p:cNvSpPr>
          <p:nvPr/>
        </p:nvSpPr>
        <p:spPr bwMode="auto">
          <a:xfrm>
            <a:off x="5029200" y="4625975"/>
            <a:ext cx="838200" cy="396875"/>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Helvetica" pitchFamily="-123" charset="0"/>
              </a:rPr>
              <a:t>WiFi</a:t>
            </a:r>
          </a:p>
        </p:txBody>
      </p:sp>
      <p:sp>
        <p:nvSpPr>
          <p:cNvPr id="37899" name="TextBox 13"/>
          <p:cNvSpPr txBox="1">
            <a:spLocks noChangeArrowheads="1"/>
          </p:cNvSpPr>
          <p:nvPr/>
        </p:nvSpPr>
        <p:spPr bwMode="auto">
          <a:xfrm>
            <a:off x="4010025" y="5311775"/>
            <a:ext cx="561975" cy="396875"/>
          </a:xfrm>
          <a:prstGeom prst="rect">
            <a:avLst/>
          </a:prstGeom>
          <a:noFill/>
          <a:ln w="9525">
            <a:noFill/>
            <a:miter lim="800000"/>
            <a:headEnd/>
            <a:tailEnd/>
          </a:ln>
        </p:spPr>
        <p:txBody>
          <a:bodyPr>
            <a:prstTxWarp prst="textNoShape">
              <a:avLst/>
            </a:prstTxWarp>
            <a:spAutoFit/>
          </a:bodyPr>
          <a:lstStyle/>
          <a:p>
            <a:r>
              <a:rPr lang="en-US" sz="2000">
                <a:solidFill>
                  <a:srgbClr val="00B050"/>
                </a:solidFill>
                <a:latin typeface="Helvetica" pitchFamily="-123" charset="0"/>
              </a:rPr>
              <a:t>3G</a:t>
            </a:r>
          </a:p>
        </p:txBody>
      </p:sp>
      <p:sp>
        <p:nvSpPr>
          <p:cNvPr id="37900" name="TextBox 8"/>
          <p:cNvSpPr txBox="1">
            <a:spLocks noChangeArrowheads="1"/>
          </p:cNvSpPr>
          <p:nvPr/>
        </p:nvSpPr>
        <p:spPr bwMode="auto">
          <a:xfrm>
            <a:off x="5562600" y="3121025"/>
            <a:ext cx="1447800" cy="457200"/>
          </a:xfrm>
          <a:prstGeom prst="rect">
            <a:avLst/>
          </a:prstGeom>
          <a:noFill/>
          <a:ln w="9525">
            <a:noFill/>
            <a:miter lim="800000"/>
            <a:headEnd/>
            <a:tailEnd/>
          </a:ln>
        </p:spPr>
        <p:txBody>
          <a:bodyPr>
            <a:prstTxWarp prst="textNoShape">
              <a:avLst/>
            </a:prstTxWarp>
            <a:spAutoFit/>
          </a:bodyPr>
          <a:lstStyle/>
          <a:p>
            <a:r>
              <a:rPr lang="en-US">
                <a:latin typeface="Calibri" pitchFamily="-123" charset="0"/>
              </a:rPr>
              <a:t>Upstream</a:t>
            </a:r>
          </a:p>
        </p:txBody>
      </p:sp>
      <p:sp>
        <p:nvSpPr>
          <p:cNvPr id="37901" name="TextBox 15"/>
          <p:cNvSpPr txBox="1">
            <a:spLocks noChangeArrowheads="1"/>
          </p:cNvSpPr>
          <p:nvPr/>
        </p:nvSpPr>
        <p:spPr bwMode="auto">
          <a:xfrm>
            <a:off x="5270500" y="5249863"/>
            <a:ext cx="1816100" cy="457200"/>
          </a:xfrm>
          <a:prstGeom prst="rect">
            <a:avLst/>
          </a:prstGeom>
          <a:noFill/>
          <a:ln w="9525">
            <a:noFill/>
            <a:miter lim="800000"/>
            <a:headEnd/>
            <a:tailEnd/>
          </a:ln>
        </p:spPr>
        <p:txBody>
          <a:bodyPr>
            <a:prstTxWarp prst="textNoShape">
              <a:avLst/>
            </a:prstTxWarp>
            <a:spAutoFit/>
          </a:bodyPr>
          <a:lstStyle/>
          <a:p>
            <a:r>
              <a:rPr lang="en-US">
                <a:latin typeface="Calibri" pitchFamily="-123" charset="0"/>
              </a:rPr>
              <a:t>Downstream</a:t>
            </a:r>
          </a:p>
        </p:txBody>
      </p:sp>
      <p:cxnSp>
        <p:nvCxnSpPr>
          <p:cNvPr id="17" name="Straight Connector 16"/>
          <p:cNvCxnSpPr/>
          <p:nvPr/>
        </p:nvCxnSpPr>
        <p:spPr>
          <a:xfrm>
            <a:off x="3467100" y="3121025"/>
            <a:ext cx="1143000" cy="1588"/>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505201" y="3424237"/>
            <a:ext cx="609600" cy="3175"/>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886994" y="3425031"/>
            <a:ext cx="609600" cy="1588"/>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5200" y="5178425"/>
            <a:ext cx="1143000" cy="1588"/>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543301" y="5481637"/>
            <a:ext cx="609600" cy="3175"/>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925094" y="5482431"/>
            <a:ext cx="609600" cy="1588"/>
          </a:xfrm>
          <a:prstGeom prst="line">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3505200" y="3578225"/>
            <a:ext cx="914400" cy="396875"/>
          </a:xfrm>
          <a:prstGeom prst="rect">
            <a:avLst/>
          </a:prstGeom>
          <a:noFill/>
          <a:ln w="9525">
            <a:noFill/>
            <a:miter lim="800000"/>
            <a:headEnd/>
            <a:tailEnd/>
          </a:ln>
        </p:spPr>
        <p:txBody>
          <a:bodyPr>
            <a:prstTxWarp prst="textNoShape">
              <a:avLst/>
            </a:prstTxWarp>
            <a:spAutoFit/>
          </a:bodyPr>
          <a:lstStyle/>
          <a:p>
            <a:r>
              <a:rPr lang="en-US" sz="2000" b="1">
                <a:latin typeface="Calibri" pitchFamily="-123" charset="0"/>
              </a:rPr>
              <a:t>0.35</a:t>
            </a:r>
          </a:p>
        </p:txBody>
      </p:sp>
      <p:sp>
        <p:nvSpPr>
          <p:cNvPr id="27" name="TextBox 26"/>
          <p:cNvSpPr txBox="1">
            <a:spLocks noChangeArrowheads="1"/>
          </p:cNvSpPr>
          <p:nvPr/>
        </p:nvSpPr>
        <p:spPr bwMode="auto">
          <a:xfrm>
            <a:off x="4114800" y="3578225"/>
            <a:ext cx="914400" cy="396875"/>
          </a:xfrm>
          <a:prstGeom prst="rect">
            <a:avLst/>
          </a:prstGeom>
          <a:noFill/>
          <a:ln w="9525">
            <a:noFill/>
            <a:miter lim="800000"/>
            <a:headEnd/>
            <a:tailEnd/>
          </a:ln>
        </p:spPr>
        <p:txBody>
          <a:bodyPr>
            <a:prstTxWarp prst="textNoShape">
              <a:avLst/>
            </a:prstTxWarp>
            <a:spAutoFit/>
          </a:bodyPr>
          <a:lstStyle/>
          <a:p>
            <a:r>
              <a:rPr lang="en-US" sz="2000" b="1">
                <a:latin typeface="Calibri" pitchFamily="-123" charset="0"/>
              </a:rPr>
              <a:t>0.72</a:t>
            </a:r>
          </a:p>
        </p:txBody>
      </p:sp>
      <p:sp>
        <p:nvSpPr>
          <p:cNvPr id="37910" name="TextBox 27"/>
          <p:cNvSpPr txBox="1">
            <a:spLocks noChangeArrowheads="1"/>
          </p:cNvSpPr>
          <p:nvPr/>
        </p:nvSpPr>
        <p:spPr bwMode="auto">
          <a:xfrm>
            <a:off x="685800" y="1295400"/>
            <a:ext cx="7162800" cy="519113"/>
          </a:xfrm>
          <a:prstGeom prst="rect">
            <a:avLst/>
          </a:prstGeom>
          <a:noFill/>
          <a:ln w="9525">
            <a:noFill/>
            <a:miter lim="800000"/>
            <a:headEnd/>
            <a:tailEnd/>
          </a:ln>
        </p:spPr>
        <p:txBody>
          <a:bodyPr>
            <a:prstTxWarp prst="textNoShape">
              <a:avLst/>
            </a:prstTxWarp>
            <a:spAutoFit/>
          </a:bodyPr>
          <a:lstStyle/>
          <a:p>
            <a:r>
              <a:rPr lang="en-US" sz="2800">
                <a:solidFill>
                  <a:schemeClr val="bg1"/>
                </a:solidFill>
                <a:latin typeface="Calibri" pitchFamily="-123" charset="0"/>
              </a:rPr>
              <a:t>Throughput = Total data received per second</a:t>
            </a:r>
          </a:p>
        </p:txBody>
      </p:sp>
      <p:sp>
        <p:nvSpPr>
          <p:cNvPr id="37911" name="Oval 23"/>
          <p:cNvSpPr>
            <a:spLocks noChangeArrowheads="1"/>
          </p:cNvSpPr>
          <p:nvPr/>
        </p:nvSpPr>
        <p:spPr bwMode="auto">
          <a:xfrm flipV="1">
            <a:off x="4038600" y="5334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7912" name="Oval 24"/>
          <p:cNvSpPr>
            <a:spLocks noChangeArrowheads="1"/>
          </p:cNvSpPr>
          <p:nvPr/>
        </p:nvSpPr>
        <p:spPr bwMode="auto">
          <a:xfrm flipV="1">
            <a:off x="3962400" y="5029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7913" name="Oval 25"/>
          <p:cNvSpPr>
            <a:spLocks noChangeArrowheads="1"/>
          </p:cNvSpPr>
          <p:nvPr/>
        </p:nvSpPr>
        <p:spPr bwMode="auto">
          <a:xfrm flipV="1">
            <a:off x="4267200" y="2438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7914" name="Oval 26"/>
          <p:cNvSpPr>
            <a:spLocks noChangeArrowheads="1"/>
          </p:cNvSpPr>
          <p:nvPr/>
        </p:nvSpPr>
        <p:spPr bwMode="auto">
          <a:xfrm flipV="1">
            <a:off x="4191000" y="2667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Tree>
    <p:custDataLst>
      <p:tags r:id="rId1"/>
    </p:custDataLst>
  </p:cSld>
  <p:clrMapOvr>
    <a:masterClrMapping/>
  </p:clrMapOvr>
  <p:transition advTm="445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79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9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7911" grpId="0" animBg="1"/>
      <p:bldP spid="37912" grpId="0" animBg="1"/>
      <p:bldP spid="37913" grpId="0" animBg="1"/>
      <p:bldP spid="37914"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5EC8C1C-2C09-46A4-9EDC-1D155C3E9B1A}" type="slidenum">
              <a:rPr lang="en-US"/>
              <a:pPr>
                <a:defRPr/>
              </a:pPr>
              <a:t>13</a:t>
            </a:fld>
            <a:endParaRPr lang="en-US"/>
          </a:p>
        </p:txBody>
      </p:sp>
      <p:sp>
        <p:nvSpPr>
          <p:cNvPr id="39938" name="Rectangle 4"/>
          <p:cNvSpPr>
            <a:spLocks noGrp="1"/>
          </p:cNvSpPr>
          <p:nvPr>
            <p:ph type="title" idx="4294967295"/>
          </p:nvPr>
        </p:nvSpPr>
        <p:spPr/>
        <p:txBody>
          <a:bodyPr/>
          <a:lstStyle/>
          <a:p>
            <a:pPr eaLnBrk="1" hangingPunct="1"/>
            <a:r>
              <a:rPr lang="en-US"/>
              <a:t>Implications of measurement study</a:t>
            </a:r>
          </a:p>
        </p:txBody>
      </p:sp>
      <p:sp>
        <p:nvSpPr>
          <p:cNvPr id="39939" name="Rectangle 5"/>
          <p:cNvSpPr>
            <a:spLocks noGrp="1"/>
          </p:cNvSpPr>
          <p:nvPr>
            <p:ph type="body" idx="4294967295"/>
          </p:nvPr>
        </p:nvSpPr>
        <p:spPr/>
        <p:txBody>
          <a:bodyPr/>
          <a:lstStyle/>
          <a:p>
            <a:pPr eaLnBrk="1" hangingPunct="1"/>
            <a:r>
              <a:rPr lang="en-US"/>
              <a:t>Strawman augmentation: Use WiFi when available</a:t>
            </a:r>
          </a:p>
          <a:p>
            <a:pPr lvl="1" eaLnBrk="1" hangingPunct="1"/>
            <a:r>
              <a:rPr lang="en-US"/>
              <a:t>Can offload only ~11% of the time</a:t>
            </a:r>
          </a:p>
          <a:p>
            <a:pPr lvl="1" eaLnBrk="1" hangingPunct="1"/>
            <a:r>
              <a:rPr lang="en-US"/>
              <a:t>Can hurt applications because of WiFi’s higher loss rate and lower throughput</a:t>
            </a:r>
          </a:p>
        </p:txBody>
      </p:sp>
    </p:spTree>
  </p:cSld>
  <p:clrMapOvr>
    <a:masterClrMapping/>
  </p:clrMapOvr>
  <p:transition advTm="2208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D731715-7661-4925-932B-93D6856AD308}" type="slidenum">
              <a:rPr lang="en-US"/>
              <a:pPr>
                <a:defRPr/>
              </a:pPr>
              <a:t>14</a:t>
            </a:fld>
            <a:endParaRPr lang="en-US"/>
          </a:p>
        </p:txBody>
      </p:sp>
      <p:sp>
        <p:nvSpPr>
          <p:cNvPr id="41986" name="Rectangle 4"/>
          <p:cNvSpPr>
            <a:spLocks noGrp="1"/>
          </p:cNvSpPr>
          <p:nvPr>
            <p:ph type="title" idx="4294967295"/>
          </p:nvPr>
        </p:nvSpPr>
        <p:spPr/>
        <p:txBody>
          <a:bodyPr/>
          <a:lstStyle/>
          <a:p>
            <a:pPr eaLnBrk="1" hangingPunct="1"/>
            <a:r>
              <a:rPr lang="en-US"/>
              <a:t>Key ideas in Wiffler</a:t>
            </a:r>
          </a:p>
        </p:txBody>
      </p:sp>
      <p:sp>
        <p:nvSpPr>
          <p:cNvPr id="41987" name="Rectangle 5"/>
          <p:cNvSpPr>
            <a:spLocks noGrp="1"/>
          </p:cNvSpPr>
          <p:nvPr>
            <p:ph type="body" sz="half" idx="4294967295"/>
          </p:nvPr>
        </p:nvSpPr>
        <p:spPr>
          <a:xfrm>
            <a:off x="457200" y="1600200"/>
            <a:ext cx="4038600" cy="4525963"/>
          </a:xfrm>
        </p:spPr>
        <p:txBody>
          <a:bodyPr/>
          <a:lstStyle/>
          <a:p>
            <a:pPr eaLnBrk="1" hangingPunct="1">
              <a:lnSpc>
                <a:spcPct val="90000"/>
              </a:lnSpc>
              <a:buFont typeface="Wingdings" pitchFamily="-123" charset="2"/>
              <a:buNone/>
            </a:pPr>
            <a:r>
              <a:rPr lang="en-US" sz="2800">
                <a:solidFill>
                  <a:srgbClr val="EECA94"/>
                </a:solidFill>
              </a:rPr>
              <a:t>Increase savings for delay-tolerant applications</a:t>
            </a:r>
            <a:endParaRPr lang="en-US" sz="2800"/>
          </a:p>
          <a:p>
            <a:pPr eaLnBrk="1" hangingPunct="1">
              <a:lnSpc>
                <a:spcPct val="90000"/>
              </a:lnSpc>
            </a:pPr>
            <a:r>
              <a:rPr lang="en-US" sz="2800" u="sng"/>
              <a:t>Problem</a:t>
            </a:r>
            <a:r>
              <a:rPr lang="en-US" sz="2800"/>
              <a:t>: Using WiFi only when available saves little 3G usage</a:t>
            </a:r>
          </a:p>
          <a:p>
            <a:pPr eaLnBrk="1" hangingPunct="1">
              <a:lnSpc>
                <a:spcPct val="90000"/>
              </a:lnSpc>
            </a:pPr>
            <a:r>
              <a:rPr lang="en-US" sz="2800" u="sng"/>
              <a:t>Solution</a:t>
            </a:r>
            <a:r>
              <a:rPr lang="en-US" sz="2800"/>
              <a:t>: Exploit delay-tolerance to wait to offload to WiFi when availability predicted</a:t>
            </a:r>
          </a:p>
          <a:p>
            <a:pPr eaLnBrk="1" hangingPunct="1">
              <a:lnSpc>
                <a:spcPct val="90000"/>
              </a:lnSpc>
            </a:pPr>
            <a:endParaRPr lang="en-US" sz="2800"/>
          </a:p>
        </p:txBody>
      </p:sp>
      <p:sp>
        <p:nvSpPr>
          <p:cNvPr id="41988" name="Rectangle 6"/>
          <p:cNvSpPr>
            <a:spLocks noGrp="1"/>
          </p:cNvSpPr>
          <p:nvPr>
            <p:ph type="body" sz="half" idx="4294967295"/>
          </p:nvPr>
        </p:nvSpPr>
        <p:spPr>
          <a:xfrm>
            <a:off x="4648200" y="1524000"/>
            <a:ext cx="4038600" cy="4525963"/>
          </a:xfrm>
        </p:spPr>
        <p:txBody>
          <a:bodyPr/>
          <a:lstStyle/>
          <a:p>
            <a:pPr eaLnBrk="1" hangingPunct="1">
              <a:buFont typeface="Wingdings" pitchFamily="-123" charset="2"/>
              <a:buNone/>
            </a:pPr>
            <a:r>
              <a:rPr lang="en-US" sz="2800">
                <a:solidFill>
                  <a:srgbClr val="EECA94"/>
                </a:solidFill>
              </a:rPr>
              <a:t>Reduce damage for delay-sensitive applications</a:t>
            </a:r>
          </a:p>
          <a:p>
            <a:pPr eaLnBrk="1" hangingPunct="1"/>
            <a:r>
              <a:rPr lang="en-US" sz="2800" u="sng"/>
              <a:t>Problem</a:t>
            </a:r>
            <a:r>
              <a:rPr lang="en-US" sz="2800"/>
              <a:t>: Using WiFi whenever available can hurt application quality</a:t>
            </a:r>
          </a:p>
          <a:p>
            <a:pPr eaLnBrk="1" hangingPunct="1"/>
            <a:r>
              <a:rPr lang="en-US" sz="2800" u="sng"/>
              <a:t>Solution</a:t>
            </a:r>
            <a:r>
              <a:rPr lang="en-US" sz="2800"/>
              <a:t>: Fast switch to 3G when WiFi delays exceed threshold</a:t>
            </a:r>
          </a:p>
          <a:p>
            <a:pPr eaLnBrk="1" hangingPunct="1"/>
            <a:endParaRPr lang="en-US" sz="2800"/>
          </a:p>
        </p:txBody>
      </p:sp>
    </p:spTree>
    <p:custDataLst>
      <p:tags r:id="rId1"/>
    </p:custDataLst>
  </p:cSld>
  <p:clrMapOvr>
    <a:masterClrMapping/>
  </p:clrMapOvr>
  <p:transition advTm="8901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Prediction-based offloading</a:t>
            </a:r>
            <a:endParaRPr lang="en-US" dirty="0">
              <a:ea typeface="+mj-ea"/>
              <a:cs typeface="+mj-cs"/>
            </a:endParaRPr>
          </a:p>
        </p:txBody>
      </p:sp>
      <p:sp>
        <p:nvSpPr>
          <p:cNvPr id="44034" name="Content Placeholder 2"/>
          <p:cNvSpPr>
            <a:spLocks noGrp="1"/>
          </p:cNvSpPr>
          <p:nvPr>
            <p:ph idx="1"/>
          </p:nvPr>
        </p:nvSpPr>
        <p:spPr>
          <a:xfrm>
            <a:off x="457200" y="1600200"/>
            <a:ext cx="8686800" cy="4953000"/>
          </a:xfrm>
        </p:spPr>
        <p:txBody>
          <a:bodyPr/>
          <a:lstStyle/>
          <a:p>
            <a:pPr marL="0" indent="0" eaLnBrk="1" hangingPunct="1"/>
            <a:r>
              <a:rPr lang="en-US" sz="2800" smtClean="0"/>
              <a:t>D = Delay-tolerance threshold (seconds)</a:t>
            </a:r>
          </a:p>
          <a:p>
            <a:pPr marL="0" indent="0" eaLnBrk="1" hangingPunct="1"/>
            <a:r>
              <a:rPr lang="en-US" sz="2800" smtClean="0"/>
              <a:t>S = Data remaining to be sent (bytes)</a:t>
            </a:r>
          </a:p>
          <a:p>
            <a:pPr marL="0" indent="0" eaLnBrk="1" hangingPunct="1"/>
            <a:endParaRPr lang="en-US" sz="3600" smtClean="0"/>
          </a:p>
          <a:p>
            <a:pPr marL="0" indent="0" eaLnBrk="1" hangingPunct="1"/>
            <a:r>
              <a:rPr lang="en-US" sz="2800" smtClean="0"/>
              <a:t>Each second,</a:t>
            </a:r>
          </a:p>
          <a:p>
            <a:pPr marL="50800" lvl="1" indent="268288" eaLnBrk="1" hangingPunct="1">
              <a:buFont typeface="Arial" pitchFamily="-123" charset="0"/>
              <a:buAutoNum type="arabicPeriod"/>
            </a:pPr>
            <a:r>
              <a:rPr lang="en-US" smtClean="0"/>
              <a:t>If (WiFi available), send data on WiFi </a:t>
            </a:r>
          </a:p>
          <a:p>
            <a:pPr marL="50800" lvl="1" indent="268288" eaLnBrk="1" hangingPunct="1">
              <a:buFont typeface="Arial" pitchFamily="-123" charset="0"/>
              <a:buAutoNum type="arabicPeriod"/>
            </a:pPr>
            <a:r>
              <a:rPr lang="en-US" smtClean="0"/>
              <a:t>Else if (W(D) &lt; S), send data on 3G</a:t>
            </a:r>
          </a:p>
          <a:p>
            <a:pPr marL="50800" lvl="1" indent="268288" eaLnBrk="1" hangingPunct="1">
              <a:buFont typeface="Arial" pitchFamily="-123" charset="0"/>
              <a:buAutoNum type="arabicPeriod"/>
            </a:pPr>
            <a:r>
              <a:rPr lang="en-US" smtClean="0"/>
              <a:t>Else wait for WiFi.</a:t>
            </a:r>
          </a:p>
        </p:txBody>
      </p:sp>
      <p:sp>
        <p:nvSpPr>
          <p:cNvPr id="5" name="Slide Number Placeholder 4"/>
          <p:cNvSpPr>
            <a:spLocks noGrp="1"/>
          </p:cNvSpPr>
          <p:nvPr>
            <p:ph type="sldNum" sz="quarter" idx="11"/>
          </p:nvPr>
        </p:nvSpPr>
        <p:spPr/>
        <p:txBody>
          <a:bodyPr/>
          <a:lstStyle/>
          <a:p>
            <a:pPr>
              <a:defRPr/>
            </a:pPr>
            <a:fld id="{CD62AA72-A0AC-413A-BBE2-F08F03D8395A}" type="slidenum">
              <a:rPr lang="en-US"/>
              <a:pPr>
                <a:defRPr/>
              </a:pPr>
              <a:t>15</a:t>
            </a:fld>
            <a:endParaRPr lang="en-US" dirty="0"/>
          </a:p>
        </p:txBody>
      </p:sp>
      <p:sp>
        <p:nvSpPr>
          <p:cNvPr id="8" name="Rounded Rectangle 7"/>
          <p:cNvSpPr/>
          <p:nvPr/>
        </p:nvSpPr>
        <p:spPr>
          <a:xfrm>
            <a:off x="6324600" y="4267200"/>
            <a:ext cx="2362200" cy="1371600"/>
          </a:xfrm>
          <a:prstGeom prst="roundRect">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r>
              <a:rPr lang="en-US" sz="2200">
                <a:solidFill>
                  <a:schemeClr val="bg1"/>
                </a:solidFill>
                <a:ea typeface="ＭＳ Ｐゴシック" pitchFamily="-123" charset="-128"/>
                <a:cs typeface="ＭＳ Ｐゴシック" pitchFamily="-123" charset="-128"/>
              </a:rPr>
              <a:t>Predicted WiFi transfer size in next D seconds </a:t>
            </a:r>
          </a:p>
        </p:txBody>
      </p:sp>
      <p:cxnSp>
        <p:nvCxnSpPr>
          <p:cNvPr id="44037" name="AutoShape 15"/>
          <p:cNvCxnSpPr>
            <a:cxnSpLocks noChangeShapeType="1"/>
          </p:cNvCxnSpPr>
          <p:nvPr/>
        </p:nvCxnSpPr>
        <p:spPr bwMode="auto">
          <a:xfrm rot="10800000">
            <a:off x="2082800" y="4724400"/>
            <a:ext cx="4241800" cy="146050"/>
          </a:xfrm>
          <a:prstGeom prst="bentConnector3">
            <a:avLst>
              <a:gd name="adj1" fmla="val 100148"/>
            </a:avLst>
          </a:prstGeom>
          <a:noFill/>
          <a:ln w="38100">
            <a:solidFill>
              <a:srgbClr val="FFC000"/>
            </a:solidFill>
            <a:miter lim="800000"/>
            <a:headEnd type="triangle" w="med" len="med"/>
            <a:tailEnd/>
          </a:ln>
        </p:spPr>
      </p:cxnSp>
    </p:spTree>
    <p:custDataLst>
      <p:tags r:id="rId1"/>
    </p:custDataLst>
  </p:cSld>
  <p:clrMapOvr>
    <a:masterClrMapping/>
  </p:clrMapOvr>
  <p:transition advTm="46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D67ECE5-14FE-4EAB-A8B8-55D3990E6DB6}" type="slidenum">
              <a:rPr lang="en-US"/>
              <a:pPr>
                <a:defRPr/>
              </a:pPr>
              <a:t>16</a:t>
            </a:fld>
            <a:endParaRPr lang="en-US"/>
          </a:p>
        </p:txBody>
      </p:sp>
      <p:sp>
        <p:nvSpPr>
          <p:cNvPr id="6" name="Rounded Rectangle 5"/>
          <p:cNvSpPr/>
          <p:nvPr/>
        </p:nvSpPr>
        <p:spPr>
          <a:xfrm>
            <a:off x="533400" y="5410200"/>
            <a:ext cx="8153400" cy="838200"/>
          </a:xfrm>
          <a:prstGeom prst="roundRect">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defRPr/>
            </a:pPr>
            <a:r>
              <a:rPr lang="en-US" sz="2600">
                <a:solidFill>
                  <a:schemeClr val="bg1"/>
                </a:solidFill>
                <a:ea typeface="ＭＳ Ｐゴシック" pitchFamily="-123" charset="-128"/>
                <a:cs typeface="ＭＳ Ｐゴシック" pitchFamily="-123" charset="-128"/>
              </a:rPr>
              <a:t>Negligible benefits with more sophisticated prediction, eg future location prediction + AP location database</a:t>
            </a:r>
          </a:p>
        </p:txBody>
      </p:sp>
      <p:sp>
        <p:nvSpPr>
          <p:cNvPr id="46083" name="Rectangle 5"/>
          <p:cNvSpPr>
            <a:spLocks noGrp="1"/>
          </p:cNvSpPr>
          <p:nvPr>
            <p:ph type="title" idx="4294967295"/>
          </p:nvPr>
        </p:nvSpPr>
        <p:spPr/>
        <p:txBody>
          <a:bodyPr/>
          <a:lstStyle/>
          <a:p>
            <a:pPr eaLnBrk="1" hangingPunct="1"/>
            <a:r>
              <a:rPr lang="en-US"/>
              <a:t>Predicting WiFi capacity</a:t>
            </a:r>
          </a:p>
        </p:txBody>
      </p:sp>
      <p:sp>
        <p:nvSpPr>
          <p:cNvPr id="46084" name="Rectangle 6"/>
          <p:cNvSpPr>
            <a:spLocks noGrp="1"/>
          </p:cNvSpPr>
          <p:nvPr>
            <p:ph type="body" idx="4294967295"/>
          </p:nvPr>
        </p:nvSpPr>
        <p:spPr>
          <a:xfrm>
            <a:off x="457200" y="1600200"/>
            <a:ext cx="8382000" cy="3581400"/>
          </a:xfrm>
        </p:spPr>
        <p:txBody>
          <a:bodyPr/>
          <a:lstStyle/>
          <a:p>
            <a:pPr eaLnBrk="1" hangingPunct="1"/>
            <a:r>
              <a:rPr lang="en-US"/>
              <a:t>History-based prediction of # of APs using last few AP encounters </a:t>
            </a:r>
          </a:p>
          <a:p>
            <a:pPr lvl="1" eaLnBrk="1" hangingPunct="1"/>
            <a:r>
              <a:rPr lang="en-US"/>
              <a:t>WiFi capacity = (expected #APs) x (capacity per AP)</a:t>
            </a:r>
          </a:p>
          <a:p>
            <a:pPr eaLnBrk="1" hangingPunct="1"/>
            <a:r>
              <a:rPr lang="en-US"/>
              <a:t>Simple predictor yields low error both in Amherst and Seattle</a:t>
            </a:r>
          </a:p>
        </p:txBody>
      </p:sp>
    </p:spTree>
    <p:custDataLst>
      <p:tags r:id="rId1"/>
    </p:custDataLst>
  </p:cSld>
  <p:clrMapOvr>
    <a:masterClrMapping/>
  </p:clrMapOvr>
  <p:transition advTm="69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F9501AB-D3A1-4691-8014-6696A04A1654}" type="slidenum">
              <a:rPr lang="en-US"/>
              <a:pPr>
                <a:defRPr/>
              </a:pPr>
              <a:t>17</a:t>
            </a:fld>
            <a:endParaRPr lang="en-US"/>
          </a:p>
        </p:txBody>
      </p:sp>
      <p:sp>
        <p:nvSpPr>
          <p:cNvPr id="48130" name="Rectangle 6"/>
          <p:cNvSpPr>
            <a:spLocks noGrp="1"/>
          </p:cNvSpPr>
          <p:nvPr>
            <p:ph type="title" idx="4294967295"/>
          </p:nvPr>
        </p:nvSpPr>
        <p:spPr/>
        <p:txBody>
          <a:bodyPr/>
          <a:lstStyle/>
          <a:p>
            <a:pPr eaLnBrk="1" hangingPunct="1"/>
            <a:r>
              <a:rPr lang="en-US"/>
              <a:t>Fast switching to 3G</a:t>
            </a:r>
          </a:p>
        </p:txBody>
      </p:sp>
      <p:sp>
        <p:nvSpPr>
          <p:cNvPr id="48131" name="Rectangle 7"/>
          <p:cNvSpPr>
            <a:spLocks noGrp="1"/>
          </p:cNvSpPr>
          <p:nvPr>
            <p:ph type="body" idx="4294967295"/>
          </p:nvPr>
        </p:nvSpPr>
        <p:spPr/>
        <p:txBody>
          <a:bodyPr/>
          <a:lstStyle/>
          <a:p>
            <a:pPr eaLnBrk="1" hangingPunct="1"/>
            <a:r>
              <a:rPr lang="en-US"/>
              <a:t>Problem:</a:t>
            </a:r>
          </a:p>
          <a:p>
            <a:pPr lvl="1" eaLnBrk="1" hangingPunct="1"/>
            <a:r>
              <a:rPr lang="en-US"/>
              <a:t>WiFi losses bursty =&gt; high retransmission delay</a:t>
            </a:r>
          </a:p>
          <a:p>
            <a:pPr eaLnBrk="1" hangingPunct="1"/>
            <a:endParaRPr lang="en-US"/>
          </a:p>
          <a:p>
            <a:pPr eaLnBrk="1" hangingPunct="1"/>
            <a:r>
              <a:rPr lang="en-US"/>
              <a:t>Approach:</a:t>
            </a:r>
          </a:p>
          <a:p>
            <a:pPr lvl="1" eaLnBrk="1" hangingPunct="1"/>
            <a:r>
              <a:rPr lang="en-US"/>
              <a:t>If no WiFi link-layer ACK within 50ms, switch to 3G</a:t>
            </a:r>
          </a:p>
          <a:p>
            <a:pPr lvl="1" eaLnBrk="1" hangingPunct="1"/>
            <a:r>
              <a:rPr lang="en-US"/>
              <a:t>Else, continue sending on WiFi</a:t>
            </a:r>
          </a:p>
          <a:p>
            <a:pPr eaLnBrk="1" hangingPunct="1"/>
            <a:endParaRPr lang="en-US"/>
          </a:p>
          <a:p>
            <a:pPr eaLnBrk="1" hangingPunct="1"/>
            <a:endParaRPr lang="en-US"/>
          </a:p>
        </p:txBody>
      </p:sp>
    </p:spTree>
  </p:cSld>
  <p:clrMapOvr>
    <a:masterClrMapping/>
  </p:clrMapOvr>
  <p:transition advTm="5099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loud"/>
          <p:cNvSpPr>
            <a:spLocks noChangeAspect="1" noEditPoints="1" noChangeArrowheads="1"/>
          </p:cNvSpPr>
          <p:nvPr/>
        </p:nvSpPr>
        <p:spPr bwMode="auto">
          <a:xfrm>
            <a:off x="3733800" y="1108075"/>
            <a:ext cx="3200400" cy="21447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50178" name="Title 1"/>
          <p:cNvSpPr>
            <a:spLocks noGrp="1"/>
          </p:cNvSpPr>
          <p:nvPr>
            <p:ph type="title"/>
          </p:nvPr>
        </p:nvSpPr>
        <p:spPr/>
        <p:txBody>
          <a:bodyPr/>
          <a:lstStyle/>
          <a:p>
            <a:pPr eaLnBrk="1" hangingPunct="1"/>
            <a:r>
              <a:rPr lang="en-US" smtClean="0">
                <a:solidFill>
                  <a:srgbClr val="FAC090"/>
                </a:solidFill>
              </a:rPr>
              <a:t>Wiffler implementation</a:t>
            </a:r>
          </a:p>
        </p:txBody>
      </p:sp>
      <p:sp>
        <p:nvSpPr>
          <p:cNvPr id="5" name="Slide Number Placeholder 4"/>
          <p:cNvSpPr>
            <a:spLocks noGrp="1"/>
          </p:cNvSpPr>
          <p:nvPr>
            <p:ph type="sldNum" sz="quarter" idx="11"/>
          </p:nvPr>
        </p:nvSpPr>
        <p:spPr/>
        <p:txBody>
          <a:bodyPr/>
          <a:lstStyle/>
          <a:p>
            <a:pPr>
              <a:defRPr/>
            </a:pPr>
            <a:fld id="{8E72A5F0-260F-4825-9DDA-B847B14ADF62}" type="slidenum">
              <a:rPr lang="en-US"/>
              <a:pPr>
                <a:defRPr/>
              </a:pPr>
              <a:t>18</a:t>
            </a:fld>
            <a:endParaRPr lang="en-US"/>
          </a:p>
        </p:txBody>
      </p:sp>
      <p:pic>
        <p:nvPicPr>
          <p:cNvPr id="50180" name="Picture 5" descr="C:\Documents and Settings\rohan\My Documents\My Pictures\Microsoft Clip Organizer\j0398499.wmf"/>
          <p:cNvPicPr>
            <a:picLocks noChangeAspect="1" noChangeArrowheads="1"/>
          </p:cNvPicPr>
          <p:nvPr/>
        </p:nvPicPr>
        <p:blipFill>
          <a:blip r:embed="rId3"/>
          <a:srcRect/>
          <a:stretch>
            <a:fillRect/>
          </a:stretch>
        </p:blipFill>
        <p:spPr bwMode="auto">
          <a:xfrm>
            <a:off x="2663825" y="2540000"/>
            <a:ext cx="727075" cy="668338"/>
          </a:xfrm>
          <a:prstGeom prst="rect">
            <a:avLst/>
          </a:prstGeom>
          <a:noFill/>
          <a:ln w="9525">
            <a:noFill/>
            <a:miter lim="800000"/>
            <a:headEnd/>
            <a:tailEnd/>
          </a:ln>
        </p:spPr>
      </p:pic>
      <p:pic>
        <p:nvPicPr>
          <p:cNvPr id="50181" name="Picture 2" descr="C:\Users\ratul\AppData\Local\Microsoft\Windows\Temporary Internet Files\Content.IE5\OJ2Y979X\MC900196046[1].wmf"/>
          <p:cNvPicPr>
            <a:picLocks noChangeAspect="1" noChangeArrowheads="1"/>
          </p:cNvPicPr>
          <p:nvPr/>
        </p:nvPicPr>
        <p:blipFill>
          <a:blip r:embed="rId4"/>
          <a:srcRect/>
          <a:stretch>
            <a:fillRect/>
          </a:stretch>
        </p:blipFill>
        <p:spPr bwMode="auto">
          <a:xfrm>
            <a:off x="2687638" y="1477963"/>
            <a:ext cx="720725" cy="615950"/>
          </a:xfrm>
          <a:prstGeom prst="rect">
            <a:avLst/>
          </a:prstGeom>
          <a:solidFill>
            <a:schemeClr val="bg1"/>
          </a:solidFill>
          <a:ln w="9525">
            <a:noFill/>
            <a:miter lim="800000"/>
            <a:headEnd/>
            <a:tailEnd/>
          </a:ln>
        </p:spPr>
      </p:pic>
      <p:sp>
        <p:nvSpPr>
          <p:cNvPr id="50182" name="modem"/>
          <p:cNvSpPr>
            <a:spLocks noEditPoints="1" noChangeArrowheads="1"/>
          </p:cNvSpPr>
          <p:nvPr/>
        </p:nvSpPr>
        <p:spPr bwMode="auto">
          <a:xfrm>
            <a:off x="4343400" y="2649538"/>
            <a:ext cx="685800" cy="365125"/>
          </a:xfrm>
          <a:custGeom>
            <a:avLst/>
            <a:gdLst>
              <a:gd name="T0" fmla="*/ 0 w 21600"/>
              <a:gd name="T1" fmla="*/ 1473144 h 21600"/>
              <a:gd name="T2" fmla="*/ 2964720 w 21600"/>
              <a:gd name="T3" fmla="*/ 0 h 21600"/>
              <a:gd name="T4" fmla="*/ 18775172 w 21600"/>
              <a:gd name="T5" fmla="*/ 0 h 21600"/>
              <a:gd name="T6" fmla="*/ 21774150 w 21600"/>
              <a:gd name="T7" fmla="*/ 1473144 h 21600"/>
              <a:gd name="T8" fmla="*/ 21774150 w 21600"/>
              <a:gd name="T9" fmla="*/ 6176242 h 21600"/>
              <a:gd name="T10" fmla="*/ 0 w 21600"/>
              <a:gd name="T11" fmla="*/ 6176242 h 21600"/>
              <a:gd name="T12" fmla="*/ 10887075 w 21600"/>
              <a:gd name="T13" fmla="*/ 0 h 21600"/>
              <a:gd name="T14" fmla="*/ 10887075 w 21600"/>
              <a:gd name="T15" fmla="*/ 6176242 h 21600"/>
              <a:gd name="T16" fmla="*/ 0 w 21600"/>
              <a:gd name="T17" fmla="*/ 3824701 h 21600"/>
              <a:gd name="T18" fmla="*/ 21774150 w 21600"/>
              <a:gd name="T19" fmla="*/ 3824701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sz="1800">
              <a:latin typeface="Calibri" pitchFamily="-123" charset="0"/>
            </a:endParaRPr>
          </a:p>
        </p:txBody>
      </p:sp>
      <p:sp>
        <p:nvSpPr>
          <p:cNvPr id="50183" name="server"/>
          <p:cNvSpPr>
            <a:spLocks noEditPoints="1" noChangeArrowheads="1"/>
          </p:cNvSpPr>
          <p:nvPr/>
        </p:nvSpPr>
        <p:spPr bwMode="auto">
          <a:xfrm>
            <a:off x="7315200" y="1633538"/>
            <a:ext cx="762000" cy="1016000"/>
          </a:xfrm>
          <a:custGeom>
            <a:avLst/>
            <a:gdLst>
              <a:gd name="T0" fmla="*/ 0 w 21600"/>
              <a:gd name="T1" fmla="*/ 0 h 21600"/>
              <a:gd name="T2" fmla="*/ 13440833 w 21600"/>
              <a:gd name="T3" fmla="*/ 0 h 21600"/>
              <a:gd name="T4" fmla="*/ 26881631 w 21600"/>
              <a:gd name="T5" fmla="*/ 0 h 21600"/>
              <a:gd name="T6" fmla="*/ 26881631 w 21600"/>
              <a:gd name="T7" fmla="*/ 23863018 h 21600"/>
              <a:gd name="T8" fmla="*/ 26881631 w 21600"/>
              <a:gd name="T9" fmla="*/ 47726036 h 21600"/>
              <a:gd name="T10" fmla="*/ 13440833 w 21600"/>
              <a:gd name="T11" fmla="*/ 47726036 h 21600"/>
              <a:gd name="T12" fmla="*/ 0 w 21600"/>
              <a:gd name="T13" fmla="*/ 47726036 h 21600"/>
              <a:gd name="T14" fmla="*/ 0 w 21600"/>
              <a:gd name="T15" fmla="*/ 23863018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prstTxWarp prst="textNoShape">
              <a:avLst/>
            </a:prstTxWarp>
          </a:bodyPr>
          <a:lstStyle/>
          <a:p>
            <a:endParaRPr lang="en-US" sz="1800">
              <a:latin typeface="Calibri" pitchFamily="-123" charset="0"/>
            </a:endParaRPr>
          </a:p>
        </p:txBody>
      </p:sp>
      <p:pic>
        <p:nvPicPr>
          <p:cNvPr id="50184" name="Picture 8" descr="C:\Users\ratul\AppData\Local\Microsoft\Windows\Temporary Internet Files\Content.IE5\VSW3NT1U\MC900441735[1].png"/>
          <p:cNvPicPr>
            <a:picLocks noChangeAspect="1" noChangeArrowheads="1"/>
          </p:cNvPicPr>
          <p:nvPr/>
        </p:nvPicPr>
        <p:blipFill>
          <a:blip r:embed="rId5"/>
          <a:srcRect/>
          <a:stretch>
            <a:fillRect/>
          </a:stretch>
        </p:blipFill>
        <p:spPr bwMode="auto">
          <a:xfrm rot="1184397">
            <a:off x="1933575" y="1566863"/>
            <a:ext cx="628650" cy="628650"/>
          </a:xfrm>
          <a:prstGeom prst="rect">
            <a:avLst/>
          </a:prstGeom>
          <a:noFill/>
          <a:ln w="9525">
            <a:noFill/>
            <a:miter lim="800000"/>
            <a:headEnd/>
            <a:tailEnd/>
          </a:ln>
        </p:spPr>
      </p:pic>
      <p:pic>
        <p:nvPicPr>
          <p:cNvPr id="50185" name="Picture 8" descr="C:\Users\ratul\AppData\Local\Microsoft\Windows\Temporary Internet Files\Content.IE5\VSW3NT1U\MC900441735[1].png"/>
          <p:cNvPicPr>
            <a:picLocks noChangeAspect="1" noChangeArrowheads="1"/>
          </p:cNvPicPr>
          <p:nvPr/>
        </p:nvPicPr>
        <p:blipFill>
          <a:blip r:embed="rId5"/>
          <a:srcRect/>
          <a:stretch>
            <a:fillRect/>
          </a:stretch>
        </p:blipFill>
        <p:spPr bwMode="auto">
          <a:xfrm rot="4678553">
            <a:off x="1933575" y="2354263"/>
            <a:ext cx="628650" cy="628650"/>
          </a:xfrm>
          <a:prstGeom prst="rect">
            <a:avLst/>
          </a:prstGeom>
          <a:noFill/>
          <a:ln w="9525">
            <a:noFill/>
            <a:miter lim="800000"/>
            <a:headEnd/>
            <a:tailEnd/>
          </a:ln>
        </p:spPr>
      </p:pic>
      <p:sp>
        <p:nvSpPr>
          <p:cNvPr id="13" name="Freeform 12"/>
          <p:cNvSpPr/>
          <p:nvPr/>
        </p:nvSpPr>
        <p:spPr>
          <a:xfrm>
            <a:off x="3424238" y="1806575"/>
            <a:ext cx="903287" cy="938213"/>
          </a:xfrm>
          <a:custGeom>
            <a:avLst/>
            <a:gdLst>
              <a:gd name="connsiteX0" fmla="*/ 0 w 902369"/>
              <a:gd name="connsiteY0" fmla="*/ 0 h 938463"/>
              <a:gd name="connsiteX1" fmla="*/ 397043 w 902369"/>
              <a:gd name="connsiteY1" fmla="*/ 577515 h 938463"/>
              <a:gd name="connsiteX2" fmla="*/ 902369 w 902369"/>
              <a:gd name="connsiteY2" fmla="*/ 938463 h 938463"/>
            </a:gdLst>
            <a:ahLst/>
            <a:cxnLst>
              <a:cxn ang="0">
                <a:pos x="connsiteX0" y="connsiteY0"/>
              </a:cxn>
              <a:cxn ang="0">
                <a:pos x="connsiteX1" y="connsiteY1"/>
              </a:cxn>
              <a:cxn ang="0">
                <a:pos x="connsiteX2" y="connsiteY2"/>
              </a:cxn>
            </a:cxnLst>
            <a:rect l="l" t="t" r="r" b="b"/>
            <a:pathLst>
              <a:path w="902369" h="938463">
                <a:moveTo>
                  <a:pt x="0" y="0"/>
                </a:moveTo>
                <a:cubicBezTo>
                  <a:pt x="123324" y="210552"/>
                  <a:pt x="246648" y="421105"/>
                  <a:pt x="397043" y="577515"/>
                </a:cubicBezTo>
                <a:cubicBezTo>
                  <a:pt x="547438" y="733925"/>
                  <a:pt x="902369" y="938463"/>
                  <a:pt x="902369" y="938463"/>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9" name="Freeform 18"/>
          <p:cNvSpPr/>
          <p:nvPr/>
        </p:nvSpPr>
        <p:spPr>
          <a:xfrm rot="16952756">
            <a:off x="3628231" y="2447132"/>
            <a:ext cx="390525" cy="944562"/>
          </a:xfrm>
          <a:custGeom>
            <a:avLst/>
            <a:gdLst>
              <a:gd name="connsiteX0" fmla="*/ 0 w 902369"/>
              <a:gd name="connsiteY0" fmla="*/ 0 h 938463"/>
              <a:gd name="connsiteX1" fmla="*/ 397043 w 902369"/>
              <a:gd name="connsiteY1" fmla="*/ 577515 h 938463"/>
              <a:gd name="connsiteX2" fmla="*/ 902369 w 902369"/>
              <a:gd name="connsiteY2" fmla="*/ 938463 h 938463"/>
            </a:gdLst>
            <a:ahLst/>
            <a:cxnLst>
              <a:cxn ang="0">
                <a:pos x="connsiteX0" y="connsiteY0"/>
              </a:cxn>
              <a:cxn ang="0">
                <a:pos x="connsiteX1" y="connsiteY1"/>
              </a:cxn>
              <a:cxn ang="0">
                <a:pos x="connsiteX2" y="connsiteY2"/>
              </a:cxn>
            </a:cxnLst>
            <a:rect l="l" t="t" r="r" b="b"/>
            <a:pathLst>
              <a:path w="902369" h="938463">
                <a:moveTo>
                  <a:pt x="0" y="0"/>
                </a:moveTo>
                <a:cubicBezTo>
                  <a:pt x="123324" y="210552"/>
                  <a:pt x="246648" y="421105"/>
                  <a:pt x="397043" y="577515"/>
                </a:cubicBezTo>
                <a:cubicBezTo>
                  <a:pt x="547438" y="733925"/>
                  <a:pt x="902369" y="938463"/>
                  <a:pt x="902369" y="938463"/>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0" name="Freeform 19"/>
          <p:cNvSpPr/>
          <p:nvPr/>
        </p:nvSpPr>
        <p:spPr>
          <a:xfrm rot="16952756">
            <a:off x="5585619" y="1462881"/>
            <a:ext cx="1189038" cy="2060575"/>
          </a:xfrm>
          <a:custGeom>
            <a:avLst/>
            <a:gdLst>
              <a:gd name="connsiteX0" fmla="*/ 0 w 902369"/>
              <a:gd name="connsiteY0" fmla="*/ 0 h 938463"/>
              <a:gd name="connsiteX1" fmla="*/ 397043 w 902369"/>
              <a:gd name="connsiteY1" fmla="*/ 577515 h 938463"/>
              <a:gd name="connsiteX2" fmla="*/ 902369 w 902369"/>
              <a:gd name="connsiteY2" fmla="*/ 938463 h 938463"/>
            </a:gdLst>
            <a:ahLst/>
            <a:cxnLst>
              <a:cxn ang="0">
                <a:pos x="connsiteX0" y="connsiteY0"/>
              </a:cxn>
              <a:cxn ang="0">
                <a:pos x="connsiteX1" y="connsiteY1"/>
              </a:cxn>
              <a:cxn ang="0">
                <a:pos x="connsiteX2" y="connsiteY2"/>
              </a:cxn>
            </a:cxnLst>
            <a:rect l="l" t="t" r="r" b="b"/>
            <a:pathLst>
              <a:path w="902369" h="938463">
                <a:moveTo>
                  <a:pt x="0" y="0"/>
                </a:moveTo>
                <a:cubicBezTo>
                  <a:pt x="123324" y="210552"/>
                  <a:pt x="246648" y="421105"/>
                  <a:pt x="397043" y="577515"/>
                </a:cubicBezTo>
                <a:cubicBezTo>
                  <a:pt x="547438" y="733925"/>
                  <a:pt x="902369" y="938463"/>
                  <a:pt x="902369" y="938463"/>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50189" name="TextBox 16"/>
          <p:cNvSpPr txBox="1">
            <a:spLocks noChangeArrowheads="1"/>
          </p:cNvSpPr>
          <p:nvPr/>
        </p:nvSpPr>
        <p:spPr bwMode="auto">
          <a:xfrm>
            <a:off x="4114800" y="3208338"/>
            <a:ext cx="1143000" cy="822325"/>
          </a:xfrm>
          <a:prstGeom prst="rect">
            <a:avLst/>
          </a:prstGeom>
          <a:noFill/>
          <a:ln w="9525">
            <a:noFill/>
            <a:miter lim="800000"/>
            <a:headEnd/>
            <a:tailEnd/>
          </a:ln>
        </p:spPr>
        <p:txBody>
          <a:bodyPr>
            <a:prstTxWarp prst="textNoShape">
              <a:avLst/>
            </a:prstTxWarp>
            <a:spAutoFit/>
          </a:bodyPr>
          <a:lstStyle/>
          <a:p>
            <a:pPr algn="ctr"/>
            <a:r>
              <a:rPr lang="en-US">
                <a:solidFill>
                  <a:srgbClr val="FFC000"/>
                </a:solidFill>
                <a:latin typeface="Calibri" pitchFamily="-123" charset="0"/>
              </a:rPr>
              <a:t>Wiffler proxy</a:t>
            </a:r>
          </a:p>
        </p:txBody>
      </p:sp>
      <p:pic>
        <p:nvPicPr>
          <p:cNvPr id="50190" name="Picture 2" descr="C:\Program Files\Microsoft Office\MEDIA\CAGCAT10\j0212957.wmf"/>
          <p:cNvPicPr>
            <a:picLocks noChangeAspect="1" noChangeArrowheads="1"/>
          </p:cNvPicPr>
          <p:nvPr/>
        </p:nvPicPr>
        <p:blipFill>
          <a:blip r:embed="rId6"/>
          <a:srcRect/>
          <a:stretch>
            <a:fillRect/>
          </a:stretch>
        </p:blipFill>
        <p:spPr bwMode="auto">
          <a:xfrm>
            <a:off x="685800" y="1717675"/>
            <a:ext cx="1371600" cy="860425"/>
          </a:xfrm>
          <a:prstGeom prst="rect">
            <a:avLst/>
          </a:prstGeom>
          <a:noFill/>
          <a:ln w="9525">
            <a:noFill/>
            <a:miter lim="800000"/>
            <a:headEnd/>
            <a:tailEnd/>
          </a:ln>
        </p:spPr>
      </p:pic>
      <p:sp>
        <p:nvSpPr>
          <p:cNvPr id="50191" name="Rectangle 17"/>
          <p:cNvSpPr>
            <a:spLocks/>
          </p:cNvSpPr>
          <p:nvPr/>
        </p:nvSpPr>
        <p:spPr bwMode="auto">
          <a:xfrm>
            <a:off x="381000" y="4191000"/>
            <a:ext cx="8382000" cy="2133600"/>
          </a:xfrm>
          <a:prstGeom prst="rect">
            <a:avLst/>
          </a:prstGeom>
          <a:noFill/>
          <a:ln w="9525">
            <a:noFill/>
            <a:miter lim="800000"/>
            <a:headEnd/>
            <a:tailEnd/>
          </a:ln>
        </p:spPr>
        <p:txBody>
          <a:bodyPr>
            <a:prstTxWarp prst="textNoShape">
              <a:avLst/>
            </a:prstTxWarp>
          </a:bodyPr>
          <a:lstStyle/>
          <a:p>
            <a:pPr marL="342900" indent="-342900">
              <a:spcBef>
                <a:spcPct val="20000"/>
              </a:spcBef>
              <a:buFont typeface="Wingdings" pitchFamily="-123" charset="2"/>
              <a:buChar char="§"/>
            </a:pPr>
            <a:r>
              <a:rPr lang="en-US" sz="2800">
                <a:solidFill>
                  <a:schemeClr val="bg1"/>
                </a:solidFill>
                <a:latin typeface="Calibri" pitchFamily="-123" charset="0"/>
              </a:rPr>
              <a:t>Prediction-based offloading upstream + downstream</a:t>
            </a:r>
          </a:p>
          <a:p>
            <a:pPr marL="342900" indent="-342900">
              <a:spcBef>
                <a:spcPct val="20000"/>
              </a:spcBef>
              <a:buFont typeface="Wingdings" pitchFamily="-123" charset="2"/>
              <a:buChar char="§"/>
            </a:pPr>
            <a:r>
              <a:rPr lang="en-US" sz="2800">
                <a:solidFill>
                  <a:schemeClr val="bg1"/>
                </a:solidFill>
                <a:latin typeface="Calibri" pitchFamily="-123" charset="0"/>
              </a:rPr>
              <a:t> Fast switching only upstream</a:t>
            </a:r>
          </a:p>
          <a:p>
            <a:pPr marL="742950" lvl="1" indent="-285750">
              <a:spcBef>
                <a:spcPct val="20000"/>
              </a:spcBef>
              <a:buSzPct val="50000"/>
              <a:buFont typeface="Wingdings" pitchFamily="-123" charset="2"/>
              <a:buChar char="Ø"/>
            </a:pPr>
            <a:r>
              <a:rPr lang="en-US">
                <a:solidFill>
                  <a:schemeClr val="bg1"/>
                </a:solidFill>
                <a:latin typeface="Calibri" pitchFamily="-123" charset="0"/>
              </a:rPr>
              <a:t>Implemented using signal-upon-ACK in driver</a:t>
            </a:r>
          </a:p>
        </p:txBody>
      </p:sp>
    </p:spTree>
  </p:cSld>
  <p:clrMapOvr>
    <a:masterClrMapping/>
  </p:clrMapOvr>
  <p:transition advTm="6012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152B4D3-1E60-4D14-8DDA-CCFC42960EC6}" type="slidenum">
              <a:rPr lang="en-US"/>
              <a:pPr>
                <a:defRPr/>
              </a:pPr>
              <a:t>19</a:t>
            </a:fld>
            <a:endParaRPr lang="en-US"/>
          </a:p>
        </p:txBody>
      </p:sp>
      <p:sp>
        <p:nvSpPr>
          <p:cNvPr id="52226" name="Rectangle 4"/>
          <p:cNvSpPr>
            <a:spLocks noGrp="1"/>
          </p:cNvSpPr>
          <p:nvPr>
            <p:ph type="title" idx="4294967295"/>
          </p:nvPr>
        </p:nvSpPr>
        <p:spPr/>
        <p:txBody>
          <a:bodyPr/>
          <a:lstStyle/>
          <a:p>
            <a:pPr eaLnBrk="1" hangingPunct="1"/>
            <a:r>
              <a:rPr lang="en-US"/>
              <a:t>Evaluation Roadmap</a:t>
            </a:r>
          </a:p>
        </p:txBody>
      </p:sp>
      <p:sp>
        <p:nvSpPr>
          <p:cNvPr id="52227" name="Rectangle 5"/>
          <p:cNvSpPr>
            <a:spLocks noGrp="1"/>
          </p:cNvSpPr>
          <p:nvPr>
            <p:ph type="body" idx="4294967295"/>
          </p:nvPr>
        </p:nvSpPr>
        <p:spPr/>
        <p:txBody>
          <a:bodyPr/>
          <a:lstStyle/>
          <a:p>
            <a:pPr eaLnBrk="1" hangingPunct="1">
              <a:lnSpc>
                <a:spcPct val="90000"/>
              </a:lnSpc>
            </a:pPr>
            <a:r>
              <a:rPr lang="en-US"/>
              <a:t>Prediction-based offloading</a:t>
            </a:r>
          </a:p>
          <a:p>
            <a:pPr lvl="1" eaLnBrk="1" hangingPunct="1">
              <a:lnSpc>
                <a:spcPct val="90000"/>
              </a:lnSpc>
            </a:pPr>
            <a:r>
              <a:rPr lang="en-US"/>
              <a:t>Deployment on 20 DieselNet buses in 150 sq. mi region around Amherst</a:t>
            </a:r>
          </a:p>
          <a:p>
            <a:pPr lvl="1" eaLnBrk="1" hangingPunct="1">
              <a:lnSpc>
                <a:spcPct val="90000"/>
              </a:lnSpc>
            </a:pPr>
            <a:r>
              <a:rPr lang="en-US"/>
              <a:t>Trace-driven evaluation using throughput data</a:t>
            </a:r>
          </a:p>
          <a:p>
            <a:pPr eaLnBrk="1" hangingPunct="1">
              <a:lnSpc>
                <a:spcPct val="90000"/>
              </a:lnSpc>
            </a:pPr>
            <a:endParaRPr lang="en-US"/>
          </a:p>
          <a:p>
            <a:pPr eaLnBrk="1" hangingPunct="1">
              <a:lnSpc>
                <a:spcPct val="90000"/>
              </a:lnSpc>
            </a:pPr>
            <a:r>
              <a:rPr lang="en-US"/>
              <a:t>Fast switching</a:t>
            </a:r>
          </a:p>
          <a:p>
            <a:pPr lvl="1" eaLnBrk="1" hangingPunct="1">
              <a:lnSpc>
                <a:spcPct val="90000"/>
              </a:lnSpc>
            </a:pPr>
            <a:r>
              <a:rPr lang="en-US"/>
              <a:t>Deployment on 1 car in Amherst town center</a:t>
            </a:r>
          </a:p>
          <a:p>
            <a:pPr lvl="1" eaLnBrk="1" hangingPunct="1">
              <a:lnSpc>
                <a:spcPct val="90000"/>
              </a:lnSpc>
            </a:pPr>
            <a:r>
              <a:rPr lang="en-US"/>
              <a:t>Trace-driven evaluation using measured loss/delay trace using VoIP-like probe traffic</a:t>
            </a:r>
          </a:p>
        </p:txBody>
      </p:sp>
    </p:spTree>
  </p:cSld>
  <p:clrMapOvr>
    <a:masterClrMapping/>
  </p:clrMapOvr>
  <p:transition advTm="860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dirty="0" smtClean="0">
                <a:ea typeface="+mj-ea"/>
                <a:cs typeface="+mj-cs"/>
              </a:rPr>
              <a:t>Demand for mobile access growing</a:t>
            </a:r>
            <a:endParaRPr lang="en-US" dirty="0">
              <a:ea typeface="+mj-ea"/>
              <a:cs typeface="+mj-cs"/>
            </a:endParaRPr>
          </a:p>
        </p:txBody>
      </p:sp>
      <p:pic>
        <p:nvPicPr>
          <p:cNvPr id="17410" name="Picture 3"/>
          <p:cNvPicPr>
            <a:picLocks noChangeAspect="1" noChangeArrowheads="1"/>
          </p:cNvPicPr>
          <p:nvPr/>
        </p:nvPicPr>
        <p:blipFill>
          <a:blip r:embed="rId4"/>
          <a:srcRect/>
          <a:stretch>
            <a:fillRect/>
          </a:stretch>
        </p:blipFill>
        <p:spPr bwMode="auto">
          <a:xfrm>
            <a:off x="304800" y="1524000"/>
            <a:ext cx="6248400" cy="1698625"/>
          </a:xfrm>
          <a:prstGeom prst="rect">
            <a:avLst/>
          </a:prstGeom>
          <a:noFill/>
          <a:ln w="9525">
            <a:noFill/>
            <a:miter lim="800000"/>
            <a:headEnd/>
            <a:tailEnd/>
          </a:ln>
        </p:spPr>
      </p:pic>
      <p:sp>
        <p:nvSpPr>
          <p:cNvPr id="17411" name="TextBox 6"/>
          <p:cNvSpPr txBox="1">
            <a:spLocks noChangeArrowheads="1"/>
          </p:cNvSpPr>
          <p:nvPr/>
        </p:nvSpPr>
        <p:spPr bwMode="auto">
          <a:xfrm>
            <a:off x="3636963" y="1127125"/>
            <a:ext cx="2916237" cy="396875"/>
          </a:xfrm>
          <a:prstGeom prst="rect">
            <a:avLst/>
          </a:prstGeom>
          <a:solidFill>
            <a:schemeClr val="bg1"/>
          </a:solidFill>
          <a:ln w="9525">
            <a:noFill/>
            <a:miter lim="800000"/>
            <a:headEnd/>
            <a:tailEnd/>
          </a:ln>
        </p:spPr>
        <p:txBody>
          <a:bodyPr>
            <a:prstTxWarp prst="textNoShape">
              <a:avLst/>
            </a:prstTxWarp>
            <a:spAutoFit/>
          </a:bodyPr>
          <a:lstStyle/>
          <a:p>
            <a:r>
              <a:rPr lang="en-US" sz="2000">
                <a:latin typeface="Calibri" pitchFamily="-123" charset="0"/>
              </a:rPr>
              <a:t>            </a:t>
            </a:r>
            <a:r>
              <a:rPr lang="en-US" sz="1800" b="1">
                <a:solidFill>
                  <a:schemeClr val="hlink"/>
                </a:solidFill>
                <a:latin typeface="Calibri" pitchFamily="-123" charset="0"/>
              </a:rPr>
              <a:t>www.totaltele.com</a:t>
            </a:r>
            <a:endParaRPr lang="en-US" sz="2000">
              <a:latin typeface="Calibri" pitchFamily="-123" charset="0"/>
            </a:endParaRPr>
          </a:p>
        </p:txBody>
      </p:sp>
      <p:sp>
        <p:nvSpPr>
          <p:cNvPr id="9" name="Slide Number Placeholder 8"/>
          <p:cNvSpPr>
            <a:spLocks noGrp="1"/>
          </p:cNvSpPr>
          <p:nvPr>
            <p:ph type="sldNum" sz="quarter" idx="11"/>
          </p:nvPr>
        </p:nvSpPr>
        <p:spPr/>
        <p:txBody>
          <a:bodyPr/>
          <a:lstStyle/>
          <a:p>
            <a:pPr>
              <a:defRPr/>
            </a:pPr>
            <a:fld id="{D08580AE-B46A-4158-B6C3-CFACB5E28B45}" type="slidenum">
              <a:rPr lang="en-US"/>
              <a:pPr>
                <a:defRPr/>
              </a:pPr>
              <a:t>2</a:t>
            </a:fld>
            <a:endParaRPr lang="en-US" dirty="0"/>
          </a:p>
        </p:txBody>
      </p:sp>
      <p:pic>
        <p:nvPicPr>
          <p:cNvPr id="17413" name="Picture 5"/>
          <p:cNvPicPr>
            <a:picLocks noChangeAspect="1" noChangeArrowheads="1"/>
          </p:cNvPicPr>
          <p:nvPr/>
        </p:nvPicPr>
        <p:blipFill>
          <a:blip r:embed="rId5"/>
          <a:srcRect/>
          <a:stretch>
            <a:fillRect/>
          </a:stretch>
        </p:blipFill>
        <p:spPr bwMode="auto">
          <a:xfrm>
            <a:off x="5133975" y="3708400"/>
            <a:ext cx="3400425" cy="1257300"/>
          </a:xfrm>
          <a:prstGeom prst="rect">
            <a:avLst/>
          </a:prstGeom>
          <a:noFill/>
          <a:ln w="9525">
            <a:noFill/>
            <a:miter lim="800000"/>
            <a:headEnd/>
            <a:tailEnd/>
          </a:ln>
        </p:spPr>
      </p:pic>
      <p:sp>
        <p:nvSpPr>
          <p:cNvPr id="17414" name="TextBox 12"/>
          <p:cNvSpPr txBox="1">
            <a:spLocks noChangeArrowheads="1"/>
          </p:cNvSpPr>
          <p:nvPr/>
        </p:nvSpPr>
        <p:spPr bwMode="auto">
          <a:xfrm>
            <a:off x="6319838" y="3459163"/>
            <a:ext cx="2214562" cy="274637"/>
          </a:xfrm>
          <a:prstGeom prst="rect">
            <a:avLst/>
          </a:prstGeom>
          <a:solidFill>
            <a:schemeClr val="bg1"/>
          </a:solidFill>
          <a:ln w="9525">
            <a:noFill/>
            <a:miter lim="800000"/>
            <a:headEnd/>
            <a:tailEnd/>
          </a:ln>
        </p:spPr>
        <p:txBody>
          <a:bodyPr>
            <a:prstTxWarp prst="textNoShape">
              <a:avLst/>
            </a:prstTxWarp>
            <a:spAutoFit/>
          </a:bodyPr>
          <a:lstStyle/>
          <a:p>
            <a:r>
              <a:rPr lang="en-US" sz="1200" b="1">
                <a:solidFill>
                  <a:schemeClr val="hlink"/>
                </a:solidFill>
                <a:latin typeface="Calibri" pitchFamily="-123" charset="0"/>
              </a:rPr>
              <a:t>http://www.readwriteweb.com</a:t>
            </a:r>
          </a:p>
        </p:txBody>
      </p:sp>
      <p:grpSp>
        <p:nvGrpSpPr>
          <p:cNvPr id="14" name="Group 13"/>
          <p:cNvGrpSpPr>
            <a:grpSpLocks/>
          </p:cNvGrpSpPr>
          <p:nvPr/>
        </p:nvGrpSpPr>
        <p:grpSpPr bwMode="auto">
          <a:xfrm>
            <a:off x="228600" y="5562600"/>
            <a:ext cx="8610600" cy="914400"/>
            <a:chOff x="228600" y="5562600"/>
            <a:chExt cx="8610600" cy="914400"/>
          </a:xfrm>
        </p:grpSpPr>
        <p:sp>
          <p:nvSpPr>
            <p:cNvPr id="16" name="Rounded Rectangle 15"/>
            <p:cNvSpPr/>
            <p:nvPr/>
          </p:nvSpPr>
          <p:spPr>
            <a:xfrm>
              <a:off x="228600" y="5562600"/>
              <a:ext cx="8610600" cy="914400"/>
            </a:xfrm>
            <a:prstGeom prst="roundRect">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sz="2800" dirty="0">
                <a:solidFill>
                  <a:schemeClr val="bg1"/>
                </a:solidFill>
              </a:endParaRPr>
            </a:p>
            <a:p>
              <a:pPr fontAlgn="auto">
                <a:spcBef>
                  <a:spcPts val="0"/>
                </a:spcBef>
                <a:spcAft>
                  <a:spcPts val="0"/>
                </a:spcAft>
                <a:defRPr/>
              </a:pPr>
              <a:r>
                <a:rPr lang="en-US" sz="2800" dirty="0">
                  <a:solidFill>
                    <a:schemeClr val="bg1"/>
                  </a:solidFill>
                </a:rPr>
                <a:t>900 million mobile broadband subscriptions today….</a:t>
              </a:r>
            </a:p>
            <a:p>
              <a:pPr fontAlgn="auto">
                <a:spcBef>
                  <a:spcPts val="0"/>
                </a:spcBef>
                <a:spcAft>
                  <a:spcPts val="0"/>
                </a:spcAft>
                <a:defRPr/>
              </a:pPr>
              <a:r>
                <a:rPr lang="en-US" sz="2800" dirty="0">
                  <a:solidFill>
                    <a:schemeClr val="bg1"/>
                  </a:solidFill>
                </a:rPr>
                <a:t>                                                                            </a:t>
              </a:r>
              <a:endParaRPr lang="en-US" sz="2000" dirty="0">
                <a:solidFill>
                  <a:schemeClr val="bg1"/>
                </a:solidFill>
              </a:endParaRPr>
            </a:p>
            <a:p>
              <a:pPr fontAlgn="auto">
                <a:spcBef>
                  <a:spcPts val="0"/>
                </a:spcBef>
                <a:spcAft>
                  <a:spcPts val="0"/>
                </a:spcAft>
                <a:defRPr/>
              </a:pPr>
              <a:r>
                <a:rPr lang="en-US" sz="2800" dirty="0">
                  <a:solidFill>
                    <a:schemeClr val="bg1"/>
                  </a:solidFill>
                </a:rPr>
                <a:t>                           </a:t>
              </a:r>
            </a:p>
          </p:txBody>
        </p:sp>
        <p:sp>
          <p:nvSpPr>
            <p:cNvPr id="17417" name="Rectangle 11"/>
            <p:cNvSpPr>
              <a:spLocks noChangeArrowheads="1"/>
            </p:cNvSpPr>
            <p:nvPr/>
          </p:nvSpPr>
          <p:spPr bwMode="auto">
            <a:xfrm>
              <a:off x="6629400" y="6096000"/>
              <a:ext cx="2154238" cy="366713"/>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latin typeface="Calibri" pitchFamily="-123" charset="0"/>
                </a:rPr>
                <a:t>www.3gamericas.org</a:t>
              </a:r>
            </a:p>
          </p:txBody>
        </p:sp>
      </p:grpSp>
    </p:spTree>
    <p:custDataLst>
      <p:tags r:id="rId1"/>
    </p:custDataLst>
  </p:cSld>
  <p:clrMapOvr>
    <a:masterClrMapping/>
  </p:clrMapOvr>
  <p:transition advTm="450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Deployment results</a:t>
            </a:r>
            <a:endParaRPr lang="en-US" dirty="0">
              <a:ea typeface="+mj-ea"/>
              <a:cs typeface="+mj-cs"/>
            </a:endParaRPr>
          </a:p>
        </p:txBody>
      </p:sp>
      <p:graphicFrame>
        <p:nvGraphicFramePr>
          <p:cNvPr id="7" name="Content Placeholder 6"/>
          <p:cNvGraphicFramePr>
            <a:graphicFrameLocks noGrp="1"/>
          </p:cNvGraphicFramePr>
          <p:nvPr>
            <p:ph idx="1"/>
          </p:nvPr>
        </p:nvGraphicFramePr>
        <p:xfrm>
          <a:off x="533400" y="1554163"/>
          <a:ext cx="7924800" cy="1371600"/>
        </p:xfrm>
        <a:graphic>
          <a:graphicData uri="http://schemas.openxmlformats.org/drawingml/2006/table">
            <a:tbl>
              <a:tblPr/>
              <a:tblGrid>
                <a:gridCol w="4724400"/>
                <a:gridCol w="3200400"/>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Calibri" pitchFamily="-123" charset="0"/>
                        <a:ea typeface="ＭＳ Ｐゴシック" pitchFamily="-123" charset="-128"/>
                        <a:cs typeface="ＭＳ Ｐゴシック" pitchFamily="-123" charset="-128"/>
                      </a:endParaRPr>
                    </a:p>
                  </a:txBody>
                  <a:tcPr marL="96819" marR="968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123" charset="0"/>
                          <a:ea typeface="ＭＳ Ｐゴシック" pitchFamily="-123" charset="-128"/>
                          <a:cs typeface="ＭＳ Ｐゴシック" pitchFamily="-123" charset="-128"/>
                        </a:rPr>
                        <a:t>Data offloaded to WiFi</a:t>
                      </a:r>
                    </a:p>
                  </a:txBody>
                  <a:tcPr marL="96819" marR="968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Wiffler’s prediction-based offloading</a:t>
                      </a:r>
                    </a:p>
                  </a:txBody>
                  <a:tcPr marL="96819" marR="968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30%</a:t>
                      </a:r>
                    </a:p>
                  </a:txBody>
                  <a:tcPr marL="96819" marR="968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WiFi when available</a:t>
                      </a:r>
                    </a:p>
                  </a:txBody>
                  <a:tcPr marL="96819" marR="968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10%</a:t>
                      </a:r>
                    </a:p>
                  </a:txBody>
                  <a:tcPr marL="96819" marR="968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Slide Number Placeholder 4"/>
          <p:cNvSpPr>
            <a:spLocks noGrp="1"/>
          </p:cNvSpPr>
          <p:nvPr>
            <p:ph type="sldNum" sz="quarter" idx="11"/>
          </p:nvPr>
        </p:nvSpPr>
        <p:spPr/>
        <p:txBody>
          <a:bodyPr/>
          <a:lstStyle/>
          <a:p>
            <a:pPr>
              <a:defRPr/>
            </a:pPr>
            <a:fld id="{0F89AB2E-C2AE-4B97-938F-95F2B46374CE}" type="slidenum">
              <a:rPr lang="en-US"/>
              <a:pPr>
                <a:defRPr/>
              </a:pPr>
              <a:t>20</a:t>
            </a:fld>
            <a:endParaRPr lang="en-US"/>
          </a:p>
        </p:txBody>
      </p:sp>
      <p:graphicFrame>
        <p:nvGraphicFramePr>
          <p:cNvPr id="46113" name="Group 33"/>
          <p:cNvGraphicFramePr>
            <a:graphicFrameLocks noGrp="1"/>
          </p:cNvGraphicFramePr>
          <p:nvPr/>
        </p:nvGraphicFramePr>
        <p:xfrm>
          <a:off x="457200" y="4343400"/>
          <a:ext cx="8077200" cy="1371600"/>
        </p:xfrm>
        <a:graphic>
          <a:graphicData uri="http://schemas.openxmlformats.org/drawingml/2006/table">
            <a:tbl>
              <a:tblPr/>
              <a:tblGrid>
                <a:gridCol w="4572000"/>
                <a:gridCol w="35052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Calibri" pitchFamily="-123" charset="0"/>
                        <a:ea typeface="ＭＳ Ｐゴシック" pitchFamily="-123" charset="-128"/>
                        <a:cs typeface="ＭＳ Ｐゴシック" pitchFamily="-12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alibri" pitchFamily="-123" charset="0"/>
                          <a:ea typeface="ＭＳ Ｐゴシック" pitchFamily="-123" charset="-128"/>
                          <a:cs typeface="ＭＳ Ｐゴシック" pitchFamily="-123" charset="-128"/>
                        </a:rPr>
                        <a:t>% time good voice quality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Wiffler’s fast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WiFi when available (no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4303" name="TextBox 2"/>
          <p:cNvSpPr txBox="1">
            <a:spLocks noChangeArrowheads="1"/>
          </p:cNvSpPr>
          <p:nvPr/>
        </p:nvSpPr>
        <p:spPr bwMode="auto">
          <a:xfrm>
            <a:off x="609600" y="3055938"/>
            <a:ext cx="7772400" cy="822325"/>
          </a:xfrm>
          <a:prstGeom prst="rect">
            <a:avLst/>
          </a:prstGeom>
          <a:noFill/>
          <a:ln w="9525">
            <a:noFill/>
            <a:miter lim="800000"/>
            <a:headEnd/>
            <a:tailEnd/>
          </a:ln>
        </p:spPr>
        <p:txBody>
          <a:bodyPr>
            <a:prstTxWarp prst="textNoShape">
              <a:avLst/>
            </a:prstTxWarp>
            <a:spAutoFit/>
          </a:bodyPr>
          <a:lstStyle/>
          <a:p>
            <a:pPr algn="ctr"/>
            <a:r>
              <a:rPr lang="en-US">
                <a:solidFill>
                  <a:srgbClr val="FFC000"/>
                </a:solidFill>
                <a:latin typeface="Calibri" pitchFamily="-123" charset="0"/>
              </a:rPr>
              <a:t>File transfer size: 5MB; Delay tolerance: 60 secs;  </a:t>
            </a:r>
            <a:br>
              <a:rPr lang="en-US">
                <a:solidFill>
                  <a:srgbClr val="FFC000"/>
                </a:solidFill>
                <a:latin typeface="Calibri" pitchFamily="-123" charset="0"/>
              </a:rPr>
            </a:br>
            <a:r>
              <a:rPr lang="en-US">
                <a:solidFill>
                  <a:srgbClr val="FFC000"/>
                </a:solidFill>
                <a:latin typeface="Calibri" pitchFamily="-123" charset="0"/>
              </a:rPr>
              <a:t>Inter-transfer gap: random with mean 100 secs</a:t>
            </a:r>
          </a:p>
        </p:txBody>
      </p:sp>
      <p:sp>
        <p:nvSpPr>
          <p:cNvPr id="9" name="TextBox 8"/>
          <p:cNvSpPr txBox="1">
            <a:spLocks noChangeArrowheads="1"/>
          </p:cNvSpPr>
          <p:nvPr/>
        </p:nvSpPr>
        <p:spPr bwMode="auto">
          <a:xfrm>
            <a:off x="609600" y="5791200"/>
            <a:ext cx="7772400" cy="457200"/>
          </a:xfrm>
          <a:prstGeom prst="rect">
            <a:avLst/>
          </a:prstGeom>
          <a:noFill/>
          <a:ln w="9525">
            <a:noFill/>
            <a:miter lim="800000"/>
            <a:headEnd/>
            <a:tailEnd/>
          </a:ln>
        </p:spPr>
        <p:txBody>
          <a:bodyPr>
            <a:prstTxWarp prst="textNoShape">
              <a:avLst/>
            </a:prstTxWarp>
            <a:spAutoFit/>
          </a:bodyPr>
          <a:lstStyle/>
          <a:p>
            <a:pPr algn="ctr"/>
            <a:r>
              <a:rPr lang="en-US">
                <a:solidFill>
                  <a:srgbClr val="FFC000"/>
                </a:solidFill>
                <a:latin typeface="Calibri" pitchFamily="-123" charset="0"/>
              </a:rPr>
              <a:t>VoIP-like traffic: 20-byte packet every 20 ms </a:t>
            </a:r>
          </a:p>
        </p:txBody>
      </p:sp>
    </p:spTree>
    <p:custDataLst>
      <p:tags r:id="rId1"/>
    </p:custDataLst>
  </p:cSld>
  <p:clrMapOvr>
    <a:masterClrMapping/>
  </p:clrMapOvr>
  <p:transition advTm="595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DDE75F9-4307-4E74-8DBA-5F3F16B0DD0A}" type="slidenum">
              <a:rPr lang="en-US"/>
              <a:pPr>
                <a:defRPr/>
              </a:pPr>
              <a:t>21</a:t>
            </a:fld>
            <a:endParaRPr lang="en-US"/>
          </a:p>
        </p:txBody>
      </p:sp>
      <p:sp>
        <p:nvSpPr>
          <p:cNvPr id="56322" name="Rectangle 4"/>
          <p:cNvSpPr>
            <a:spLocks noGrp="1"/>
          </p:cNvSpPr>
          <p:nvPr>
            <p:ph type="title" idx="4294967295"/>
          </p:nvPr>
        </p:nvSpPr>
        <p:spPr/>
        <p:txBody>
          <a:bodyPr/>
          <a:lstStyle/>
          <a:p>
            <a:pPr eaLnBrk="1" hangingPunct="1"/>
            <a:r>
              <a:rPr lang="en-US"/>
              <a:t>Trace-driven evaluation</a:t>
            </a:r>
          </a:p>
        </p:txBody>
      </p:sp>
      <p:sp>
        <p:nvSpPr>
          <p:cNvPr id="56323" name="Rectangle 5"/>
          <p:cNvSpPr>
            <a:spLocks noGrp="1"/>
          </p:cNvSpPr>
          <p:nvPr>
            <p:ph type="body" idx="4294967295"/>
          </p:nvPr>
        </p:nvSpPr>
        <p:spPr>
          <a:xfrm>
            <a:off x="304800" y="1600200"/>
            <a:ext cx="8534400" cy="4525963"/>
          </a:xfrm>
        </p:spPr>
        <p:txBody>
          <a:bodyPr/>
          <a:lstStyle/>
          <a:p>
            <a:pPr eaLnBrk="1" hangingPunct="1"/>
            <a:r>
              <a:rPr lang="en-US" sz="2800"/>
              <a:t>Parameters varied</a:t>
            </a:r>
          </a:p>
          <a:p>
            <a:pPr lvl="1" eaLnBrk="1" hangingPunct="1"/>
            <a:r>
              <a:rPr lang="en-US" sz="2400"/>
              <a:t>Workload, AP density, delay-tolerance, switching threshold</a:t>
            </a:r>
          </a:p>
          <a:p>
            <a:pPr eaLnBrk="1" hangingPunct="1"/>
            <a:endParaRPr lang="en-US" sz="2800"/>
          </a:p>
          <a:p>
            <a:pPr eaLnBrk="1" hangingPunct="1"/>
            <a:r>
              <a:rPr lang="en-US" sz="2800"/>
              <a:t>Strategies compared to prediction-based offloading:</a:t>
            </a:r>
          </a:p>
          <a:p>
            <a:pPr lvl="1" eaLnBrk="1" hangingPunct="1"/>
            <a:r>
              <a:rPr lang="en-US" sz="2400"/>
              <a:t>WiFi when available</a:t>
            </a:r>
          </a:p>
          <a:p>
            <a:pPr lvl="1" eaLnBrk="1" hangingPunct="1"/>
            <a:r>
              <a:rPr lang="en-US" sz="2400"/>
              <a:t>Adapted-Breadcrumbs: Future location prediction + AP location database</a:t>
            </a:r>
          </a:p>
          <a:p>
            <a:pPr lvl="1" eaLnBrk="1" hangingPunct="1"/>
            <a:r>
              <a:rPr lang="en-US" sz="2400"/>
              <a:t>Oracle (Impractical): Perfect prediction w/ future knowledge</a:t>
            </a:r>
          </a:p>
        </p:txBody>
      </p:sp>
    </p:spTree>
  </p:cSld>
  <p:clrMapOvr>
    <a:masterClrMapping/>
  </p:clrMapOvr>
  <p:transition advTm="5901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a:bodyPr>
          <a:lstStyle/>
          <a:p>
            <a:pPr eaLnBrk="1" fontAlgn="auto" hangingPunct="1">
              <a:spcAft>
                <a:spcPts val="0"/>
              </a:spcAft>
              <a:defRPr/>
            </a:pPr>
            <a:r>
              <a:rPr lang="en-US" sz="3600" dirty="0" err="1" smtClean="0">
                <a:ea typeface="+mj-ea"/>
                <a:cs typeface="+mj-cs"/>
              </a:rPr>
              <a:t>Wiffler</a:t>
            </a:r>
            <a:r>
              <a:rPr lang="en-US" sz="3600" dirty="0" smtClean="0">
                <a:ea typeface="+mj-ea"/>
                <a:cs typeface="+mj-cs"/>
              </a:rPr>
              <a:t> increases data offloaded to WiFi</a:t>
            </a:r>
            <a:endParaRPr lang="en-US" sz="3600" dirty="0">
              <a:ea typeface="+mj-ea"/>
              <a:cs typeface="+mj-cs"/>
            </a:endParaRPr>
          </a:p>
        </p:txBody>
      </p:sp>
      <p:sp>
        <p:nvSpPr>
          <p:cNvPr id="5" name="Slide Number Placeholder 4"/>
          <p:cNvSpPr>
            <a:spLocks noGrp="1"/>
          </p:cNvSpPr>
          <p:nvPr>
            <p:ph type="sldNum" sz="quarter" idx="11"/>
          </p:nvPr>
        </p:nvSpPr>
        <p:spPr/>
        <p:txBody>
          <a:bodyPr/>
          <a:lstStyle/>
          <a:p>
            <a:pPr>
              <a:defRPr/>
            </a:pPr>
            <a:fld id="{5254B9D5-33AE-4183-8083-D46727CC217B}" type="slidenum">
              <a:rPr lang="en-US"/>
              <a:pPr>
                <a:defRPr/>
              </a:pPr>
              <a:t>22</a:t>
            </a:fld>
            <a:endParaRPr lang="en-US" dirty="0"/>
          </a:p>
        </p:txBody>
      </p:sp>
      <p:sp>
        <p:nvSpPr>
          <p:cNvPr id="58371" name="Content Placeholder 10"/>
          <p:cNvSpPr txBox="1">
            <a:spLocks/>
          </p:cNvSpPr>
          <p:nvPr/>
        </p:nvSpPr>
        <p:spPr bwMode="auto">
          <a:xfrm>
            <a:off x="457200" y="1143000"/>
            <a:ext cx="8229600" cy="12192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23" charset="0"/>
              <a:buNone/>
            </a:pPr>
            <a:r>
              <a:rPr lang="en-US" sz="2800">
                <a:solidFill>
                  <a:schemeClr val="bg1"/>
                </a:solidFill>
                <a:latin typeface="Calibri" pitchFamily="-123" charset="0"/>
              </a:rPr>
              <a:t>Workload: Web traces obtained from commuters </a:t>
            </a:r>
          </a:p>
        </p:txBody>
      </p:sp>
      <p:sp>
        <p:nvSpPr>
          <p:cNvPr id="15" name="Content Placeholder 10"/>
          <p:cNvSpPr txBox="1">
            <a:spLocks/>
          </p:cNvSpPr>
          <p:nvPr/>
        </p:nvSpPr>
        <p:spPr bwMode="auto">
          <a:xfrm>
            <a:off x="457200" y="5791200"/>
            <a:ext cx="8382000" cy="457200"/>
          </a:xfrm>
          <a:prstGeom prst="rect">
            <a:avLst/>
          </a:prstGeom>
          <a:noFill/>
          <a:ln w="9525">
            <a:noFill/>
            <a:miter lim="800000"/>
            <a:headEnd/>
            <a:tailEnd/>
          </a:ln>
        </p:spPr>
        <p:txBody>
          <a:bodyPr>
            <a:prstTxWarp prst="textNoShape">
              <a:avLst/>
            </a:prstTxWarp>
          </a:bodyPr>
          <a:lstStyle/>
          <a:p>
            <a:pPr>
              <a:spcBef>
                <a:spcPct val="20000"/>
              </a:spcBef>
              <a:buFont typeface="Arial" pitchFamily="-123" charset="0"/>
              <a:buNone/>
            </a:pPr>
            <a:r>
              <a:rPr lang="en-US" sz="2800">
                <a:solidFill>
                  <a:schemeClr val="bg1"/>
                </a:solidFill>
                <a:latin typeface="Calibri" pitchFamily="-123" charset="0"/>
              </a:rPr>
              <a:t>Wiffler increases delay by 10 seconds over Oracle. </a:t>
            </a:r>
          </a:p>
        </p:txBody>
      </p:sp>
      <p:pic>
        <p:nvPicPr>
          <p:cNvPr id="58373" name="Picture 11"/>
          <p:cNvPicPr>
            <a:picLocks noChangeAspect="1"/>
          </p:cNvPicPr>
          <p:nvPr/>
        </p:nvPicPr>
        <p:blipFill>
          <a:blip r:embed="rId4"/>
          <a:srcRect/>
          <a:stretch>
            <a:fillRect/>
          </a:stretch>
        </p:blipFill>
        <p:spPr bwMode="auto">
          <a:xfrm>
            <a:off x="685800" y="2065338"/>
            <a:ext cx="5273675" cy="3116262"/>
          </a:xfrm>
          <a:prstGeom prst="rect">
            <a:avLst/>
          </a:prstGeom>
          <a:noFill/>
          <a:ln w="9525">
            <a:noFill/>
            <a:miter lim="800000"/>
            <a:headEnd/>
            <a:tailEnd/>
          </a:ln>
        </p:spPr>
      </p:pic>
      <p:sp>
        <p:nvSpPr>
          <p:cNvPr id="6" name="Left Arrow 5"/>
          <p:cNvSpPr/>
          <p:nvPr/>
        </p:nvSpPr>
        <p:spPr>
          <a:xfrm>
            <a:off x="5715000" y="4038600"/>
            <a:ext cx="457200" cy="228600"/>
          </a:xfrm>
          <a:prstGeom prst="leftArrow">
            <a:avLst/>
          </a:prstGeom>
          <a:ln w="66675">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0" name="Left Arrow 19"/>
          <p:cNvSpPr/>
          <p:nvPr/>
        </p:nvSpPr>
        <p:spPr>
          <a:xfrm>
            <a:off x="5715000" y="3048000"/>
            <a:ext cx="457200" cy="228600"/>
          </a:xfrm>
          <a:prstGeom prst="leftArrow">
            <a:avLst/>
          </a:prstGeom>
          <a:ln w="66675">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fontAlgn="auto">
              <a:spcBef>
                <a:spcPts val="0"/>
              </a:spcBef>
              <a:spcAft>
                <a:spcPts val="0"/>
              </a:spcAft>
              <a:defRPr/>
            </a:pPr>
            <a:endParaRPr lang="en-US" sz="1800"/>
          </a:p>
        </p:txBody>
      </p:sp>
      <p:sp>
        <p:nvSpPr>
          <p:cNvPr id="14" name="Left Arrow 13"/>
          <p:cNvSpPr/>
          <p:nvPr/>
        </p:nvSpPr>
        <p:spPr>
          <a:xfrm>
            <a:off x="5715000" y="3276600"/>
            <a:ext cx="457200" cy="228600"/>
          </a:xfrm>
          <a:prstGeom prst="leftArrow">
            <a:avLst/>
          </a:prstGeom>
          <a:ln w="66675">
            <a:solidFill>
              <a:schemeClr val="accent2"/>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9" name="TextBox 1"/>
          <p:cNvSpPr txBox="1">
            <a:spLocks noChangeArrowheads="1"/>
          </p:cNvSpPr>
          <p:nvPr/>
        </p:nvSpPr>
        <p:spPr bwMode="auto">
          <a:xfrm>
            <a:off x="5105400" y="2971800"/>
            <a:ext cx="711200" cy="457200"/>
          </a:xfrm>
          <a:prstGeom prst="rect">
            <a:avLst/>
          </a:prstGeom>
          <a:noFill/>
          <a:ln w="9525">
            <a:noFill/>
            <a:miter lim="800000"/>
            <a:headEnd/>
            <a:tailEnd/>
          </a:ln>
        </p:spPr>
        <p:txBody>
          <a:bodyPr wrap="none">
            <a:prstTxWarp prst="textNoShape">
              <a:avLst/>
            </a:prstTxWarp>
            <a:spAutoFit/>
          </a:bodyPr>
          <a:lstStyle/>
          <a:p>
            <a:r>
              <a:rPr lang="en-US">
                <a:latin typeface="Calibri" pitchFamily="-123" charset="0"/>
              </a:rPr>
              <a:t>42%</a:t>
            </a:r>
          </a:p>
        </p:txBody>
      </p:sp>
      <p:sp>
        <p:nvSpPr>
          <p:cNvPr id="7" name="TextBox 6"/>
          <p:cNvSpPr txBox="1">
            <a:spLocks noChangeArrowheads="1"/>
          </p:cNvSpPr>
          <p:nvPr/>
        </p:nvSpPr>
        <p:spPr bwMode="auto">
          <a:xfrm>
            <a:off x="5105400" y="3657600"/>
            <a:ext cx="711200" cy="457200"/>
          </a:xfrm>
          <a:prstGeom prst="rect">
            <a:avLst/>
          </a:prstGeom>
          <a:noFill/>
          <a:ln w="9525">
            <a:noFill/>
            <a:miter lim="800000"/>
            <a:headEnd/>
            <a:tailEnd/>
          </a:ln>
        </p:spPr>
        <p:txBody>
          <a:bodyPr wrap="none">
            <a:prstTxWarp prst="textNoShape">
              <a:avLst/>
            </a:prstTxWarp>
            <a:spAutoFit/>
          </a:bodyPr>
          <a:lstStyle/>
          <a:p>
            <a:r>
              <a:rPr lang="en-US">
                <a:latin typeface="Calibri" pitchFamily="-123" charset="0"/>
              </a:rPr>
              <a:t>14%</a:t>
            </a:r>
          </a:p>
        </p:txBody>
      </p:sp>
      <p:sp>
        <p:nvSpPr>
          <p:cNvPr id="16" name="Content Placeholder 10"/>
          <p:cNvSpPr txBox="1">
            <a:spLocks/>
          </p:cNvSpPr>
          <p:nvPr/>
        </p:nvSpPr>
        <p:spPr bwMode="auto">
          <a:xfrm>
            <a:off x="6248400" y="2362200"/>
            <a:ext cx="2743200" cy="990600"/>
          </a:xfrm>
          <a:prstGeom prst="rect">
            <a:avLst/>
          </a:prstGeom>
          <a:noFill/>
          <a:ln w="9525">
            <a:noFill/>
            <a:miter lim="800000"/>
            <a:headEnd/>
            <a:tailEnd/>
          </a:ln>
        </p:spPr>
        <p:txBody>
          <a:bodyPr>
            <a:prstTxWarp prst="textNoShape">
              <a:avLst/>
            </a:prstTxWarp>
          </a:bodyPr>
          <a:lstStyle/>
          <a:p>
            <a:pPr>
              <a:spcBef>
                <a:spcPct val="20000"/>
              </a:spcBef>
            </a:pPr>
            <a:r>
              <a:rPr lang="en-US" sz="2800">
                <a:solidFill>
                  <a:schemeClr val="bg1"/>
                </a:solidFill>
                <a:latin typeface="Calibri" pitchFamily="-123" charset="0"/>
              </a:rPr>
              <a:t>Wiffler close to Oracle</a:t>
            </a:r>
          </a:p>
          <a:p>
            <a:pPr>
              <a:spcBef>
                <a:spcPct val="20000"/>
              </a:spcBef>
              <a:buFont typeface="Arial" pitchFamily="-123" charset="0"/>
              <a:buNone/>
            </a:pPr>
            <a:endParaRPr lang="en-US" sz="2800">
              <a:solidFill>
                <a:schemeClr val="bg1"/>
              </a:solidFill>
              <a:latin typeface="Calibri" pitchFamily="-123" charset="0"/>
            </a:endParaRPr>
          </a:p>
          <a:p>
            <a:pPr>
              <a:spcBef>
                <a:spcPct val="20000"/>
              </a:spcBef>
              <a:buFont typeface="Arial" pitchFamily="-123" charset="0"/>
              <a:buNone/>
            </a:pPr>
            <a:endParaRPr lang="en-US" sz="2800">
              <a:solidFill>
                <a:schemeClr val="bg1"/>
              </a:solidFill>
              <a:latin typeface="Calibri" pitchFamily="-123" charset="0"/>
            </a:endParaRPr>
          </a:p>
        </p:txBody>
      </p:sp>
      <p:sp>
        <p:nvSpPr>
          <p:cNvPr id="49165" name="Rectangle 13"/>
          <p:cNvSpPr>
            <a:spLocks noChangeArrowheads="1"/>
          </p:cNvSpPr>
          <p:nvPr/>
        </p:nvSpPr>
        <p:spPr bwMode="auto">
          <a:xfrm>
            <a:off x="6248400" y="3198813"/>
            <a:ext cx="2895600" cy="1373187"/>
          </a:xfrm>
          <a:prstGeom prst="rect">
            <a:avLst/>
          </a:prstGeom>
          <a:noFill/>
          <a:ln w="9525">
            <a:noFill/>
            <a:miter lim="800000"/>
            <a:headEnd/>
            <a:tailEnd/>
          </a:ln>
        </p:spPr>
        <p:txBody>
          <a:bodyPr>
            <a:prstTxWarp prst="textNoShape">
              <a:avLst/>
            </a:prstTxWarp>
            <a:spAutoFit/>
          </a:bodyPr>
          <a:lstStyle/>
          <a:p>
            <a:r>
              <a:rPr lang="en-US" sz="2800">
                <a:solidFill>
                  <a:schemeClr val="bg1"/>
                </a:solidFill>
                <a:latin typeface="Calibri" pitchFamily="-123" charset="0"/>
              </a:rPr>
              <a:t>Sophisticated prediction yields negligible benefit</a:t>
            </a:r>
          </a:p>
        </p:txBody>
      </p:sp>
      <p:sp>
        <p:nvSpPr>
          <p:cNvPr id="3" name="Content Placeholder 10"/>
          <p:cNvSpPr txBox="1">
            <a:spLocks/>
          </p:cNvSpPr>
          <p:nvPr/>
        </p:nvSpPr>
        <p:spPr bwMode="auto">
          <a:xfrm>
            <a:off x="6248400" y="3886200"/>
            <a:ext cx="2438400" cy="990600"/>
          </a:xfrm>
          <a:prstGeom prst="rect">
            <a:avLst/>
          </a:prstGeom>
          <a:noFill/>
          <a:ln w="9525">
            <a:noFill/>
            <a:miter lim="800000"/>
            <a:headEnd/>
            <a:tailEnd/>
          </a:ln>
        </p:spPr>
        <p:txBody>
          <a:bodyPr>
            <a:prstTxWarp prst="textNoShape">
              <a:avLst/>
            </a:prstTxWarp>
          </a:bodyPr>
          <a:lstStyle/>
          <a:p>
            <a:pPr>
              <a:spcBef>
                <a:spcPct val="20000"/>
              </a:spcBef>
            </a:pPr>
            <a:r>
              <a:rPr lang="en-US" sz="2800">
                <a:solidFill>
                  <a:schemeClr val="bg1"/>
                </a:solidFill>
                <a:latin typeface="Calibri" pitchFamily="-123" charset="0"/>
              </a:rPr>
              <a:t>WiFi when available yields little savings</a:t>
            </a:r>
          </a:p>
          <a:p>
            <a:pPr>
              <a:spcBef>
                <a:spcPct val="20000"/>
              </a:spcBef>
              <a:buFont typeface="Arial" pitchFamily="-123" charset="0"/>
              <a:buNone/>
            </a:pPr>
            <a:endParaRPr lang="en-US" sz="2800">
              <a:solidFill>
                <a:schemeClr val="bg1"/>
              </a:solidFill>
              <a:latin typeface="Calibri" pitchFamily="-123" charset="0"/>
            </a:endParaRPr>
          </a:p>
          <a:p>
            <a:pPr>
              <a:spcBef>
                <a:spcPct val="20000"/>
              </a:spcBef>
              <a:buFont typeface="Arial" pitchFamily="-123" charset="0"/>
              <a:buNone/>
            </a:pPr>
            <a:endParaRPr lang="en-US" sz="2800">
              <a:solidFill>
                <a:schemeClr val="bg1"/>
              </a:solidFill>
              <a:latin typeface="Calibri" pitchFamily="-123" charset="0"/>
            </a:endParaRPr>
          </a:p>
        </p:txBody>
      </p:sp>
    </p:spTree>
    <p:custDataLst>
      <p:tags r:id="rId1"/>
    </p:custDataLst>
  </p:cSld>
  <p:clrMapOvr>
    <a:masterClrMapping/>
  </p:clrMapOvr>
  <p:transition advTm="625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43276768"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843276768"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xit" presetSubtype="0" fill="hold" grpId="1" nodeType="afterEffect">
                                  <p:stCondLst>
                                    <p:cond delay="0"/>
                                  </p:stCondLst>
                                  <p:childTnLs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19"/>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499"/>
                                          </p:stCondLst>
                                        </p:cTn>
                                        <p:tgtEl>
                                          <p:spTgt spid="20"/>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14"/>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491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6" grpId="0" animBg="1" autoUpdateAnimBg="0"/>
      <p:bldP spid="6" grpId="1" animBg="1" autoUpdateAnimBg="0"/>
      <p:bldP spid="20" grpId="0" animBg="1" autoUpdateAnimBg="0"/>
      <p:bldP spid="20" grpId="1" animBg="1" autoUpdateAnimBg="0"/>
      <p:bldP spid="14" grpId="0" animBg="1" autoUpdateAnimBg="0"/>
      <p:bldP spid="19" grpId="0" autoUpdateAnimBg="0"/>
      <p:bldP spid="7" grpId="0" autoUpdateAnimBg="0"/>
      <p:bldP spid="16" grpId="0" autoUpdateAnimBg="0"/>
      <p:bldP spid="49165" grpId="0" autoUpdateAnimBg="0"/>
      <p:bldP spid="3" grpId="0" autoUpdateAnimBg="0"/>
      <p:bldP spid="3" grpId="1"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solidFill>
                  <a:srgbClr val="FAC090"/>
                </a:solidFill>
              </a:rPr>
              <a:t>Even more savings in urban centers</a:t>
            </a:r>
          </a:p>
        </p:txBody>
      </p:sp>
      <p:sp>
        <p:nvSpPr>
          <p:cNvPr id="4" name="Slide Number Placeholder 3"/>
          <p:cNvSpPr>
            <a:spLocks noGrp="1"/>
          </p:cNvSpPr>
          <p:nvPr>
            <p:ph type="sldNum" sz="quarter" idx="11"/>
          </p:nvPr>
        </p:nvSpPr>
        <p:spPr/>
        <p:txBody>
          <a:bodyPr/>
          <a:lstStyle/>
          <a:p>
            <a:pPr>
              <a:defRPr/>
            </a:pPr>
            <a:fld id="{D1A517D8-B828-4D41-B82F-1A6364E7D6BF}" type="slidenum">
              <a:rPr lang="en-US"/>
              <a:pPr>
                <a:defRPr/>
              </a:pPr>
              <a:t>23</a:t>
            </a:fld>
            <a:endParaRPr lang="en-US"/>
          </a:p>
        </p:txBody>
      </p:sp>
      <p:pic>
        <p:nvPicPr>
          <p:cNvPr id="60419" name="Picture 4"/>
          <p:cNvPicPr>
            <a:picLocks noChangeAspect="1"/>
          </p:cNvPicPr>
          <p:nvPr/>
        </p:nvPicPr>
        <p:blipFill>
          <a:blip r:embed="rId3"/>
          <a:srcRect/>
          <a:stretch>
            <a:fillRect/>
          </a:stretch>
        </p:blipFill>
        <p:spPr bwMode="auto">
          <a:xfrm>
            <a:off x="1676400" y="2057400"/>
            <a:ext cx="585628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z="4000" smtClean="0">
                <a:solidFill>
                  <a:srgbClr val="FAC090"/>
                </a:solidFill>
              </a:rPr>
              <a:t>Fast switching improves quality of delay-sensitive applications</a:t>
            </a:r>
          </a:p>
        </p:txBody>
      </p:sp>
      <p:sp>
        <p:nvSpPr>
          <p:cNvPr id="5" name="Slide Number Placeholder 4"/>
          <p:cNvSpPr>
            <a:spLocks noGrp="1"/>
          </p:cNvSpPr>
          <p:nvPr>
            <p:ph type="sldNum" sz="quarter" idx="11"/>
          </p:nvPr>
        </p:nvSpPr>
        <p:spPr/>
        <p:txBody>
          <a:bodyPr/>
          <a:lstStyle/>
          <a:p>
            <a:pPr>
              <a:defRPr/>
            </a:pPr>
            <a:fld id="{3F7275A5-7CEF-45B8-BA34-0A25E3BF8BA7}" type="slidenum">
              <a:rPr lang="en-US"/>
              <a:pPr>
                <a:defRPr/>
              </a:pPr>
              <a:t>24</a:t>
            </a:fld>
            <a:endParaRPr lang="en-US"/>
          </a:p>
        </p:txBody>
      </p:sp>
      <p:pic>
        <p:nvPicPr>
          <p:cNvPr id="62467" name="Picture 9"/>
          <p:cNvPicPr>
            <a:picLocks noChangeAspect="1"/>
          </p:cNvPicPr>
          <p:nvPr/>
        </p:nvPicPr>
        <p:blipFill>
          <a:blip r:embed="rId4"/>
          <a:srcRect/>
          <a:stretch>
            <a:fillRect/>
          </a:stretch>
        </p:blipFill>
        <p:spPr bwMode="auto">
          <a:xfrm>
            <a:off x="685800" y="1752600"/>
            <a:ext cx="6629400" cy="3984625"/>
          </a:xfrm>
          <a:prstGeom prst="rect">
            <a:avLst/>
          </a:prstGeom>
          <a:noFill/>
          <a:ln w="9525">
            <a:noFill/>
            <a:miter lim="800000"/>
            <a:headEnd/>
            <a:tailEnd/>
          </a:ln>
        </p:spPr>
      </p:pic>
      <p:sp>
        <p:nvSpPr>
          <p:cNvPr id="11" name="Left Arrow 10"/>
          <p:cNvSpPr/>
          <p:nvPr/>
        </p:nvSpPr>
        <p:spPr>
          <a:xfrm>
            <a:off x="6934200" y="3886200"/>
            <a:ext cx="533400" cy="304800"/>
          </a:xfrm>
          <a:prstGeom prst="leftArrow">
            <a:avLst/>
          </a:prstGeom>
          <a:ln w="6985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2" name="TextBox 11"/>
          <p:cNvSpPr txBox="1">
            <a:spLocks noChangeArrowheads="1"/>
          </p:cNvSpPr>
          <p:nvPr/>
        </p:nvSpPr>
        <p:spPr bwMode="auto">
          <a:xfrm>
            <a:off x="6370638" y="3957638"/>
            <a:ext cx="711200" cy="457200"/>
          </a:xfrm>
          <a:prstGeom prst="rect">
            <a:avLst/>
          </a:prstGeom>
          <a:noFill/>
          <a:ln w="9525">
            <a:noFill/>
            <a:miter lim="800000"/>
            <a:headEnd/>
            <a:tailEnd/>
          </a:ln>
        </p:spPr>
        <p:txBody>
          <a:bodyPr wrap="none">
            <a:prstTxWarp prst="textNoShape">
              <a:avLst/>
            </a:prstTxWarp>
            <a:spAutoFit/>
          </a:bodyPr>
          <a:lstStyle/>
          <a:p>
            <a:r>
              <a:rPr lang="en-US">
                <a:latin typeface="Calibri" pitchFamily="-123" charset="0"/>
              </a:rPr>
              <a:t>40%</a:t>
            </a:r>
          </a:p>
        </p:txBody>
      </p:sp>
      <p:sp>
        <p:nvSpPr>
          <p:cNvPr id="14" name="Left Arrow 13"/>
          <p:cNvSpPr/>
          <p:nvPr/>
        </p:nvSpPr>
        <p:spPr>
          <a:xfrm>
            <a:off x="6934200" y="3505200"/>
            <a:ext cx="533400" cy="304800"/>
          </a:xfrm>
          <a:prstGeom prst="leftArrow">
            <a:avLst/>
          </a:prstGeom>
          <a:ln w="6985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5" name="TextBox 14"/>
          <p:cNvSpPr txBox="1">
            <a:spLocks noChangeArrowheads="1"/>
          </p:cNvSpPr>
          <p:nvPr/>
        </p:nvSpPr>
        <p:spPr bwMode="auto">
          <a:xfrm>
            <a:off x="6400800" y="3581400"/>
            <a:ext cx="711200" cy="457200"/>
          </a:xfrm>
          <a:prstGeom prst="rect">
            <a:avLst/>
          </a:prstGeom>
          <a:noFill/>
          <a:ln w="9525">
            <a:noFill/>
            <a:miter lim="800000"/>
            <a:headEnd/>
            <a:tailEnd/>
          </a:ln>
        </p:spPr>
        <p:txBody>
          <a:bodyPr wrap="none">
            <a:prstTxWarp prst="textNoShape">
              <a:avLst/>
            </a:prstTxWarp>
            <a:spAutoFit/>
          </a:bodyPr>
          <a:lstStyle/>
          <a:p>
            <a:r>
              <a:rPr lang="en-US">
                <a:latin typeface="Calibri" pitchFamily="-123" charset="0"/>
              </a:rPr>
              <a:t>58%</a:t>
            </a:r>
          </a:p>
        </p:txBody>
      </p:sp>
      <p:sp>
        <p:nvSpPr>
          <p:cNvPr id="16" name="Left Arrow 15"/>
          <p:cNvSpPr/>
          <p:nvPr/>
        </p:nvSpPr>
        <p:spPr>
          <a:xfrm>
            <a:off x="3657600" y="3276600"/>
            <a:ext cx="533400" cy="304800"/>
          </a:xfrm>
          <a:prstGeom prst="leftArrow">
            <a:avLst/>
          </a:prstGeom>
          <a:ln w="6985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cxnSp>
        <p:nvCxnSpPr>
          <p:cNvPr id="18" name="Straight Connector 17"/>
          <p:cNvCxnSpPr/>
          <p:nvPr/>
        </p:nvCxnSpPr>
        <p:spPr>
          <a:xfrm rot="5400000">
            <a:off x="2667000" y="4114800"/>
            <a:ext cx="1371600" cy="0"/>
          </a:xfrm>
          <a:prstGeom prst="line">
            <a:avLst/>
          </a:prstGeom>
          <a:ln w="41275">
            <a:solidFill>
              <a:schemeClr val="accent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3322638" y="2890838"/>
            <a:ext cx="711200" cy="457200"/>
          </a:xfrm>
          <a:prstGeom prst="rect">
            <a:avLst/>
          </a:prstGeom>
          <a:noFill/>
          <a:ln w="9525">
            <a:noFill/>
            <a:miter lim="800000"/>
            <a:headEnd/>
            <a:tailEnd/>
          </a:ln>
        </p:spPr>
        <p:txBody>
          <a:bodyPr wrap="none">
            <a:prstTxWarp prst="textNoShape">
              <a:avLst/>
            </a:prstTxWarp>
            <a:spAutoFit/>
          </a:bodyPr>
          <a:lstStyle/>
          <a:p>
            <a:r>
              <a:rPr lang="en-US">
                <a:latin typeface="Calibri" pitchFamily="-123" charset="0"/>
              </a:rPr>
              <a:t>73%</a:t>
            </a:r>
          </a:p>
        </p:txBody>
      </p:sp>
      <p:sp>
        <p:nvSpPr>
          <p:cNvPr id="13" name="Content Placeholder 10"/>
          <p:cNvSpPr txBox="1">
            <a:spLocks/>
          </p:cNvSpPr>
          <p:nvPr/>
        </p:nvSpPr>
        <p:spPr bwMode="auto">
          <a:xfrm>
            <a:off x="228600" y="5943600"/>
            <a:ext cx="8610600" cy="762000"/>
          </a:xfrm>
          <a:prstGeom prst="rect">
            <a:avLst/>
          </a:prstGeom>
          <a:noFill/>
          <a:ln w="9525">
            <a:noFill/>
            <a:miter lim="800000"/>
            <a:headEnd/>
            <a:tailEnd/>
          </a:ln>
        </p:spPr>
        <p:txBody>
          <a:bodyPr>
            <a:prstTxWarp prst="textNoShape">
              <a:avLst/>
            </a:prstTxWarp>
          </a:bodyPr>
          <a:lstStyle/>
          <a:p>
            <a:pPr>
              <a:spcBef>
                <a:spcPct val="20000"/>
              </a:spcBef>
              <a:buFont typeface="Arial" pitchFamily="-123" charset="0"/>
              <a:buNone/>
            </a:pPr>
            <a:r>
              <a:rPr lang="en-US" sz="2800">
                <a:solidFill>
                  <a:schemeClr val="bg1"/>
                </a:solidFill>
                <a:latin typeface="Calibri" pitchFamily="-123" charset="0"/>
              </a:rPr>
              <a:t>30% data offloaded to WiFi with 40ms switching threshold</a:t>
            </a:r>
          </a:p>
        </p:txBody>
      </p:sp>
    </p:spTree>
    <p:custDataLst>
      <p:tags r:id="rId1"/>
    </p:custDataLst>
  </p:cSld>
  <p:clrMapOvr>
    <a:masterClrMapping/>
  </p:clrMapOvr>
  <p:transition advTm="939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4" grpId="0" animBg="1"/>
      <p:bldP spid="14" grpId="1" animBg="1"/>
      <p:bldP spid="15" grpId="0"/>
      <p:bldP spid="16" grpId="0" animBg="1"/>
      <p:bldP spid="19" grpId="0"/>
      <p:bldP spid="1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4B5225A-C0DB-4FEA-B4D1-C07ED65D55EA}" type="slidenum">
              <a:rPr lang="en-US"/>
              <a:pPr>
                <a:defRPr/>
              </a:pPr>
              <a:t>25</a:t>
            </a:fld>
            <a:endParaRPr lang="en-US"/>
          </a:p>
        </p:txBody>
      </p:sp>
      <p:sp>
        <p:nvSpPr>
          <p:cNvPr id="64514" name="Rectangle 4"/>
          <p:cNvSpPr>
            <a:spLocks noGrp="1"/>
          </p:cNvSpPr>
          <p:nvPr>
            <p:ph type="title" idx="4294967295"/>
          </p:nvPr>
        </p:nvSpPr>
        <p:spPr/>
        <p:txBody>
          <a:bodyPr/>
          <a:lstStyle/>
          <a:p>
            <a:pPr eaLnBrk="1" hangingPunct="1"/>
            <a:r>
              <a:rPr lang="en-US"/>
              <a:t>Future work</a:t>
            </a:r>
          </a:p>
        </p:txBody>
      </p:sp>
      <p:sp>
        <p:nvSpPr>
          <p:cNvPr id="64515" name="Rectangle 5"/>
          <p:cNvSpPr>
            <a:spLocks noGrp="1"/>
          </p:cNvSpPr>
          <p:nvPr>
            <p:ph type="body" idx="4294967295"/>
          </p:nvPr>
        </p:nvSpPr>
        <p:spPr/>
        <p:txBody>
          <a:bodyPr/>
          <a:lstStyle/>
          <a:p>
            <a:pPr eaLnBrk="1" hangingPunct="1"/>
            <a:r>
              <a:rPr lang="en-US"/>
              <a:t>Reduce energy to search for usable WiFi</a:t>
            </a:r>
          </a:p>
          <a:p>
            <a:pPr eaLnBrk="1" hangingPunct="1"/>
            <a:endParaRPr lang="en-US"/>
          </a:p>
          <a:p>
            <a:pPr eaLnBrk="1" hangingPunct="1"/>
            <a:r>
              <a:rPr lang="en-US"/>
              <a:t>Improve performance/usage by predicting user accesses to prefetch over WiFi</a:t>
            </a:r>
          </a:p>
          <a:p>
            <a:pPr eaLnBrk="1" hangingPunct="1"/>
            <a:endParaRPr lang="en-US"/>
          </a:p>
          <a:p>
            <a:pPr eaLnBrk="1" hangingPunct="1"/>
            <a:r>
              <a:rPr lang="en-US"/>
              <a:t>Incorporate evolving metrics of cost for 3G and WiFi usage</a:t>
            </a:r>
          </a:p>
        </p:txBody>
      </p:sp>
    </p:spTree>
  </p:cSld>
  <p:clrMapOvr>
    <a:masterClrMapping/>
  </p:clrMapOvr>
  <p:transition advTm="2587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4C66951-22D4-4D93-B27B-0A5D1797D843}" type="slidenum">
              <a:rPr lang="en-US"/>
              <a:pPr>
                <a:defRPr/>
              </a:pPr>
              <a:t>26</a:t>
            </a:fld>
            <a:endParaRPr lang="en-US" dirty="0"/>
          </a:p>
        </p:txBody>
      </p:sp>
      <p:sp>
        <p:nvSpPr>
          <p:cNvPr id="66562" name="Rectangle 4"/>
          <p:cNvSpPr>
            <a:spLocks noGrp="1"/>
          </p:cNvSpPr>
          <p:nvPr>
            <p:ph type="title" idx="4294967295"/>
          </p:nvPr>
        </p:nvSpPr>
        <p:spPr/>
        <p:txBody>
          <a:bodyPr/>
          <a:lstStyle/>
          <a:p>
            <a:pPr eaLnBrk="1" hangingPunct="1"/>
            <a:r>
              <a:rPr lang="en-US"/>
              <a:t>Summary</a:t>
            </a:r>
          </a:p>
        </p:txBody>
      </p:sp>
      <p:sp>
        <p:nvSpPr>
          <p:cNvPr id="66563" name="Rectangle 5"/>
          <p:cNvSpPr>
            <a:spLocks noGrp="1"/>
          </p:cNvSpPr>
          <p:nvPr>
            <p:ph type="body" idx="4294967295"/>
          </p:nvPr>
        </p:nvSpPr>
        <p:spPr/>
        <p:txBody>
          <a:bodyPr/>
          <a:lstStyle/>
          <a:p>
            <a:pPr eaLnBrk="1" hangingPunct="1">
              <a:lnSpc>
                <a:spcPct val="90000"/>
              </a:lnSpc>
            </a:pPr>
            <a:r>
              <a:rPr lang="en-US" sz="2800"/>
              <a:t>Augmenting 3G with WiFi can reduce pressure on cellular spectrum</a:t>
            </a:r>
          </a:p>
          <a:p>
            <a:pPr eaLnBrk="1" hangingPunct="1">
              <a:lnSpc>
                <a:spcPct val="90000"/>
              </a:lnSpc>
            </a:pPr>
            <a:endParaRPr lang="en-US" sz="2800"/>
          </a:p>
          <a:p>
            <a:pPr eaLnBrk="1" hangingPunct="1">
              <a:lnSpc>
                <a:spcPct val="90000"/>
              </a:lnSpc>
            </a:pPr>
            <a:r>
              <a:rPr lang="en-US" sz="2800"/>
              <a:t>Measurement in 3 cities confirms WiFi availability and performance poorer, but potentially useful</a:t>
            </a:r>
          </a:p>
          <a:p>
            <a:pPr eaLnBrk="1" hangingPunct="1">
              <a:lnSpc>
                <a:spcPct val="90000"/>
              </a:lnSpc>
            </a:pPr>
            <a:endParaRPr lang="en-US" sz="2800"/>
          </a:p>
          <a:p>
            <a:pPr eaLnBrk="1" hangingPunct="1">
              <a:lnSpc>
                <a:spcPct val="90000"/>
              </a:lnSpc>
            </a:pPr>
            <a:r>
              <a:rPr lang="en-US" sz="2800"/>
              <a:t>Wiffler: Prediction-based offloading and fast switching to offload without hurting applications</a:t>
            </a:r>
          </a:p>
          <a:p>
            <a:pPr eaLnBrk="1" hangingPunct="1">
              <a:lnSpc>
                <a:spcPct val="90000"/>
              </a:lnSpc>
            </a:pPr>
            <a:endParaRPr lang="en-US" sz="2800"/>
          </a:p>
          <a:p>
            <a:pPr eaLnBrk="1" hangingPunct="1">
              <a:lnSpc>
                <a:spcPct val="90000"/>
              </a:lnSpc>
            </a:pPr>
            <a:endParaRPr lang="en-US" sz="2800"/>
          </a:p>
        </p:txBody>
      </p:sp>
      <p:sp>
        <p:nvSpPr>
          <p:cNvPr id="66564" name="Text Box 4"/>
          <p:cNvSpPr txBox="1">
            <a:spLocks noChangeArrowheads="1"/>
          </p:cNvSpPr>
          <p:nvPr/>
        </p:nvSpPr>
        <p:spPr bwMode="auto">
          <a:xfrm>
            <a:off x="3048000" y="5562600"/>
            <a:ext cx="2259013" cy="598488"/>
          </a:xfrm>
          <a:prstGeom prst="rect">
            <a:avLst/>
          </a:prstGeom>
          <a:noFill/>
          <a:ln w="19050">
            <a:solidFill>
              <a:srgbClr val="FFCC99"/>
            </a:solidFill>
            <a:miter lim="800000"/>
            <a:headEnd/>
            <a:tailEnd/>
          </a:ln>
        </p:spPr>
        <p:txBody>
          <a:bodyPr wrap="none">
            <a:prstTxWarp prst="textNoShape">
              <a:avLst/>
            </a:prstTxWarp>
            <a:spAutoFit/>
          </a:bodyPr>
          <a:lstStyle/>
          <a:p>
            <a:r>
              <a:rPr lang="en-US" sz="3200">
                <a:solidFill>
                  <a:srgbClr val="EECA94"/>
                </a:solidFill>
              </a:rPr>
              <a:t>Questions?</a:t>
            </a:r>
          </a:p>
        </p:txBody>
      </p:sp>
    </p:spTree>
    <p:custDataLst>
      <p:tags r:id="rId1"/>
    </p:custDataLst>
  </p:cSld>
  <p:clrMapOvr>
    <a:masterClrMapping/>
  </p:clrMapOvr>
  <p:transition advTm="258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42350" cy="1143000"/>
          </a:xfrm>
        </p:spPr>
        <p:txBody>
          <a:bodyPr rtlCol="0">
            <a:normAutofit fontScale="90000"/>
          </a:bodyPr>
          <a:lstStyle/>
          <a:p>
            <a:pPr eaLnBrk="1" fontAlgn="auto" hangingPunct="1">
              <a:spcAft>
                <a:spcPts val="0"/>
              </a:spcAft>
              <a:defRPr/>
            </a:pPr>
            <a:r>
              <a:rPr lang="en-US" dirty="0" smtClean="0">
                <a:ea typeface="+mj-ea"/>
                <a:cs typeface="+mj-cs"/>
              </a:rPr>
              <a:t>Demand projected to outstrip capacity</a:t>
            </a:r>
            <a:endParaRPr lang="en-US" dirty="0">
              <a:ea typeface="+mj-ea"/>
              <a:cs typeface="+mj-cs"/>
            </a:endParaRPr>
          </a:p>
        </p:txBody>
      </p:sp>
      <p:pic>
        <p:nvPicPr>
          <p:cNvPr id="68610" name="Picture 3"/>
          <p:cNvPicPr>
            <a:picLocks noChangeAspect="1"/>
          </p:cNvPicPr>
          <p:nvPr/>
        </p:nvPicPr>
        <p:blipFill>
          <a:blip r:embed="rId3"/>
          <a:srcRect/>
          <a:stretch>
            <a:fillRect/>
          </a:stretch>
        </p:blipFill>
        <p:spPr bwMode="auto">
          <a:xfrm>
            <a:off x="0" y="1371600"/>
            <a:ext cx="4037013" cy="23622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744DE03D-BA16-422C-AF1E-40620A81C9DA}" type="slidenum">
              <a:rPr lang="en-US"/>
              <a:pPr>
                <a:defRPr/>
              </a:pPr>
              <a:t>28</a:t>
            </a:fld>
            <a:endParaRPr lang="en-US"/>
          </a:p>
        </p:txBody>
      </p:sp>
      <p:pic>
        <p:nvPicPr>
          <p:cNvPr id="68612" name="Picture 6"/>
          <p:cNvPicPr>
            <a:picLocks noChangeAspect="1"/>
          </p:cNvPicPr>
          <p:nvPr/>
        </p:nvPicPr>
        <p:blipFill>
          <a:blip r:embed="rId4"/>
          <a:srcRect/>
          <a:stretch>
            <a:fillRect/>
          </a:stretch>
        </p:blipFill>
        <p:spPr bwMode="auto">
          <a:xfrm>
            <a:off x="4114800" y="2743200"/>
            <a:ext cx="4767263" cy="3657600"/>
          </a:xfrm>
          <a:prstGeom prst="rect">
            <a:avLst/>
          </a:prstGeom>
          <a:noFill/>
          <a:ln w="9525">
            <a:noFill/>
            <a:miter lim="800000"/>
            <a:headEnd/>
            <a:tailEnd/>
          </a:ln>
        </p:spPr>
      </p:pic>
      <p:sp>
        <p:nvSpPr>
          <p:cNvPr id="68613" name="TextBox 8"/>
          <p:cNvSpPr txBox="1">
            <a:spLocks noChangeArrowheads="1"/>
          </p:cNvSpPr>
          <p:nvPr/>
        </p:nvSpPr>
        <p:spPr bwMode="auto">
          <a:xfrm>
            <a:off x="6886575" y="2466975"/>
            <a:ext cx="2028825" cy="274638"/>
          </a:xfrm>
          <a:prstGeom prst="rect">
            <a:avLst/>
          </a:prstGeom>
          <a:solidFill>
            <a:schemeClr val="bg1"/>
          </a:solidFill>
          <a:ln w="9525">
            <a:noFill/>
            <a:miter lim="800000"/>
            <a:headEnd/>
            <a:tailEnd/>
          </a:ln>
        </p:spPr>
        <p:txBody>
          <a:bodyPr>
            <a:prstTxWarp prst="textNoShape">
              <a:avLst/>
            </a:prstTxWarp>
            <a:spAutoFit/>
          </a:bodyPr>
          <a:lstStyle/>
          <a:p>
            <a:r>
              <a:rPr lang="en-US" sz="1200">
                <a:latin typeface="Calibri" pitchFamily="-123" charset="0"/>
              </a:rPr>
              <a:t>http://www.nytimes.com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000" y="1828800"/>
            <a:ext cx="7696200" cy="3430588"/>
          </a:xfrm>
          <a:prstGeom prst="rect">
            <a:avLst/>
          </a:prstGeom>
          <a:solidFill>
            <a:schemeClr val="bg1"/>
          </a:solidFill>
          <a:ln w="50800">
            <a:no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5" name="Title 4"/>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Error in predicting # of APs</a:t>
            </a:r>
            <a:endParaRPr lang="en-US" dirty="0">
              <a:ea typeface="+mj-ea"/>
              <a:cs typeface="+mj-cs"/>
            </a:endParaRPr>
          </a:p>
        </p:txBody>
      </p:sp>
      <p:sp>
        <p:nvSpPr>
          <p:cNvPr id="3" name="Slide Number Placeholder 2"/>
          <p:cNvSpPr>
            <a:spLocks noGrp="1"/>
          </p:cNvSpPr>
          <p:nvPr>
            <p:ph type="sldNum" sz="quarter" idx="11"/>
          </p:nvPr>
        </p:nvSpPr>
        <p:spPr/>
        <p:txBody>
          <a:bodyPr/>
          <a:lstStyle/>
          <a:p>
            <a:pPr>
              <a:defRPr/>
            </a:pPr>
            <a:fld id="{588CC899-D27A-4B44-917E-EDE8FC94A04D}" type="slidenum">
              <a:rPr lang="en-US"/>
              <a:pPr>
                <a:defRPr/>
              </a:pPr>
              <a:t>29</a:t>
            </a:fld>
            <a:endParaRPr lang="en-US"/>
          </a:p>
        </p:txBody>
      </p:sp>
      <p:pic>
        <p:nvPicPr>
          <p:cNvPr id="72708" name="Picture 3"/>
          <p:cNvPicPr>
            <a:picLocks noChangeAspect="1" noChangeArrowheads="1"/>
          </p:cNvPicPr>
          <p:nvPr/>
        </p:nvPicPr>
        <p:blipFill>
          <a:blip r:embed="rId3"/>
          <a:srcRect/>
          <a:stretch>
            <a:fillRect/>
          </a:stretch>
        </p:blipFill>
        <p:spPr bwMode="auto">
          <a:xfrm>
            <a:off x="2019300" y="1828800"/>
            <a:ext cx="6438900" cy="3430588"/>
          </a:xfrm>
          <a:prstGeom prst="rect">
            <a:avLst/>
          </a:prstGeom>
          <a:noFill/>
          <a:ln w="9525">
            <a:noFill/>
            <a:miter lim="800000"/>
            <a:headEnd/>
            <a:tailEnd/>
          </a:ln>
        </p:spPr>
      </p:pic>
      <p:sp>
        <p:nvSpPr>
          <p:cNvPr id="72709" name="TextBox 5"/>
          <p:cNvSpPr txBox="1">
            <a:spLocks noChangeArrowheads="1"/>
          </p:cNvSpPr>
          <p:nvPr/>
        </p:nvSpPr>
        <p:spPr bwMode="auto">
          <a:xfrm>
            <a:off x="762000" y="2751138"/>
            <a:ext cx="1447800" cy="885825"/>
          </a:xfrm>
          <a:prstGeom prst="rect">
            <a:avLst/>
          </a:prstGeom>
          <a:noFill/>
          <a:ln w="9525">
            <a:noFill/>
            <a:miter lim="800000"/>
            <a:headEnd/>
            <a:tailEnd/>
          </a:ln>
        </p:spPr>
        <p:txBody>
          <a:bodyPr>
            <a:prstTxWarp prst="textNoShape">
              <a:avLst/>
            </a:prstTxWarp>
            <a:spAutoFit/>
          </a:bodyPr>
          <a:lstStyle/>
          <a:p>
            <a:pPr algn="ctr"/>
            <a:r>
              <a:rPr lang="en-US" sz="2600">
                <a:latin typeface="Helvetica" pitchFamily="-123" charset="0"/>
              </a:rPr>
              <a:t>Relative error</a:t>
            </a:r>
          </a:p>
        </p:txBody>
      </p:sp>
      <p:sp>
        <p:nvSpPr>
          <p:cNvPr id="72710" name="TextBox 8"/>
          <p:cNvSpPr txBox="1">
            <a:spLocks noChangeArrowheads="1"/>
          </p:cNvSpPr>
          <p:nvPr/>
        </p:nvSpPr>
        <p:spPr bwMode="auto">
          <a:xfrm>
            <a:off x="6399213" y="2509838"/>
            <a:ext cx="914400" cy="457200"/>
          </a:xfrm>
          <a:prstGeom prst="rect">
            <a:avLst/>
          </a:prstGeom>
          <a:noFill/>
          <a:ln w="9525">
            <a:noFill/>
            <a:miter lim="800000"/>
            <a:headEnd/>
            <a:tailEnd/>
          </a:ln>
        </p:spPr>
        <p:txBody>
          <a:bodyPr>
            <a:prstTxWarp prst="textNoShape">
              <a:avLst/>
            </a:prstTxWarp>
            <a:spAutoFit/>
          </a:bodyPr>
          <a:lstStyle/>
          <a:p>
            <a:r>
              <a:rPr lang="en-US">
                <a:latin typeface="Calibri" pitchFamily="-123" charset="0"/>
              </a:rPr>
              <a:t>N=1</a:t>
            </a:r>
          </a:p>
        </p:txBody>
      </p:sp>
      <p:sp>
        <p:nvSpPr>
          <p:cNvPr id="72711" name="TextBox 10"/>
          <p:cNvSpPr txBox="1">
            <a:spLocks noChangeArrowheads="1"/>
          </p:cNvSpPr>
          <p:nvPr/>
        </p:nvSpPr>
        <p:spPr bwMode="auto">
          <a:xfrm>
            <a:off x="6323013" y="3271838"/>
            <a:ext cx="914400" cy="457200"/>
          </a:xfrm>
          <a:prstGeom prst="rect">
            <a:avLst/>
          </a:prstGeom>
          <a:noFill/>
          <a:ln w="9525">
            <a:noFill/>
            <a:miter lim="800000"/>
            <a:headEnd/>
            <a:tailEnd/>
          </a:ln>
        </p:spPr>
        <p:txBody>
          <a:bodyPr>
            <a:prstTxWarp prst="textNoShape">
              <a:avLst/>
            </a:prstTxWarp>
            <a:spAutoFit/>
          </a:bodyPr>
          <a:lstStyle/>
          <a:p>
            <a:r>
              <a:rPr lang="en-US">
                <a:latin typeface="Calibri" pitchFamily="-123" charset="0"/>
              </a:rPr>
              <a:t>N=4</a:t>
            </a:r>
          </a:p>
        </p:txBody>
      </p:sp>
      <p:sp>
        <p:nvSpPr>
          <p:cNvPr id="72712" name="TextBox 11"/>
          <p:cNvSpPr txBox="1">
            <a:spLocks noChangeArrowheads="1"/>
          </p:cNvSpPr>
          <p:nvPr/>
        </p:nvSpPr>
        <p:spPr bwMode="auto">
          <a:xfrm>
            <a:off x="6323013" y="3729038"/>
            <a:ext cx="914400" cy="457200"/>
          </a:xfrm>
          <a:prstGeom prst="rect">
            <a:avLst/>
          </a:prstGeom>
          <a:noFill/>
          <a:ln w="9525">
            <a:noFill/>
            <a:miter lim="800000"/>
            <a:headEnd/>
            <a:tailEnd/>
          </a:ln>
        </p:spPr>
        <p:txBody>
          <a:bodyPr>
            <a:prstTxWarp prst="textNoShape">
              <a:avLst/>
            </a:prstTxWarp>
            <a:spAutoFit/>
          </a:bodyPr>
          <a:lstStyle/>
          <a:p>
            <a:r>
              <a:rPr lang="en-US">
                <a:latin typeface="Calibri" pitchFamily="-123" charset="0"/>
              </a:rPr>
              <a:t>N=8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Mobile demand is projected to far exceed capacity</a:t>
            </a:r>
            <a:endParaRPr lang="en-US" dirty="0">
              <a:ea typeface="+mj-ea"/>
              <a:cs typeface="+mj-cs"/>
            </a:endParaRPr>
          </a:p>
        </p:txBody>
      </p:sp>
      <p:sp>
        <p:nvSpPr>
          <p:cNvPr id="3" name="Content Placeholder 2"/>
          <p:cNvSpPr>
            <a:spLocks noGrp="1"/>
          </p:cNvSpPr>
          <p:nvPr>
            <p:ph idx="1"/>
          </p:nvPr>
        </p:nvSpPr>
        <p:spPr>
          <a:xfrm>
            <a:off x="76200" y="5257800"/>
            <a:ext cx="9067800" cy="838200"/>
          </a:xfrm>
          <a:solidFill>
            <a:schemeClr val="bg1"/>
          </a:solidFill>
        </p:spPr>
        <p:txBody>
          <a:bodyPr/>
          <a:lstStyle/>
          <a:p>
            <a:pPr eaLnBrk="1" hangingPunct="1"/>
            <a:r>
              <a:rPr lang="en-US" sz="2400" smtClean="0">
                <a:solidFill>
                  <a:schemeClr val="tx1"/>
                </a:solidFill>
              </a:rPr>
              <a:t>“In light of the limited natural resource of spectrum, we have to look at the ways of conserving spectrum” -- Mark Siegel (AT&amp;T)</a:t>
            </a:r>
          </a:p>
        </p:txBody>
      </p:sp>
      <p:sp>
        <p:nvSpPr>
          <p:cNvPr id="5" name="Slide Number Placeholder 4"/>
          <p:cNvSpPr>
            <a:spLocks noGrp="1"/>
          </p:cNvSpPr>
          <p:nvPr>
            <p:ph type="sldNum" sz="quarter" idx="11"/>
          </p:nvPr>
        </p:nvSpPr>
        <p:spPr/>
        <p:txBody>
          <a:bodyPr/>
          <a:lstStyle/>
          <a:p>
            <a:pPr>
              <a:defRPr/>
            </a:pPr>
            <a:fld id="{354F8616-ACE5-4FAC-9E77-D3958438271B}" type="slidenum">
              <a:rPr lang="en-US"/>
              <a:pPr>
                <a:defRPr/>
              </a:pPr>
              <a:t>3</a:t>
            </a:fld>
            <a:endParaRPr lang="en-US" dirty="0"/>
          </a:p>
        </p:txBody>
      </p:sp>
      <p:graphicFrame>
        <p:nvGraphicFramePr>
          <p:cNvPr id="19480" name="Group 1048"/>
          <p:cNvGraphicFramePr>
            <a:graphicFrameLocks noGrp="1"/>
          </p:cNvGraphicFramePr>
          <p:nvPr/>
        </p:nvGraphicFramePr>
        <p:xfrm>
          <a:off x="152400" y="2103438"/>
          <a:ext cx="4343400" cy="2309812"/>
        </p:xfrm>
        <a:graphic>
          <a:graphicData uri="http://schemas.openxmlformats.org/drawingml/2006/table">
            <a:tbl>
              <a:tblPr/>
              <a:tblGrid>
                <a:gridCol w="2895600"/>
                <a:gridCol w="1447800"/>
              </a:tblGrid>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Current spectrum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409.5 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Unallocated spectrum (including whitespaces)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230 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Projected demand by 2016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rPr>
                        <a:t>800 MHz – 1000 MHz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rgbClr val="000000"/>
                        </a:solidFill>
                        <a:effectLst/>
                        <a:latin typeface="Calibri" pitchFamily="-123" charset="0"/>
                        <a:ea typeface="ＭＳ Ｐゴシック" pitchFamily="-123" charset="-128"/>
                        <a:cs typeface="ＭＳ Ｐゴシック" pitchFamily="-12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pSp>
        <p:nvGrpSpPr>
          <p:cNvPr id="11" name="Group 10"/>
          <p:cNvGrpSpPr>
            <a:grpSpLocks/>
          </p:cNvGrpSpPr>
          <p:nvPr/>
        </p:nvGrpSpPr>
        <p:grpSpPr bwMode="auto">
          <a:xfrm>
            <a:off x="4648200" y="1382713"/>
            <a:ext cx="4495800" cy="3422650"/>
            <a:chOff x="4397042" y="1230821"/>
            <a:chExt cx="4906794" cy="4213653"/>
          </a:xfrm>
        </p:grpSpPr>
        <p:pic>
          <p:nvPicPr>
            <p:cNvPr id="19478" name="Picture 9"/>
            <p:cNvPicPr>
              <a:picLocks noChangeAspect="1"/>
            </p:cNvPicPr>
            <p:nvPr/>
          </p:nvPicPr>
          <p:blipFill>
            <a:blip r:embed="rId4"/>
            <a:srcRect/>
            <a:stretch>
              <a:fillRect/>
            </a:stretch>
          </p:blipFill>
          <p:spPr bwMode="auto">
            <a:xfrm>
              <a:off x="4397042" y="1679283"/>
              <a:ext cx="4906792" cy="3765191"/>
            </a:xfrm>
            <a:prstGeom prst="rect">
              <a:avLst/>
            </a:prstGeom>
            <a:noFill/>
            <a:ln w="9525">
              <a:noFill/>
              <a:miter lim="800000"/>
              <a:headEnd/>
              <a:tailEnd/>
            </a:ln>
          </p:spPr>
        </p:pic>
        <p:sp>
          <p:nvSpPr>
            <p:cNvPr id="19479" name="TextBox 8"/>
            <p:cNvSpPr txBox="1">
              <a:spLocks noChangeArrowheads="1"/>
            </p:cNvSpPr>
            <p:nvPr/>
          </p:nvSpPr>
          <p:spPr bwMode="auto">
            <a:xfrm>
              <a:off x="6892022" y="1230821"/>
              <a:ext cx="2411814" cy="451463"/>
            </a:xfrm>
            <a:prstGeom prst="rect">
              <a:avLst/>
            </a:prstGeom>
            <a:solidFill>
              <a:schemeClr val="bg1"/>
            </a:solidFill>
            <a:ln w="9525">
              <a:noFill/>
              <a:miter lim="800000"/>
              <a:headEnd/>
              <a:tailEnd/>
            </a:ln>
          </p:spPr>
          <p:txBody>
            <a:bodyPr>
              <a:prstTxWarp prst="textNoShape">
                <a:avLst/>
              </a:prstTxWarp>
              <a:spAutoFit/>
            </a:bodyPr>
            <a:lstStyle/>
            <a:p>
              <a:r>
                <a:rPr lang="en-US" sz="1800" b="1">
                  <a:solidFill>
                    <a:schemeClr val="hlink"/>
                  </a:solidFill>
                  <a:latin typeface="Calibri" pitchFamily="-123" charset="0"/>
                </a:rPr>
                <a:t>www.nytimes.com</a:t>
              </a:r>
            </a:p>
          </p:txBody>
        </p:sp>
      </p:grpSp>
      <p:sp>
        <p:nvSpPr>
          <p:cNvPr id="12" name="TextBox 11"/>
          <p:cNvSpPr txBox="1">
            <a:spLocks noChangeArrowheads="1"/>
          </p:cNvSpPr>
          <p:nvPr/>
        </p:nvSpPr>
        <p:spPr bwMode="auto">
          <a:xfrm>
            <a:off x="7010400" y="4953000"/>
            <a:ext cx="2133600" cy="366713"/>
          </a:xfrm>
          <a:prstGeom prst="rect">
            <a:avLst/>
          </a:prstGeom>
          <a:solidFill>
            <a:schemeClr val="bg1"/>
          </a:solidFill>
          <a:ln w="9525">
            <a:noFill/>
            <a:miter lim="800000"/>
            <a:headEnd/>
            <a:tailEnd/>
          </a:ln>
        </p:spPr>
        <p:txBody>
          <a:bodyPr>
            <a:prstTxWarp prst="textNoShape">
              <a:avLst/>
            </a:prstTxWarp>
            <a:spAutoFit/>
          </a:bodyPr>
          <a:lstStyle/>
          <a:p>
            <a:r>
              <a:rPr lang="en-US" sz="1800" b="1">
                <a:solidFill>
                  <a:schemeClr val="hlink"/>
                </a:solidFill>
                <a:latin typeface="Calibri" pitchFamily="-123" charset="0"/>
              </a:rPr>
              <a:t>www.nytimes.com</a:t>
            </a:r>
          </a:p>
        </p:txBody>
      </p:sp>
      <p:sp>
        <p:nvSpPr>
          <p:cNvPr id="13" name="Rounded Rectangle 12"/>
          <p:cNvSpPr/>
          <p:nvPr/>
        </p:nvSpPr>
        <p:spPr>
          <a:xfrm>
            <a:off x="990600" y="6248400"/>
            <a:ext cx="7010400" cy="457200"/>
          </a:xfrm>
          <a:prstGeom prst="roundRect">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r>
              <a:rPr lang="en-US" sz="2800">
                <a:solidFill>
                  <a:schemeClr val="bg1"/>
                </a:solidFill>
                <a:ea typeface="ＭＳ Ｐゴシック" pitchFamily="-123" charset="-128"/>
                <a:cs typeface="ＭＳ Ｐゴシック" pitchFamily="-123" charset="-128"/>
              </a:rPr>
              <a:t>Reducing cellular spectrum utilization is key!</a:t>
            </a:r>
            <a:endParaRPr lang="en-US" sz="2000">
              <a:solidFill>
                <a:schemeClr val="bg1"/>
              </a:solidFill>
              <a:ea typeface="ＭＳ Ｐゴシック" pitchFamily="-123" charset="-128"/>
              <a:cs typeface="ＭＳ Ｐゴシック" pitchFamily="-123" charset="-128"/>
            </a:endParaRPr>
          </a:p>
        </p:txBody>
      </p:sp>
      <p:sp>
        <p:nvSpPr>
          <p:cNvPr id="14" name="TextBox 13"/>
          <p:cNvSpPr txBox="1">
            <a:spLocks noChangeArrowheads="1"/>
          </p:cNvSpPr>
          <p:nvPr/>
        </p:nvSpPr>
        <p:spPr bwMode="auto">
          <a:xfrm>
            <a:off x="2514600" y="1752600"/>
            <a:ext cx="1981200" cy="366713"/>
          </a:xfrm>
          <a:prstGeom prst="rect">
            <a:avLst/>
          </a:prstGeom>
          <a:solidFill>
            <a:schemeClr val="bg1"/>
          </a:solidFill>
          <a:ln w="9525">
            <a:noFill/>
            <a:miter lim="800000"/>
            <a:headEnd/>
            <a:tailEnd/>
          </a:ln>
        </p:spPr>
        <p:txBody>
          <a:bodyPr>
            <a:prstTxWarp prst="textNoShape">
              <a:avLst/>
            </a:prstTxWarp>
            <a:spAutoFit/>
          </a:bodyPr>
          <a:lstStyle/>
          <a:p>
            <a:r>
              <a:rPr lang="en-US" sz="1800" b="1">
                <a:solidFill>
                  <a:schemeClr val="hlink"/>
                </a:solidFill>
                <a:latin typeface="Calibri" pitchFamily="-123" charset="0"/>
              </a:rPr>
              <a:t>www.rysavy.com</a:t>
            </a:r>
          </a:p>
        </p:txBody>
      </p:sp>
    </p:spTree>
    <p:custDataLst>
      <p:tags r:id="rId1"/>
    </p:custDataLst>
  </p:cSld>
  <p:clrMapOvr>
    <a:masterClrMapping/>
  </p:clrMapOvr>
  <p:transition advTm="613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48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2"/>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3">
                                            <p:bg/>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3">
                                            <p:txEl>
                                              <p:pRg st="0" end="0"/>
                                            </p:txEl>
                                          </p:spTgt>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autoUpdateAnimBg="0" advAuto="0"/>
      <p:bldP spid="12" grpId="0" animBg="1" autoUpdateAnimBg="0"/>
      <p:bldP spid="13" grpId="0" animBg="1" autoUpdateAnimBg="0"/>
      <p:bldP spid="14" grpId="0" animBg="1"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533400" y="1981200"/>
            <a:ext cx="8235950" cy="3719513"/>
          </a:xfrm>
          <a:prstGeom prst="rect">
            <a:avLst/>
          </a:prstGeom>
          <a:solidFill>
            <a:schemeClr val="bg1"/>
          </a:solidFill>
          <a:ln w="508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Fast switching improves performance of demanding applications</a:t>
            </a:r>
            <a:endParaRPr lang="en-US" dirty="0">
              <a:ea typeface="+mj-ea"/>
              <a:cs typeface="+mj-cs"/>
            </a:endParaRPr>
          </a:p>
        </p:txBody>
      </p:sp>
      <p:sp>
        <p:nvSpPr>
          <p:cNvPr id="5" name="Slide Number Placeholder 4"/>
          <p:cNvSpPr>
            <a:spLocks noGrp="1"/>
          </p:cNvSpPr>
          <p:nvPr>
            <p:ph type="sldNum" sz="quarter" idx="11"/>
          </p:nvPr>
        </p:nvSpPr>
        <p:spPr/>
        <p:txBody>
          <a:bodyPr/>
          <a:lstStyle/>
          <a:p>
            <a:pPr>
              <a:defRPr/>
            </a:pPr>
            <a:fld id="{FC9198E2-2107-45E8-A6C3-D48FC1F94A88}" type="slidenum">
              <a:rPr lang="en-US"/>
              <a:pPr>
                <a:defRPr/>
              </a:pPr>
              <a:t>30</a:t>
            </a:fld>
            <a:endParaRPr lang="en-US"/>
          </a:p>
        </p:txBody>
      </p:sp>
      <p:pic>
        <p:nvPicPr>
          <p:cNvPr id="74756" name="Picture 2"/>
          <p:cNvPicPr>
            <a:picLocks noChangeAspect="1" noChangeArrowheads="1"/>
          </p:cNvPicPr>
          <p:nvPr/>
        </p:nvPicPr>
        <p:blipFill>
          <a:blip r:embed="rId3"/>
          <a:srcRect/>
          <a:stretch>
            <a:fillRect/>
          </a:stretch>
        </p:blipFill>
        <p:spPr bwMode="auto">
          <a:xfrm>
            <a:off x="2209800" y="2209800"/>
            <a:ext cx="5438775" cy="3429000"/>
          </a:xfrm>
          <a:prstGeom prst="rect">
            <a:avLst/>
          </a:prstGeom>
          <a:noFill/>
          <a:ln w="9525">
            <a:noFill/>
            <a:miter lim="800000"/>
            <a:headEnd/>
            <a:tailEnd/>
          </a:ln>
        </p:spPr>
      </p:pic>
      <p:sp>
        <p:nvSpPr>
          <p:cNvPr id="74757" name="TextBox 7"/>
          <p:cNvSpPr txBox="1">
            <a:spLocks noChangeArrowheads="1"/>
          </p:cNvSpPr>
          <p:nvPr/>
        </p:nvSpPr>
        <p:spPr bwMode="auto">
          <a:xfrm>
            <a:off x="533400" y="3132138"/>
            <a:ext cx="1752600" cy="1187450"/>
          </a:xfrm>
          <a:prstGeom prst="rect">
            <a:avLst/>
          </a:prstGeom>
          <a:solidFill>
            <a:schemeClr val="bg1"/>
          </a:solidFill>
          <a:ln w="9525">
            <a:noFill/>
            <a:miter lim="800000"/>
            <a:headEnd/>
            <a:tailEnd/>
          </a:ln>
        </p:spPr>
        <p:txBody>
          <a:bodyPr>
            <a:prstTxWarp prst="textNoShape">
              <a:avLst/>
            </a:prstTxWarp>
            <a:spAutoFit/>
          </a:bodyPr>
          <a:lstStyle/>
          <a:p>
            <a:pPr algn="ctr"/>
            <a:r>
              <a:rPr lang="en-US">
                <a:latin typeface="Helvetica" pitchFamily="-123" charset="0"/>
              </a:rPr>
              <a:t>% time with good voice quality</a:t>
            </a:r>
          </a:p>
        </p:txBody>
      </p:sp>
      <p:sp>
        <p:nvSpPr>
          <p:cNvPr id="74758" name="TextBox 8"/>
          <p:cNvSpPr txBox="1">
            <a:spLocks noChangeArrowheads="1"/>
          </p:cNvSpPr>
          <p:nvPr/>
        </p:nvSpPr>
        <p:spPr bwMode="auto">
          <a:xfrm>
            <a:off x="7308850" y="2914650"/>
            <a:ext cx="1530350" cy="1190625"/>
          </a:xfrm>
          <a:prstGeom prst="rect">
            <a:avLst/>
          </a:prstGeom>
          <a:solidFill>
            <a:schemeClr val="bg1"/>
          </a:solidFill>
          <a:ln w="9525">
            <a:noFill/>
            <a:miter lim="800000"/>
            <a:headEnd/>
            <a:tailEnd/>
          </a:ln>
        </p:spPr>
        <p:txBody>
          <a:bodyPr>
            <a:prstTxWarp prst="textNoShape">
              <a:avLst/>
            </a:prstTxWarp>
            <a:spAutoFit/>
          </a:bodyPr>
          <a:lstStyle/>
          <a:p>
            <a:r>
              <a:rPr lang="en-US" sz="1800">
                <a:solidFill>
                  <a:srgbClr val="0070C0"/>
                </a:solidFill>
                <a:latin typeface="Helvetica" pitchFamily="-123" charset="0"/>
              </a:rPr>
              <a:t>Oracle</a:t>
            </a:r>
          </a:p>
          <a:p>
            <a:r>
              <a:rPr lang="en-US" sz="1800">
                <a:solidFill>
                  <a:srgbClr val="00B050"/>
                </a:solidFill>
                <a:latin typeface="Helvetica" pitchFamily="-123" charset="0"/>
              </a:rPr>
              <a:t>Only 3G</a:t>
            </a:r>
          </a:p>
          <a:p>
            <a:r>
              <a:rPr lang="en-US" sz="1800">
                <a:solidFill>
                  <a:srgbClr val="E719CA"/>
                </a:solidFill>
                <a:latin typeface="Helvetica" pitchFamily="-123" charset="0"/>
              </a:rPr>
              <a:t>Wiffler</a:t>
            </a:r>
          </a:p>
          <a:p>
            <a:r>
              <a:rPr lang="en-US" sz="1800">
                <a:solidFill>
                  <a:srgbClr val="FF0000"/>
                </a:solidFill>
                <a:latin typeface="Helvetica" pitchFamily="-123" charset="0"/>
              </a:rPr>
              <a:t>No switching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How can we reduce spectrum usage?</a:t>
            </a:r>
            <a:endParaRPr lang="en-US" dirty="0">
              <a:ea typeface="+mj-ea"/>
              <a:cs typeface="+mj-cs"/>
            </a:endParaRPr>
          </a:p>
        </p:txBody>
      </p:sp>
      <p:sp>
        <p:nvSpPr>
          <p:cNvPr id="21506" name="Content Placeholder 2"/>
          <p:cNvSpPr>
            <a:spLocks noGrp="1"/>
          </p:cNvSpPr>
          <p:nvPr>
            <p:ph idx="1"/>
          </p:nvPr>
        </p:nvSpPr>
        <p:spPr>
          <a:xfrm>
            <a:off x="457200" y="1798638"/>
            <a:ext cx="7924800" cy="4525962"/>
          </a:xfrm>
        </p:spPr>
        <p:txBody>
          <a:bodyPr/>
          <a:lstStyle/>
          <a:p>
            <a:pPr eaLnBrk="1" hangingPunct="1"/>
            <a:r>
              <a:rPr lang="en-US" sz="3600" smtClean="0"/>
              <a:t>1. Behavioral</a:t>
            </a:r>
            <a:endParaRPr lang="en-US" smtClean="0"/>
          </a:p>
          <a:p>
            <a:pPr eaLnBrk="1" hangingPunct="1"/>
            <a:endParaRPr lang="en-US" smtClean="0"/>
          </a:p>
          <a:p>
            <a:pPr eaLnBrk="1" hangingPunct="1"/>
            <a:endParaRPr lang="en-US" smtClean="0"/>
          </a:p>
          <a:p>
            <a:pPr eaLnBrk="1" hangingPunct="1"/>
            <a:r>
              <a:rPr lang="en-US" smtClean="0"/>
              <a:t>2. Economic</a:t>
            </a:r>
          </a:p>
          <a:p>
            <a:pPr eaLnBrk="1" hangingPunct="1"/>
            <a:endParaRPr lang="en-US" smtClean="0"/>
          </a:p>
          <a:p>
            <a:pPr eaLnBrk="1" hangingPunct="1"/>
            <a:endParaRPr lang="en-US" smtClean="0"/>
          </a:p>
          <a:p>
            <a:pPr eaLnBrk="1" hangingPunct="1"/>
            <a:r>
              <a:rPr lang="en-US" smtClean="0"/>
              <a:t>3. Technical</a:t>
            </a:r>
          </a:p>
        </p:txBody>
      </p:sp>
      <p:pic>
        <p:nvPicPr>
          <p:cNvPr id="21507" name="Picture 2"/>
          <p:cNvPicPr>
            <a:picLocks noChangeAspect="1" noChangeArrowheads="1"/>
          </p:cNvPicPr>
          <p:nvPr/>
        </p:nvPicPr>
        <p:blipFill>
          <a:blip r:embed="rId4"/>
          <a:srcRect/>
          <a:stretch>
            <a:fillRect/>
          </a:stretch>
        </p:blipFill>
        <p:spPr bwMode="auto">
          <a:xfrm>
            <a:off x="3176588" y="1857375"/>
            <a:ext cx="5815012" cy="1038225"/>
          </a:xfrm>
          <a:prstGeom prst="rect">
            <a:avLst/>
          </a:prstGeom>
          <a:noFill/>
          <a:ln w="9525">
            <a:noFill/>
            <a:miter lim="800000"/>
            <a:headEnd/>
            <a:tailEnd/>
          </a:ln>
        </p:spPr>
      </p:pic>
      <p:sp>
        <p:nvSpPr>
          <p:cNvPr id="21508" name="TextBox 3"/>
          <p:cNvSpPr txBox="1">
            <a:spLocks noChangeArrowheads="1"/>
          </p:cNvSpPr>
          <p:nvPr/>
        </p:nvSpPr>
        <p:spPr bwMode="auto">
          <a:xfrm>
            <a:off x="7010400" y="1524000"/>
            <a:ext cx="1981200" cy="366713"/>
          </a:xfrm>
          <a:prstGeom prst="rect">
            <a:avLst/>
          </a:prstGeom>
          <a:solidFill>
            <a:schemeClr val="bg1"/>
          </a:solidFill>
          <a:ln w="9525">
            <a:noFill/>
            <a:miter lim="800000"/>
            <a:headEnd/>
            <a:tailEnd/>
          </a:ln>
        </p:spPr>
        <p:txBody>
          <a:bodyPr>
            <a:prstTxWarp prst="textNoShape">
              <a:avLst/>
            </a:prstTxWarp>
            <a:spAutoFit/>
          </a:bodyPr>
          <a:lstStyle/>
          <a:p>
            <a:r>
              <a:rPr lang="en-US" sz="1800" b="1">
                <a:solidFill>
                  <a:schemeClr val="hlink"/>
                </a:solidFill>
                <a:latin typeface="Calibri" pitchFamily="-123" charset="0"/>
              </a:rPr>
              <a:t>blogs.chron.com</a:t>
            </a:r>
          </a:p>
        </p:txBody>
      </p:sp>
      <p:sp>
        <p:nvSpPr>
          <p:cNvPr id="6" name="Slide Number Placeholder 5"/>
          <p:cNvSpPr>
            <a:spLocks noGrp="1"/>
          </p:cNvSpPr>
          <p:nvPr>
            <p:ph type="sldNum" sz="quarter" idx="11"/>
          </p:nvPr>
        </p:nvSpPr>
        <p:spPr/>
        <p:txBody>
          <a:bodyPr/>
          <a:lstStyle/>
          <a:p>
            <a:pPr>
              <a:defRPr/>
            </a:pPr>
            <a:fld id="{349599AC-080F-4359-BD99-220768839A99}" type="slidenum">
              <a:rPr lang="en-US"/>
              <a:pPr>
                <a:defRPr/>
              </a:pPr>
              <a:t>4</a:t>
            </a:fld>
            <a:endParaRPr lang="en-US"/>
          </a:p>
        </p:txBody>
      </p:sp>
      <p:grpSp>
        <p:nvGrpSpPr>
          <p:cNvPr id="17" name="Group 16"/>
          <p:cNvGrpSpPr>
            <a:grpSpLocks/>
          </p:cNvGrpSpPr>
          <p:nvPr/>
        </p:nvGrpSpPr>
        <p:grpSpPr bwMode="auto">
          <a:xfrm>
            <a:off x="3429000" y="3225800"/>
            <a:ext cx="4419600" cy="1422400"/>
            <a:chOff x="4038600" y="2907268"/>
            <a:chExt cx="4419600" cy="1422634"/>
          </a:xfrm>
        </p:grpSpPr>
        <p:pic>
          <p:nvPicPr>
            <p:cNvPr id="21512" name="Picture 11"/>
            <p:cNvPicPr>
              <a:picLocks noChangeAspect="1"/>
            </p:cNvPicPr>
            <p:nvPr/>
          </p:nvPicPr>
          <p:blipFill>
            <a:blip r:embed="rId5"/>
            <a:srcRect/>
            <a:stretch>
              <a:fillRect/>
            </a:stretch>
          </p:blipFill>
          <p:spPr bwMode="auto">
            <a:xfrm>
              <a:off x="4038600" y="3276600"/>
              <a:ext cx="4419600" cy="1053302"/>
            </a:xfrm>
            <a:prstGeom prst="rect">
              <a:avLst/>
            </a:prstGeom>
            <a:noFill/>
            <a:ln w="9525">
              <a:noFill/>
              <a:miter lim="800000"/>
              <a:headEnd/>
              <a:tailEnd/>
            </a:ln>
          </p:spPr>
        </p:pic>
        <p:sp>
          <p:nvSpPr>
            <p:cNvPr id="21513" name="TextBox 15"/>
            <p:cNvSpPr txBox="1">
              <a:spLocks noChangeArrowheads="1"/>
            </p:cNvSpPr>
            <p:nvPr/>
          </p:nvSpPr>
          <p:spPr bwMode="auto">
            <a:xfrm>
              <a:off x="6324600" y="2907268"/>
              <a:ext cx="2133600" cy="366773"/>
            </a:xfrm>
            <a:prstGeom prst="rect">
              <a:avLst/>
            </a:prstGeom>
            <a:solidFill>
              <a:schemeClr val="bg1"/>
            </a:solidFill>
            <a:ln w="9525">
              <a:noFill/>
              <a:miter lim="800000"/>
              <a:headEnd/>
              <a:tailEnd/>
            </a:ln>
          </p:spPr>
          <p:txBody>
            <a:bodyPr>
              <a:prstTxWarp prst="textNoShape">
                <a:avLst/>
              </a:prstTxWarp>
              <a:spAutoFit/>
            </a:bodyPr>
            <a:lstStyle/>
            <a:p>
              <a:r>
                <a:rPr lang="en-US" sz="1800" b="1">
                  <a:solidFill>
                    <a:schemeClr val="hlink"/>
                  </a:solidFill>
                  <a:latin typeface="Calibri" pitchFamily="-123" charset="0"/>
                </a:rPr>
                <a:t>www.usatoday.com</a:t>
              </a:r>
            </a:p>
          </p:txBody>
        </p:sp>
      </p:grpSp>
      <p:sp>
        <p:nvSpPr>
          <p:cNvPr id="19" name="Oval 18"/>
          <p:cNvSpPr/>
          <p:nvPr/>
        </p:nvSpPr>
        <p:spPr>
          <a:xfrm>
            <a:off x="304800" y="5334000"/>
            <a:ext cx="2514600" cy="838200"/>
          </a:xfrm>
          <a:prstGeom prst="ellipse">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a:p>
        </p:txBody>
      </p:sp>
    </p:spTree>
    <p:custDataLst>
      <p:tags r:id="rId1"/>
    </p:custDataLst>
  </p:cSld>
  <p:clrMapOvr>
    <a:masterClrMapping/>
  </p:clrMapOvr>
  <p:transition advTm="448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Augmenting Mobile 3G using </a:t>
            </a:r>
            <a:r>
              <a:rPr lang="en-US" dirty="0" err="1" smtClean="0">
                <a:ea typeface="+mj-ea"/>
                <a:cs typeface="+mj-cs"/>
              </a:rPr>
              <a:t>WiFi</a:t>
            </a:r>
            <a:endParaRPr lang="en-US" dirty="0">
              <a:ea typeface="+mj-ea"/>
              <a:cs typeface="+mj-cs"/>
            </a:endParaRPr>
          </a:p>
        </p:txBody>
      </p:sp>
      <p:sp>
        <p:nvSpPr>
          <p:cNvPr id="23554" name="Content Placeholder 2"/>
          <p:cNvSpPr>
            <a:spLocks noGrp="1"/>
          </p:cNvSpPr>
          <p:nvPr>
            <p:ph idx="1"/>
          </p:nvPr>
        </p:nvSpPr>
        <p:spPr/>
        <p:txBody>
          <a:bodyPr/>
          <a:lstStyle/>
          <a:p>
            <a:pPr eaLnBrk="1" hangingPunct="1"/>
            <a:endParaRPr lang="en-US"/>
          </a:p>
          <a:p>
            <a:pPr eaLnBrk="1" hangingPunct="1"/>
            <a:r>
              <a:rPr lang="en-US"/>
              <a:t>              Offload data to WiFi when possible</a:t>
            </a:r>
          </a:p>
          <a:p>
            <a:pPr eaLnBrk="1" hangingPunct="1"/>
            <a:endParaRPr lang="en-US"/>
          </a:p>
          <a:p>
            <a:pPr eaLnBrk="1" hangingPunct="1"/>
            <a:r>
              <a:rPr lang="en-US"/>
              <a:t>               Focus on vehicular mobility</a:t>
            </a:r>
          </a:p>
        </p:txBody>
      </p:sp>
      <p:sp>
        <p:nvSpPr>
          <p:cNvPr id="5" name="Slide Number Placeholder 4"/>
          <p:cNvSpPr>
            <a:spLocks noGrp="1"/>
          </p:cNvSpPr>
          <p:nvPr>
            <p:ph type="sldNum" sz="quarter" idx="11"/>
          </p:nvPr>
        </p:nvSpPr>
        <p:spPr/>
        <p:txBody>
          <a:bodyPr/>
          <a:lstStyle/>
          <a:p>
            <a:pPr>
              <a:defRPr/>
            </a:pPr>
            <a:fld id="{6C0EB68F-B2D4-45FD-A1E6-07020A923512}" type="slidenum">
              <a:rPr lang="en-US"/>
              <a:pPr>
                <a:defRPr/>
              </a:pPr>
              <a:t>5</a:t>
            </a:fld>
            <a:endParaRPr lang="en-US"/>
          </a:p>
        </p:txBody>
      </p:sp>
      <p:pic>
        <p:nvPicPr>
          <p:cNvPr id="23556" name="Picture 5"/>
          <p:cNvPicPr>
            <a:picLocks noChangeAspect="1"/>
          </p:cNvPicPr>
          <p:nvPr/>
        </p:nvPicPr>
        <p:blipFill>
          <a:blip r:embed="rId3"/>
          <a:srcRect/>
          <a:stretch>
            <a:fillRect/>
          </a:stretch>
        </p:blipFill>
        <p:spPr bwMode="auto">
          <a:xfrm>
            <a:off x="457200" y="2057400"/>
            <a:ext cx="1158875" cy="990600"/>
          </a:xfrm>
          <a:prstGeom prst="rect">
            <a:avLst/>
          </a:prstGeom>
          <a:noFill/>
          <a:ln w="9525">
            <a:noFill/>
            <a:miter lim="800000"/>
            <a:headEnd/>
            <a:tailEnd/>
          </a:ln>
        </p:spPr>
      </p:pic>
      <p:pic>
        <p:nvPicPr>
          <p:cNvPr id="23557" name="Picture 2" descr="C:\Program Files\Microsoft Office\MEDIA\CAGCAT10\j0212957.wmf"/>
          <p:cNvPicPr>
            <a:picLocks noChangeAspect="1" noChangeArrowheads="1"/>
          </p:cNvPicPr>
          <p:nvPr/>
        </p:nvPicPr>
        <p:blipFill>
          <a:blip r:embed="rId4"/>
          <a:srcRect/>
          <a:stretch>
            <a:fillRect/>
          </a:stretch>
        </p:blipFill>
        <p:spPr bwMode="auto">
          <a:xfrm>
            <a:off x="6324600" y="3505200"/>
            <a:ext cx="1820863" cy="1143000"/>
          </a:xfrm>
          <a:prstGeom prst="rect">
            <a:avLst/>
          </a:prstGeom>
          <a:noFill/>
          <a:ln w="9525">
            <a:noFill/>
            <a:miter lim="800000"/>
            <a:headEnd/>
            <a:tailEnd/>
          </a:ln>
        </p:spPr>
      </p:pic>
    </p:spTree>
  </p:cSld>
  <p:clrMapOvr>
    <a:masterClrMapping/>
  </p:clrMapOvr>
  <p:transition advTm="3821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Offloading 3G data to </a:t>
            </a:r>
            <a:r>
              <a:rPr lang="en-US" dirty="0" err="1" smtClean="0">
                <a:ea typeface="+mj-ea"/>
                <a:cs typeface="+mj-cs"/>
              </a:rPr>
              <a:t>WiFi</a:t>
            </a:r>
            <a:endParaRPr lang="en-US" dirty="0">
              <a:ea typeface="+mj-ea"/>
              <a:cs typeface="+mj-cs"/>
            </a:endParaRPr>
          </a:p>
        </p:txBody>
      </p:sp>
      <p:sp>
        <p:nvSpPr>
          <p:cNvPr id="4" name="Slide Number Placeholder 3"/>
          <p:cNvSpPr>
            <a:spLocks noGrp="1"/>
          </p:cNvSpPr>
          <p:nvPr>
            <p:ph type="sldNum" sz="quarter" idx="11"/>
          </p:nvPr>
        </p:nvSpPr>
        <p:spPr/>
        <p:txBody>
          <a:bodyPr/>
          <a:lstStyle/>
          <a:p>
            <a:pPr>
              <a:defRPr/>
            </a:pPr>
            <a:fld id="{68E64B58-E9D7-4616-B752-5E1A2F1B356B}" type="slidenum">
              <a:rPr lang="en-US"/>
              <a:pPr>
                <a:defRPr/>
              </a:pPr>
              <a:t>6</a:t>
            </a:fld>
            <a:endParaRPr lang="en-US"/>
          </a:p>
        </p:txBody>
      </p:sp>
      <p:grpSp>
        <p:nvGrpSpPr>
          <p:cNvPr id="25603" name="Group 67"/>
          <p:cNvGrpSpPr>
            <a:grpSpLocks/>
          </p:cNvGrpSpPr>
          <p:nvPr/>
        </p:nvGrpSpPr>
        <p:grpSpPr bwMode="auto">
          <a:xfrm>
            <a:off x="3429000" y="1905000"/>
            <a:ext cx="754063" cy="914400"/>
            <a:chOff x="2271492" y="1356175"/>
            <a:chExt cx="1371600" cy="1371791"/>
          </a:xfrm>
        </p:grpSpPr>
        <p:pic>
          <p:nvPicPr>
            <p:cNvPr id="25616" name="Picture 68"/>
            <p:cNvPicPr>
              <a:picLocks noChangeAspect="1"/>
            </p:cNvPicPr>
            <p:nvPr/>
          </p:nvPicPr>
          <p:blipFill>
            <a:blip r:embed="rId4"/>
            <a:srcRect/>
            <a:stretch>
              <a:fillRect/>
            </a:stretch>
          </p:blipFill>
          <p:spPr bwMode="auto">
            <a:xfrm>
              <a:off x="2271492" y="1356175"/>
              <a:ext cx="1371600" cy="1371599"/>
            </a:xfrm>
            <a:prstGeom prst="rect">
              <a:avLst/>
            </a:prstGeom>
            <a:noFill/>
            <a:ln w="9525">
              <a:noFill/>
              <a:miter lim="800000"/>
              <a:headEnd/>
              <a:tailEnd/>
            </a:ln>
          </p:spPr>
        </p:pic>
        <p:pic>
          <p:nvPicPr>
            <p:cNvPr id="25617"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2896099" y="2156276"/>
              <a:ext cx="621808" cy="571690"/>
            </a:xfrm>
            <a:prstGeom prst="rect">
              <a:avLst/>
            </a:prstGeom>
            <a:noFill/>
            <a:ln w="9525">
              <a:noFill/>
              <a:miter lim="800000"/>
              <a:headEnd/>
              <a:tailEnd/>
            </a:ln>
          </p:spPr>
        </p:pic>
      </p:grpSp>
      <p:grpSp>
        <p:nvGrpSpPr>
          <p:cNvPr id="25604" name="Group 35"/>
          <p:cNvGrpSpPr>
            <a:grpSpLocks/>
          </p:cNvGrpSpPr>
          <p:nvPr/>
        </p:nvGrpSpPr>
        <p:grpSpPr bwMode="auto">
          <a:xfrm>
            <a:off x="7467600" y="4222750"/>
            <a:ext cx="1524000" cy="882650"/>
            <a:chOff x="3861418" y="4887984"/>
            <a:chExt cx="2016981" cy="1284216"/>
          </a:xfrm>
        </p:grpSpPr>
        <p:pic>
          <p:nvPicPr>
            <p:cNvPr id="25614" name="Picture 26"/>
            <p:cNvPicPr>
              <a:picLocks noChangeAspect="1"/>
            </p:cNvPicPr>
            <p:nvPr/>
          </p:nvPicPr>
          <p:blipFill>
            <a:blip r:embed="rId6"/>
            <a:srcRect/>
            <a:stretch>
              <a:fillRect/>
            </a:stretch>
          </p:blipFill>
          <p:spPr bwMode="auto">
            <a:xfrm>
              <a:off x="3861418" y="4984750"/>
              <a:ext cx="2016981" cy="1187450"/>
            </a:xfrm>
            <a:prstGeom prst="rect">
              <a:avLst/>
            </a:prstGeom>
            <a:noFill/>
            <a:ln w="9525">
              <a:noFill/>
              <a:miter lim="800000"/>
              <a:headEnd/>
              <a:tailEnd/>
            </a:ln>
          </p:spPr>
        </p:pic>
        <p:pic>
          <p:nvPicPr>
            <p:cNvPr id="25615" name="Picture 1" descr="C:\Documents and Settings\rohan\My Documents\My Pictures\Microsoft Clip Organizer\j0398499.wmf"/>
            <p:cNvPicPr>
              <a:picLocks noChangeAspect="1" noChangeArrowheads="1"/>
            </p:cNvPicPr>
            <p:nvPr/>
          </p:nvPicPr>
          <p:blipFill>
            <a:blip r:embed="rId5"/>
            <a:srcRect/>
            <a:stretch>
              <a:fillRect/>
            </a:stretch>
          </p:blipFill>
          <p:spPr bwMode="auto">
            <a:xfrm>
              <a:off x="4639237" y="4887984"/>
              <a:ext cx="634068" cy="582965"/>
            </a:xfrm>
            <a:prstGeom prst="rect">
              <a:avLst/>
            </a:prstGeom>
            <a:noFill/>
            <a:ln w="9525">
              <a:noFill/>
              <a:miter lim="800000"/>
              <a:headEnd/>
              <a:tailEnd/>
            </a:ln>
          </p:spPr>
        </p:pic>
      </p:grpSp>
      <p:pic>
        <p:nvPicPr>
          <p:cNvPr id="25605" name="Picture 13"/>
          <p:cNvPicPr>
            <a:picLocks noChangeAspect="1"/>
          </p:cNvPicPr>
          <p:nvPr/>
        </p:nvPicPr>
        <p:blipFill>
          <a:blip r:embed="rId7"/>
          <a:srcRect/>
          <a:stretch>
            <a:fillRect/>
          </a:stretch>
        </p:blipFill>
        <p:spPr bwMode="auto">
          <a:xfrm>
            <a:off x="144463" y="4032250"/>
            <a:ext cx="1074737" cy="1454150"/>
          </a:xfrm>
          <a:prstGeom prst="rect">
            <a:avLst/>
          </a:prstGeom>
          <a:noFill/>
          <a:ln w="9525">
            <a:noFill/>
            <a:miter lim="800000"/>
            <a:headEnd/>
            <a:tailEnd/>
          </a:ln>
        </p:spPr>
      </p:pic>
      <p:cxnSp>
        <p:nvCxnSpPr>
          <p:cNvPr id="15" name="Straight Connector 14"/>
          <p:cNvCxnSpPr>
            <a:endCxn id="14" idx="3"/>
          </p:cNvCxnSpPr>
          <p:nvPr/>
        </p:nvCxnSpPr>
        <p:spPr>
          <a:xfrm rot="5400000">
            <a:off x="1042194" y="4201319"/>
            <a:ext cx="735012" cy="381000"/>
          </a:xfrm>
          <a:prstGeom prst="line">
            <a:avLst/>
          </a:prstGeom>
          <a:ln w="28575">
            <a:solidFill>
              <a:schemeClr val="bg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3729832" y="3126581"/>
            <a:ext cx="463550" cy="1587"/>
          </a:xfrm>
          <a:prstGeom prst="line">
            <a:avLst/>
          </a:prstGeom>
          <a:ln w="28575">
            <a:solidFill>
              <a:schemeClr val="bg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V="1">
            <a:off x="1295400" y="3733800"/>
            <a:ext cx="4038600" cy="1025525"/>
          </a:xfrm>
          <a:prstGeom prst="line">
            <a:avLst/>
          </a:prstGeom>
          <a:ln w="28575">
            <a:solidFill>
              <a:schemeClr val="bg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8054975" y="3984625"/>
            <a:ext cx="273050" cy="228600"/>
          </a:xfrm>
          <a:prstGeom prst="line">
            <a:avLst/>
          </a:prstGeom>
          <a:ln w="28575">
            <a:solidFill>
              <a:schemeClr val="bg1"/>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22" name="Picture 2" descr="C:\Program Files\Microsoft Office\MEDIA\CAGCAT10\j0212957.wmf"/>
          <p:cNvPicPr>
            <a:picLocks noChangeAspect="1" noChangeArrowheads="1"/>
          </p:cNvPicPr>
          <p:nvPr/>
        </p:nvPicPr>
        <p:blipFill>
          <a:blip r:embed="rId8"/>
          <a:srcRect/>
          <a:stretch>
            <a:fillRect/>
          </a:stretch>
        </p:blipFill>
        <p:spPr bwMode="auto">
          <a:xfrm flipH="1">
            <a:off x="1371600" y="3219450"/>
            <a:ext cx="1046163" cy="742950"/>
          </a:xfrm>
          <a:prstGeom prst="rect">
            <a:avLst/>
          </a:prstGeom>
          <a:noFill/>
          <a:ln w="9525">
            <a:noFill/>
            <a:miter lim="800000"/>
            <a:headEnd/>
            <a:tailEnd/>
          </a:ln>
        </p:spPr>
      </p:pic>
      <p:pic>
        <p:nvPicPr>
          <p:cNvPr id="23" name="Picture 2" descr="C:\Program Files\Microsoft Office\MEDIA\CAGCAT10\j0212957.wmf"/>
          <p:cNvPicPr>
            <a:picLocks noChangeAspect="1" noChangeArrowheads="1"/>
          </p:cNvPicPr>
          <p:nvPr/>
        </p:nvPicPr>
        <p:blipFill>
          <a:blip r:embed="rId8"/>
          <a:srcRect/>
          <a:stretch>
            <a:fillRect/>
          </a:stretch>
        </p:blipFill>
        <p:spPr bwMode="auto">
          <a:xfrm flipH="1">
            <a:off x="3373438" y="3200400"/>
            <a:ext cx="1046162" cy="742950"/>
          </a:xfrm>
          <a:prstGeom prst="rect">
            <a:avLst/>
          </a:prstGeom>
          <a:noFill/>
          <a:ln w="9525">
            <a:noFill/>
            <a:miter lim="800000"/>
            <a:headEnd/>
            <a:tailEnd/>
          </a:ln>
        </p:spPr>
      </p:pic>
      <p:pic>
        <p:nvPicPr>
          <p:cNvPr id="24" name="Picture 2" descr="C:\Program Files\Microsoft Office\MEDIA\CAGCAT10\j0212957.wmf"/>
          <p:cNvPicPr>
            <a:picLocks noChangeAspect="1" noChangeArrowheads="1"/>
          </p:cNvPicPr>
          <p:nvPr/>
        </p:nvPicPr>
        <p:blipFill>
          <a:blip r:embed="rId8"/>
          <a:srcRect/>
          <a:stretch>
            <a:fillRect/>
          </a:stretch>
        </p:blipFill>
        <p:spPr bwMode="auto">
          <a:xfrm flipH="1">
            <a:off x="5334000" y="3219450"/>
            <a:ext cx="1046163" cy="742950"/>
          </a:xfrm>
          <a:prstGeom prst="rect">
            <a:avLst/>
          </a:prstGeom>
          <a:noFill/>
          <a:ln w="9525">
            <a:noFill/>
            <a:miter lim="800000"/>
            <a:headEnd/>
            <a:tailEnd/>
          </a:ln>
        </p:spPr>
      </p:pic>
      <p:pic>
        <p:nvPicPr>
          <p:cNvPr id="25" name="Picture 2" descr="C:\Program Files\Microsoft Office\MEDIA\CAGCAT10\j0212957.wmf"/>
          <p:cNvPicPr>
            <a:picLocks noChangeAspect="1" noChangeArrowheads="1"/>
          </p:cNvPicPr>
          <p:nvPr/>
        </p:nvPicPr>
        <p:blipFill>
          <a:blip r:embed="rId8"/>
          <a:srcRect/>
          <a:stretch>
            <a:fillRect/>
          </a:stretch>
        </p:blipFill>
        <p:spPr bwMode="auto">
          <a:xfrm flipH="1">
            <a:off x="7488238" y="3200400"/>
            <a:ext cx="1046162" cy="742950"/>
          </a:xfrm>
          <a:prstGeom prst="rect">
            <a:avLst/>
          </a:prstGeom>
          <a:noFill/>
          <a:ln w="9525">
            <a:noFill/>
            <a:miter lim="800000"/>
            <a:headEnd/>
            <a:tailEnd/>
          </a:ln>
        </p:spPr>
      </p:pic>
    </p:spTree>
    <p:custDataLst>
      <p:tags r:id="rId1"/>
    </p:custDataLst>
  </p:cSld>
  <p:clrMapOvr>
    <a:masterClrMapping/>
  </p:clrMapOvr>
  <p:transition advTm="45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E009EE9-C734-4E29-82CE-8CB045FB75D5}" type="slidenum">
              <a:rPr lang="en-US"/>
              <a:pPr>
                <a:defRPr/>
              </a:pPr>
              <a:t>7</a:t>
            </a:fld>
            <a:endParaRPr lang="en-US"/>
          </a:p>
        </p:txBody>
      </p:sp>
      <p:sp>
        <p:nvSpPr>
          <p:cNvPr id="26" name="Rounded Rectangle 25"/>
          <p:cNvSpPr/>
          <p:nvPr/>
        </p:nvSpPr>
        <p:spPr>
          <a:xfrm>
            <a:off x="304800" y="4495800"/>
            <a:ext cx="8534400" cy="2057400"/>
          </a:xfrm>
          <a:prstGeom prst="roundRect">
            <a:avLst/>
          </a:prstGeom>
          <a:ln w="508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marL="342900" indent="-342900"/>
            <a:r>
              <a:rPr lang="en-US" sz="3200" b="1" u="sng">
                <a:solidFill>
                  <a:schemeClr val="bg1"/>
                </a:solidFill>
                <a:ea typeface="ＭＳ Ｐゴシック" pitchFamily="-123" charset="-128"/>
                <a:cs typeface="ＭＳ Ｐゴシック" pitchFamily="-123" charset="-128"/>
              </a:rPr>
              <a:t>This work:</a:t>
            </a:r>
          </a:p>
          <a:p>
            <a:pPr marL="342900" indent="-342900">
              <a:buFontTx/>
              <a:buAutoNum type="arabicPeriod"/>
            </a:pPr>
            <a:r>
              <a:rPr lang="en-US" sz="3200">
                <a:solidFill>
                  <a:schemeClr val="bg1"/>
                </a:solidFill>
                <a:ea typeface="ＭＳ Ｐゴシック" pitchFamily="-123" charset="-128"/>
                <a:cs typeface="ＭＳ Ｐゴシック" pitchFamily="-123" charset="-128"/>
              </a:rPr>
              <a:t>How much 3G data can be offloaded to WiFi?</a:t>
            </a:r>
          </a:p>
          <a:p>
            <a:pPr marL="342900" indent="-342900">
              <a:buFontTx/>
              <a:buAutoNum type="arabicPeriod"/>
            </a:pPr>
            <a:r>
              <a:rPr lang="en-US" sz="3200">
                <a:solidFill>
                  <a:schemeClr val="bg1"/>
                </a:solidFill>
                <a:ea typeface="ＭＳ Ｐゴシック" pitchFamily="-123" charset="-128"/>
                <a:cs typeface="ＭＳ Ｐゴシック" pitchFamily="-123" charset="-128"/>
              </a:rPr>
              <a:t>How to offload without hurting applications?</a:t>
            </a:r>
            <a:endParaRPr lang="en-US" sz="3200">
              <a:ea typeface="ＭＳ Ｐゴシック" pitchFamily="-123" charset="-128"/>
              <a:cs typeface="ＭＳ Ｐゴシック" pitchFamily="-123" charset="-128"/>
            </a:endParaRPr>
          </a:p>
        </p:txBody>
      </p:sp>
      <p:sp>
        <p:nvSpPr>
          <p:cNvPr id="27651" name="Rectangle 1029"/>
          <p:cNvSpPr>
            <a:spLocks noGrp="1"/>
          </p:cNvSpPr>
          <p:nvPr>
            <p:ph type="title" idx="4294967295"/>
          </p:nvPr>
        </p:nvSpPr>
        <p:spPr>
          <a:xfrm>
            <a:off x="228600" y="274638"/>
            <a:ext cx="8686800" cy="1143000"/>
          </a:xfrm>
        </p:spPr>
        <p:txBody>
          <a:bodyPr/>
          <a:lstStyle/>
          <a:p>
            <a:pPr eaLnBrk="1" hangingPunct="1"/>
            <a:r>
              <a:rPr lang="en-US"/>
              <a:t>Related work on multiple interfaces</a:t>
            </a:r>
          </a:p>
        </p:txBody>
      </p:sp>
      <p:sp>
        <p:nvSpPr>
          <p:cNvPr id="27652" name="Rectangle 1030"/>
          <p:cNvSpPr>
            <a:spLocks noGrp="1"/>
          </p:cNvSpPr>
          <p:nvPr>
            <p:ph type="body" idx="4294967295"/>
          </p:nvPr>
        </p:nvSpPr>
        <p:spPr>
          <a:xfrm>
            <a:off x="457200" y="1600200"/>
            <a:ext cx="8229600" cy="3276600"/>
          </a:xfrm>
        </p:spPr>
        <p:txBody>
          <a:bodyPr/>
          <a:lstStyle/>
          <a:p>
            <a:pPr eaLnBrk="1" hangingPunct="1">
              <a:lnSpc>
                <a:spcPct val="90000"/>
              </a:lnSpc>
            </a:pPr>
            <a:r>
              <a:rPr lang="en-US"/>
              <a:t>Improving performance using handoffs based on current conditions</a:t>
            </a:r>
          </a:p>
          <a:p>
            <a:pPr eaLnBrk="1" hangingPunct="1">
              <a:lnSpc>
                <a:spcPct val="90000"/>
              </a:lnSpc>
            </a:pPr>
            <a:r>
              <a:rPr lang="en-US"/>
              <a:t>Reducing power consumption by switching across multiple interfaces </a:t>
            </a:r>
          </a:p>
          <a:p>
            <a:pPr eaLnBrk="1" hangingPunct="1">
              <a:lnSpc>
                <a:spcPct val="90000"/>
              </a:lnSpc>
            </a:pPr>
            <a:endParaRPr lang="en-US"/>
          </a:p>
          <a:p>
            <a:pPr eaLnBrk="1" hangingPunct="1">
              <a:lnSpc>
                <a:spcPct val="90000"/>
              </a:lnSpc>
            </a:pPr>
            <a:endParaRPr lang="en-US"/>
          </a:p>
        </p:txBody>
      </p:sp>
    </p:spTree>
    <p:custDataLst>
      <p:tags r:id="rId1"/>
    </p:custDataLst>
  </p:cSld>
  <p:clrMapOvr>
    <a:masterClrMapping/>
  </p:clrMapOvr>
  <p:transition advTm="458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6C9B713-C2E2-44B9-A455-A32AF451A5EF}" type="slidenum">
              <a:rPr lang="en-US"/>
              <a:pPr>
                <a:defRPr/>
              </a:pPr>
              <a:t>8</a:t>
            </a:fld>
            <a:endParaRPr lang="en-US"/>
          </a:p>
        </p:txBody>
      </p:sp>
      <p:sp>
        <p:nvSpPr>
          <p:cNvPr id="29698" name="Rectangle 1030"/>
          <p:cNvSpPr>
            <a:spLocks noGrp="1"/>
          </p:cNvSpPr>
          <p:nvPr>
            <p:ph type="title" idx="4294967295"/>
          </p:nvPr>
        </p:nvSpPr>
        <p:spPr/>
        <p:txBody>
          <a:bodyPr/>
          <a:lstStyle/>
          <a:p>
            <a:pPr eaLnBrk="1" hangingPunct="1"/>
            <a:r>
              <a:rPr lang="en-US"/>
              <a:t>Contributions</a:t>
            </a:r>
          </a:p>
        </p:txBody>
      </p:sp>
      <p:sp>
        <p:nvSpPr>
          <p:cNvPr id="29699" name="Rectangle 1031"/>
          <p:cNvSpPr>
            <a:spLocks noGrp="1"/>
          </p:cNvSpPr>
          <p:nvPr>
            <p:ph type="body" idx="4294967295"/>
          </p:nvPr>
        </p:nvSpPr>
        <p:spPr/>
        <p:txBody>
          <a:bodyPr/>
          <a:lstStyle/>
          <a:p>
            <a:pPr eaLnBrk="1" hangingPunct="1"/>
            <a:r>
              <a:rPr lang="en-US" u="sng"/>
              <a:t>Measurement</a:t>
            </a:r>
            <a:r>
              <a:rPr lang="en-US"/>
              <a:t>:  Joint study of 3G and WiFi connectivity</a:t>
            </a:r>
          </a:p>
          <a:p>
            <a:pPr lvl="1" eaLnBrk="1" hangingPunct="1"/>
            <a:r>
              <a:rPr lang="en-US"/>
              <a:t>Across three cities: Amherst, Seattle, SFO</a:t>
            </a:r>
          </a:p>
          <a:p>
            <a:pPr eaLnBrk="1" hangingPunct="1"/>
            <a:endParaRPr lang="en-US"/>
          </a:p>
          <a:p>
            <a:pPr eaLnBrk="1" hangingPunct="1"/>
            <a:r>
              <a:rPr lang="en-US" u="sng"/>
              <a:t>System</a:t>
            </a:r>
            <a:r>
              <a:rPr lang="en-US"/>
              <a:t>: Wiffler, to offload 3G data to WiFi while respecting application constraints </a:t>
            </a:r>
          </a:p>
          <a:p>
            <a:pPr lvl="1" eaLnBrk="1" hangingPunct="1"/>
            <a:r>
              <a:rPr lang="en-US"/>
              <a:t>Deployed on 20 vehicles</a:t>
            </a:r>
          </a:p>
        </p:txBody>
      </p:sp>
    </p:spTree>
  </p:cSld>
  <p:clrMapOvr>
    <a:masterClrMapping/>
  </p:clrMapOvr>
  <p:transition advTm="3304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82D7230-44AE-4E10-A58D-41344BC3E250}" type="slidenum">
              <a:rPr lang="en-US"/>
              <a:pPr>
                <a:defRPr/>
              </a:pPr>
              <a:t>9</a:t>
            </a:fld>
            <a:endParaRPr lang="en-US"/>
          </a:p>
        </p:txBody>
      </p:sp>
      <p:sp>
        <p:nvSpPr>
          <p:cNvPr id="31746" name="Rectangle 1028"/>
          <p:cNvSpPr>
            <a:spLocks noGrp="1"/>
          </p:cNvSpPr>
          <p:nvPr>
            <p:ph type="title" idx="4294967295"/>
          </p:nvPr>
        </p:nvSpPr>
        <p:spPr/>
        <p:txBody>
          <a:bodyPr/>
          <a:lstStyle/>
          <a:p>
            <a:pPr eaLnBrk="1" hangingPunct="1"/>
            <a:r>
              <a:rPr lang="en-US"/>
              <a:t>Measurement setup</a:t>
            </a:r>
          </a:p>
        </p:txBody>
      </p:sp>
      <p:sp>
        <p:nvSpPr>
          <p:cNvPr id="31747" name="Rectangle 1029"/>
          <p:cNvSpPr>
            <a:spLocks noGrp="1"/>
          </p:cNvSpPr>
          <p:nvPr>
            <p:ph type="body" idx="4294967295"/>
          </p:nvPr>
        </p:nvSpPr>
        <p:spPr/>
        <p:txBody>
          <a:bodyPr/>
          <a:lstStyle/>
          <a:p>
            <a:pPr eaLnBrk="1" hangingPunct="1"/>
            <a:r>
              <a:rPr lang="en-US" sz="2800" u="sng"/>
              <a:t>Testbed</a:t>
            </a:r>
            <a:r>
              <a:rPr lang="en-US" sz="2800"/>
              <a:t>: Vehicles with 3G and WiFi (802.11b) radios</a:t>
            </a:r>
          </a:p>
          <a:p>
            <a:pPr lvl="1" eaLnBrk="1" hangingPunct="1"/>
            <a:r>
              <a:rPr lang="en-US" sz="2400"/>
              <a:t>Amherst: 20 buses + 1 car, Seattle: 1 car, SFO: 1 car</a:t>
            </a:r>
          </a:p>
          <a:p>
            <a:pPr eaLnBrk="1" hangingPunct="1"/>
            <a:endParaRPr lang="en-US" sz="2800"/>
          </a:p>
          <a:p>
            <a:pPr eaLnBrk="1" hangingPunct="1"/>
            <a:r>
              <a:rPr lang="en-US" sz="2800" u="sng"/>
              <a:t>Software</a:t>
            </a:r>
            <a:r>
              <a:rPr lang="en-US" sz="2800"/>
              <a:t>: Simultaneously probes 3G and WiFi for </a:t>
            </a:r>
          </a:p>
          <a:p>
            <a:pPr lvl="1" eaLnBrk="1" hangingPunct="1"/>
            <a:r>
              <a:rPr lang="en-US" sz="2400"/>
              <a:t>Availability, loss rate, throughput</a:t>
            </a:r>
          </a:p>
          <a:p>
            <a:pPr eaLnBrk="1" hangingPunct="1"/>
            <a:endParaRPr lang="en-US" sz="2800"/>
          </a:p>
          <a:p>
            <a:pPr eaLnBrk="1" hangingPunct="1"/>
            <a:r>
              <a:rPr lang="en-US" sz="2800" u="sng"/>
              <a:t>Duration</a:t>
            </a:r>
            <a:r>
              <a:rPr lang="en-US" sz="2800"/>
              <a:t>: 3000+ hours of data over 12+ days</a:t>
            </a:r>
          </a:p>
          <a:p>
            <a:pPr eaLnBrk="1" hangingPunct="1"/>
            <a:endParaRPr lang="en-US" sz="2800"/>
          </a:p>
        </p:txBody>
      </p:sp>
    </p:spTree>
  </p:cSld>
  <p:clrMapOvr>
    <a:masterClrMapping/>
  </p:clrMapOvr>
  <p:transition advTm="3331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7.6"/>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2"/>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6.4"/>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8"/>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4.4|9.5|7.2|12"/>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1.2|10.1|15.7|29.6"/>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6"/>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5|28|10.9|8.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11.2|22.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5|3.4|10.7|4.2|5.6"/>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5|3.4|10.7|4.2|5.6"/>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2|9.:"/>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1.7|6.2"/>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2|1.8|1.6|4"/>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55.5"/>
</p:tagLst>
</file>

<file path=ppt/theme/theme1.xml><?xml version="1.0" encoding="utf-8"?>
<a:theme xmlns:a="http://schemas.openxmlformats.org/drawingml/2006/main" name="IMC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olidFill>
            <a:srgbClr val="FFC000"/>
          </a:solidFill>
          <a:prstDash val="solid"/>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5400">
          <a:solidFill>
            <a:srgbClr val="FFFF00"/>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keynote-conext</Template>
  <TotalTime>7504</TotalTime>
  <Words>1154</Words>
  <Application>Microsoft Office PowerPoint</Application>
  <PresentationFormat>On-screen Show (4:3)</PresentationFormat>
  <Paragraphs>270</Paragraphs>
  <Slides>30</Slides>
  <Notes>30</Notes>
  <HiddenSlides>1</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30</vt:i4>
      </vt:variant>
    </vt:vector>
  </HeadingPairs>
  <TitlesOfParts>
    <vt:vector size="36" baseType="lpstr">
      <vt:lpstr>Arial</vt:lpstr>
      <vt:lpstr>ＭＳ Ｐゴシック</vt:lpstr>
      <vt:lpstr>Calibri</vt:lpstr>
      <vt:lpstr>Wingdings</vt:lpstr>
      <vt:lpstr>Helvetica</vt:lpstr>
      <vt:lpstr>IMC07</vt:lpstr>
      <vt:lpstr>Augmenting Mobile 3G Using WiFi</vt:lpstr>
      <vt:lpstr>Demand for mobile access growing</vt:lpstr>
      <vt:lpstr>Mobile demand is projected to far exceed capacity</vt:lpstr>
      <vt:lpstr>How can we reduce spectrum usage?</vt:lpstr>
      <vt:lpstr>Augmenting Mobile 3G using WiFi</vt:lpstr>
      <vt:lpstr>Offloading 3G data to WiFi</vt:lpstr>
      <vt:lpstr>Related work on multiple interfaces</vt:lpstr>
      <vt:lpstr>Contributions</vt:lpstr>
      <vt:lpstr>Measurement setup</vt:lpstr>
      <vt:lpstr>Open WiFi availability low, but useful</vt:lpstr>
      <vt:lpstr>WiFi loss rate is higher</vt:lpstr>
      <vt:lpstr>WiFi (802.11b) throughput is lower</vt:lpstr>
      <vt:lpstr>Implications of measurement study</vt:lpstr>
      <vt:lpstr>Key ideas in Wiffler</vt:lpstr>
      <vt:lpstr>Prediction-based offloading</vt:lpstr>
      <vt:lpstr>Predicting WiFi capacity</vt:lpstr>
      <vt:lpstr>Fast switching to 3G</vt:lpstr>
      <vt:lpstr>Wiffler implementation</vt:lpstr>
      <vt:lpstr>Evaluation Roadmap</vt:lpstr>
      <vt:lpstr>Deployment results</vt:lpstr>
      <vt:lpstr>Trace-driven evaluation</vt:lpstr>
      <vt:lpstr>Wiffler increases data offloaded to WiFi</vt:lpstr>
      <vt:lpstr>Even more savings in urban centers</vt:lpstr>
      <vt:lpstr>Fast switching improves quality of delay-sensitive applications</vt:lpstr>
      <vt:lpstr>Future work</vt:lpstr>
      <vt:lpstr>Summary</vt:lpstr>
      <vt:lpstr>PowerPoint Presentation</vt:lpstr>
      <vt:lpstr>Demand projected to outstrip capacity</vt:lpstr>
      <vt:lpstr>Error in predicting # of APs</vt:lpstr>
      <vt:lpstr>Fast switching improves performance of demanding applications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Augmenting Mobile 3G Using WiFi</dc:title>
  <dc:creator>Ratul Mahajan</dc:creator>
  <cp:lastModifiedBy>CSCF CSCF</cp:lastModifiedBy>
  <cp:revision>632</cp:revision>
  <cp:lastPrinted>2010-06-15T20:52:44Z</cp:lastPrinted>
  <dcterms:created xsi:type="dcterms:W3CDTF">2010-06-15T02:12:54Z</dcterms:created>
  <dcterms:modified xsi:type="dcterms:W3CDTF">2010-06-18T16:45:57Z</dcterms:modified>
</cp:coreProperties>
</file>