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66"/>
  </p:notesMasterIdLst>
  <p:handoutMasterIdLst>
    <p:handoutMasterId r:id="rId67"/>
  </p:handoutMasterIdLst>
  <p:sldIdLst>
    <p:sldId id="256" r:id="rId2"/>
    <p:sldId id="349" r:id="rId3"/>
    <p:sldId id="257" r:id="rId4"/>
    <p:sldId id="258" r:id="rId5"/>
    <p:sldId id="316" r:id="rId6"/>
    <p:sldId id="311" r:id="rId7"/>
    <p:sldId id="261" r:id="rId8"/>
    <p:sldId id="312" r:id="rId9"/>
    <p:sldId id="262" r:id="rId10"/>
    <p:sldId id="265" r:id="rId11"/>
    <p:sldId id="266" r:id="rId12"/>
    <p:sldId id="267" r:id="rId13"/>
    <p:sldId id="269" r:id="rId14"/>
    <p:sldId id="270" r:id="rId15"/>
    <p:sldId id="271" r:id="rId16"/>
    <p:sldId id="272" r:id="rId17"/>
    <p:sldId id="273" r:id="rId18"/>
    <p:sldId id="317" r:id="rId19"/>
    <p:sldId id="318" r:id="rId20"/>
    <p:sldId id="340" r:id="rId21"/>
    <p:sldId id="341" r:id="rId22"/>
    <p:sldId id="342" r:id="rId23"/>
    <p:sldId id="285" r:id="rId24"/>
    <p:sldId id="286" r:id="rId25"/>
    <p:sldId id="314" r:id="rId26"/>
    <p:sldId id="288" r:id="rId27"/>
    <p:sldId id="289" r:id="rId28"/>
    <p:sldId id="290" r:id="rId29"/>
    <p:sldId id="292" r:id="rId30"/>
    <p:sldId id="293" r:id="rId31"/>
    <p:sldId id="294" r:id="rId32"/>
    <p:sldId id="319" r:id="rId33"/>
    <p:sldId id="320" r:id="rId34"/>
    <p:sldId id="321" r:id="rId35"/>
    <p:sldId id="322" r:id="rId36"/>
    <p:sldId id="323" r:id="rId37"/>
    <p:sldId id="324" r:id="rId38"/>
    <p:sldId id="325" r:id="rId39"/>
    <p:sldId id="326" r:id="rId40"/>
    <p:sldId id="327" r:id="rId41"/>
    <p:sldId id="328" r:id="rId42"/>
    <p:sldId id="315" r:id="rId43"/>
    <p:sldId id="297" r:id="rId44"/>
    <p:sldId id="298" r:id="rId45"/>
    <p:sldId id="329" r:id="rId46"/>
    <p:sldId id="330" r:id="rId47"/>
    <p:sldId id="300" r:id="rId48"/>
    <p:sldId id="301" r:id="rId49"/>
    <p:sldId id="304" r:id="rId50"/>
    <p:sldId id="345" r:id="rId51"/>
    <p:sldId id="331" r:id="rId52"/>
    <p:sldId id="343" r:id="rId53"/>
    <p:sldId id="332" r:id="rId54"/>
    <p:sldId id="346" r:id="rId55"/>
    <p:sldId id="333" r:id="rId56"/>
    <p:sldId id="334" r:id="rId57"/>
    <p:sldId id="347" r:id="rId58"/>
    <p:sldId id="348" r:id="rId59"/>
    <p:sldId id="305" r:id="rId60"/>
    <p:sldId id="306" r:id="rId61"/>
    <p:sldId id="307" r:id="rId62"/>
    <p:sldId id="308" r:id="rId63"/>
    <p:sldId id="309" r:id="rId64"/>
    <p:sldId id="310" r:id="rId6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054EBB9-55E2-4AA0-9BC5-DB3B7B44BA37}">
  <a:tblStyle styleId="{4054EBB9-55E2-4AA0-9BC5-DB3B7B44BA37}"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DBB6BC3-4AE6-47E3-9DED-6972ABAFE658}"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20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A94067-A38B-3B4C-B0F8-4BF4F85F47B1}" type="datetimeFigureOut">
              <a:rPr lang="en-US" smtClean="0"/>
              <a:t>11/25/13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F93C74-F40C-DD4D-907D-BD5CE38467C6}" type="slidenum">
              <a:rPr lang="en-US" smtClean="0"/>
              <a:t>‹#›</a:t>
            </a:fld>
            <a:endParaRPr lang="en-US"/>
          </a:p>
        </p:txBody>
      </p:sp>
    </p:spTree>
    <p:extLst>
      <p:ext uri="{BB962C8B-B14F-4D97-AF65-F5344CB8AC3E}">
        <p14:creationId xmlns:p14="http://schemas.microsoft.com/office/powerpoint/2010/main" val="36010459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172360937"/>
      </p:ext>
    </p:extLst>
  </p:cSld>
  <p:clrMap bg1="lt1" tx1="dk1" bg2="dk2" tx2="lt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What is DOM? </a:t>
            </a:r>
            <a:r>
              <a:rPr lang="en-US" sz="1100" b="0" i="0" u="none" strike="noStrike" kern="1200" baseline="0" dirty="0" smtClean="0">
                <a:solidFill>
                  <a:schemeClr val="tx1"/>
                </a:solidFill>
                <a:latin typeface="+mn-lt"/>
                <a:ea typeface="+mn-ea"/>
                <a:cs typeface="+mn-cs"/>
              </a:rPr>
              <a:t>A DOM tree is an intermediate</a:t>
            </a:r>
          </a:p>
          <a:p>
            <a:r>
              <a:rPr lang="en-US" sz="1100" b="0" i="0" u="none" strike="noStrike" kern="1200" baseline="0" dirty="0" smtClean="0">
                <a:solidFill>
                  <a:schemeClr val="tx1"/>
                </a:solidFill>
                <a:latin typeface="+mn-lt"/>
                <a:ea typeface="+mn-ea"/>
                <a:cs typeface="+mn-cs"/>
              </a:rPr>
              <a:t>representation of a Web page; the nodes in</a:t>
            </a:r>
          </a:p>
          <a:p>
            <a:r>
              <a:rPr lang="en-US" sz="1100" b="0" i="0" u="none" strike="noStrike" kern="1200" baseline="0" dirty="0" smtClean="0">
                <a:solidFill>
                  <a:schemeClr val="tx1"/>
                </a:solidFill>
                <a:latin typeface="+mn-lt"/>
                <a:ea typeface="+mn-ea"/>
                <a:cs typeface="+mn-cs"/>
              </a:rPr>
              <a:t>the DOM tree represent HTML tags, and each node is</a:t>
            </a:r>
          </a:p>
          <a:p>
            <a:r>
              <a:rPr lang="en-US" sz="1100" b="0" i="0" u="none" strike="noStrike" kern="1200" baseline="0" dirty="0" smtClean="0">
                <a:solidFill>
                  <a:schemeClr val="tx1"/>
                </a:solidFill>
                <a:latin typeface="+mn-lt"/>
                <a:ea typeface="+mn-ea"/>
                <a:cs typeface="+mn-cs"/>
              </a:rPr>
              <a:t>associated with a set of attributes. The DOM tree representation</a:t>
            </a:r>
          </a:p>
          <a:p>
            <a:r>
              <a:rPr lang="en-US" sz="1100" b="0" i="0" u="none" strike="noStrike" kern="1200" baseline="0" dirty="0" smtClean="0">
                <a:solidFill>
                  <a:schemeClr val="tx1"/>
                </a:solidFill>
                <a:latin typeface="+mn-lt"/>
                <a:ea typeface="+mn-ea"/>
                <a:cs typeface="+mn-cs"/>
              </a:rPr>
              <a:t>provides a common interface for programs to</a:t>
            </a:r>
          </a:p>
          <a:p>
            <a:r>
              <a:rPr lang="en-US" sz="1100" b="0" i="0" u="none" strike="noStrike" kern="1200" baseline="0" dirty="0" smtClean="0">
                <a:solidFill>
                  <a:schemeClr val="tx1"/>
                </a:solidFill>
                <a:latin typeface="+mn-lt"/>
                <a:ea typeface="+mn-ea"/>
                <a:cs typeface="+mn-cs"/>
              </a:rPr>
              <a:t>manipulate the page.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Resource dependency, Output dependency</a:t>
            </a:r>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a:solidFill>
                  <a:srgbClr val="222222"/>
                </a:solidFill>
              </a:rPr>
              <a:t>explain why the standards alone aren't enough. they underspecify, so implementation strategies matter greatly for performance. and the strategies are mostly common across browsers (you found), so we are not modelling nitty-gritty detail of a particualr browser.</a:t>
            </a:r>
          </a:p>
          <a:p>
            <a:endParaRPr lang="en" sz="1000">
              <a:solidFill>
                <a:srgbClr val="222222"/>
              </a:solidFill>
            </a:endParaRPr>
          </a:p>
          <a:p>
            <a:pPr lvl="0" rtl="0">
              <a:buNone/>
            </a:pPr>
            <a:r>
              <a:rPr lang="en"/>
              <a:t>if you want to optimize the web page, why each source is not enough.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Show that we test across browsers</a:t>
            </a:r>
          </a:p>
          <a:p>
            <a:endParaRPr lang="en"/>
          </a:p>
          <a:p>
            <a:pPr lvl="0" rtl="0">
              <a:buNone/>
            </a:pPr>
            <a:r>
              <a:rPr lang="en"/>
              <a:t>make the delay bigger, we inject the delay, say the order of js/img</a:t>
            </a:r>
          </a:p>
          <a:p>
            <a:endParaRPr lang="e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6" name="Shape 5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Show that we test across browsers</a:t>
            </a:r>
          </a:p>
          <a:p>
            <a:endParaRPr lang="en"/>
          </a:p>
          <a:p>
            <a:pPr lvl="0" rtl="0">
              <a:buNone/>
            </a:pPr>
            <a:r>
              <a:rPr lang="en"/>
              <a:t>make the delay bigger, we inject the delay, say the order of js/img</a:t>
            </a:r>
          </a:p>
          <a:p>
            <a:endParaRPr lang="e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design test pages to systematically uncover dependencies across browsers.</a:t>
            </a:r>
          </a:p>
          <a:p>
            <a:pPr lvl="0" rtl="0">
              <a:buNone/>
            </a:pPr>
            <a:r>
              <a:rPr lang="en"/>
              <a:t>We start with thinking about how Web objects are assembled on Web pages.</a:t>
            </a:r>
          </a:p>
          <a:p>
            <a:pPr lvl="0" rtl="0">
              <a:buNone/>
            </a:pPr>
            <a:r>
              <a:rPr lang="en"/>
              <a:t>In any pages, you'll find either one object follows another or one embeds another.</a:t>
            </a:r>
          </a:p>
          <a:p>
            <a:pPr lvl="0" rtl="0">
              <a:buNone/>
            </a:pPr>
            <a:r>
              <a:rPr lang="en"/>
              <a:t>Let's look at an example. This page embeds ...</a:t>
            </a:r>
          </a:p>
          <a:p>
            <a:pPr lvl="0" rtl="0">
              <a:buNone/>
            </a:pPr>
            <a:r>
              <a:rPr lang="en"/>
              <a:t>This represents the relationship that one object follows another; and this represents one embeds another.</a:t>
            </a:r>
          </a:p>
          <a:p>
            <a:pPr lvl="0" rtl="0">
              <a:buNone/>
            </a:pPr>
            <a:r>
              <a:rPr lang="en"/>
              <a:t>Any web pages can be assembled with the two elements.</a:t>
            </a:r>
          </a:p>
          <a:p>
            <a:pPr lvl="0" rtl="0">
              <a:buNone/>
            </a:pPr>
            <a:r>
              <a:rPr lang="en"/>
              <a:t>For our test pages, we look at all pairwise objects of any different kinds that represent both relationships.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design test pages to systematically uncover dependencies across browsers.</a:t>
            </a:r>
          </a:p>
          <a:p>
            <a:pPr lvl="0" rtl="0">
              <a:buNone/>
            </a:pPr>
            <a:r>
              <a:rPr lang="en"/>
              <a:t>We start with thinking about how Web objects are assembled on Web pages.</a:t>
            </a:r>
          </a:p>
          <a:p>
            <a:pPr lvl="0" rtl="0">
              <a:buNone/>
            </a:pPr>
            <a:r>
              <a:rPr lang="en"/>
              <a:t>In any pages, you'll find either one object follows another or one embeds another.</a:t>
            </a:r>
          </a:p>
          <a:p>
            <a:pPr lvl="0" rtl="0">
              <a:buNone/>
            </a:pPr>
            <a:r>
              <a:rPr lang="en"/>
              <a:t>Let's look at an example. This page embeds ...</a:t>
            </a:r>
          </a:p>
          <a:p>
            <a:pPr lvl="0" rtl="0">
              <a:buNone/>
            </a:pPr>
            <a:r>
              <a:rPr lang="en"/>
              <a:t>This represents the relationship that one object follows another; and this represents one embeds another.</a:t>
            </a:r>
          </a:p>
          <a:p>
            <a:pPr lvl="0" rtl="0">
              <a:buNone/>
            </a:pPr>
            <a:r>
              <a:rPr lang="en"/>
              <a:t>Any web pages can be assembled with the two elements.</a:t>
            </a:r>
          </a:p>
          <a:p>
            <a:pPr lvl="0" rtl="0">
              <a:buNone/>
            </a:pPr>
            <a:r>
              <a:rPr lang="en"/>
              <a:t>For our test pages, we look at all pairwise objects of any different kinds that represent both relationships.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Just say the Web is everywhere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design test pages to systematically uncover dependencies across browsers.</a:t>
            </a:r>
          </a:p>
          <a:p>
            <a:pPr lvl="0" rtl="0">
              <a:buNone/>
            </a:pPr>
            <a:r>
              <a:rPr lang="en"/>
              <a:t>We start with thinking about how Web objects are assembled on Web pages.</a:t>
            </a:r>
          </a:p>
          <a:p>
            <a:pPr lvl="0" rtl="0">
              <a:buNone/>
            </a:pPr>
            <a:r>
              <a:rPr lang="en"/>
              <a:t>In any pages, you'll find either one object follows another or one embeds another.</a:t>
            </a:r>
          </a:p>
          <a:p>
            <a:pPr lvl="0" rtl="0">
              <a:buNone/>
            </a:pPr>
            <a:r>
              <a:rPr lang="en"/>
              <a:t>Let's look at an example. This page embeds ...</a:t>
            </a:r>
          </a:p>
          <a:p>
            <a:pPr lvl="0" rtl="0">
              <a:buNone/>
            </a:pPr>
            <a:r>
              <a:rPr lang="en"/>
              <a:t>This represents the relationship that one object follows another; and this represents one embeds another.</a:t>
            </a:r>
          </a:p>
          <a:p>
            <a:pPr lvl="0" rtl="0">
              <a:buNone/>
            </a:pPr>
            <a:r>
              <a:rPr lang="en"/>
              <a:t>Any web pages can be assembled with the two elements.</a:t>
            </a:r>
          </a:p>
          <a:p>
            <a:pPr lvl="0" rtl="0">
              <a:buNone/>
            </a:pPr>
            <a:r>
              <a:rPr lang="en"/>
              <a:t>For our test pages, we look at all pairwise objects of any different kinds that represent both relationships.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Just flash</a:t>
            </a:r>
          </a:p>
          <a:p>
            <a:pPr lvl="0" rtl="0">
              <a:buNone/>
            </a:pPr>
            <a:r>
              <a:rPr lang="en"/>
              <a:t>any way to summarize it? category + number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8" name="Shape 5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explicitly say other browsers don't do this...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have a sense of what people get out of WProf: figure out the bottlenecks of plt</a:t>
            </a:r>
          </a:p>
          <a:p>
            <a:pPr lvl="0" rtl="0">
              <a:buNone/>
            </a:pPr>
            <a:r>
              <a:rPr lang="en"/>
              <a:t>bring the notion of critical path analysis to the front</a:t>
            </a:r>
          </a:p>
          <a:p>
            <a:endParaRPr lang="en"/>
          </a:p>
          <a:p>
            <a:pPr lvl="0" rtl="0">
              <a:buNone/>
            </a:pPr>
            <a:r>
              <a:rPr lang="en"/>
              <a:t>* Identifying bottlenecks with WProf --&gt; automating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rather than doing it in portable ... we decide to do it in the native browser. the tradeoff</a:t>
            </a:r>
          </a:p>
          <a:p>
            <a:pPr lvl="0" rtl="0">
              <a:buNone/>
            </a:pPr>
            <a:r>
              <a:rPr lang="en"/>
              <a:t>say on webkit when we mention native app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2" name="Shape 5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9" name="Shape 6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Just flash</a:t>
            </a:r>
          </a:p>
          <a:p>
            <a:endParaRPr lang="en"/>
          </a:p>
          <a:p>
            <a:pPr lvl="0" rtl="0">
              <a:buNone/>
            </a:pPr>
            <a:r>
              <a:rPr lang="en"/>
              <a:t>say whether it's mockup or real.</a:t>
            </a:r>
          </a:p>
          <a:p>
            <a:endParaRPr lang="e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Just say the Web is everywhere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Shape 9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6" name="Shape 9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5" name="Shape 9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Shape 9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7" name="Shape 9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2" name="Shape 9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0" name="Shape 9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1" name="Shape 9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Shape 10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5" name="Shape 10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Shape 10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2" name="Shape 10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Shape 10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2" name="Shape 10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Shape 1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5" name="Shape 1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say what is not a bottleneck (animate) -&gt; why CPA is important</a:t>
            </a:r>
          </a:p>
          <a:p>
            <a:endParaRPr lang="en"/>
          </a:p>
          <a:p>
            <a:pPr lvl="0" rtl="0">
              <a:buNone/>
            </a:pPr>
            <a:r>
              <a:rPr lang="en"/>
              <a:t>increase an activity off the CP could change the CP</a:t>
            </a:r>
          </a:p>
          <a:p>
            <a:pPr lvl="0" rtl="0">
              <a:buNone/>
            </a:pPr>
            <a:r>
              <a:rPr lang="en"/>
              <a:t>hear about non-determinism of network. CP is load-dependent, graph is page-dependent.</a:t>
            </a:r>
          </a:p>
          <a:p>
            <a:endParaRPr lang="en"/>
          </a:p>
          <a:p>
            <a:endParaRPr lang="e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is how long the spinner is.</a:t>
            </a:r>
          </a:p>
          <a:p>
            <a:pPr lvl="0" rtl="0">
              <a:buNone/>
            </a:pPr>
            <a:r>
              <a:rPr lang="en"/>
              <a:t>unclear what the graph (across multiple runs on a single page?)</a:t>
            </a:r>
          </a:p>
          <a:p>
            <a:pPr lvl="0" rtl="0">
              <a:buNone/>
            </a:pPr>
            <a:r>
              <a:rPr lang="en"/>
              <a:t>not surprisingly, page load is critical</a:t>
            </a:r>
          </a:p>
          <a:p>
            <a:pPr lvl="0" rtl="0">
              <a:buNone/>
            </a:pPr>
            <a:r>
              <a:rPr lang="en"/>
              <a:t>minimum of 5 runs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have a sense of what people get out of WProf: figure out the bottlenecks of plt</a:t>
            </a:r>
          </a:p>
          <a:p>
            <a:pPr lvl="0" rtl="0">
              <a:buNone/>
            </a:pPr>
            <a:r>
              <a:rPr lang="en"/>
              <a:t>bring the notion of critical path analysis to the front</a:t>
            </a:r>
          </a:p>
          <a:p>
            <a:endParaRPr lang="en"/>
          </a:p>
          <a:p>
            <a:pPr lvl="0" rtl="0">
              <a:buNone/>
            </a:pPr>
            <a:r>
              <a:rPr lang="en"/>
              <a:t>* Identifying bottlenecks with WProf --&gt; automating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5" name="Shape 6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 need to mention DOMLoad</a:t>
            </a:r>
          </a:p>
          <a:p>
            <a:pPr marL="457200" lvl="0" indent="-292100" rtl="0">
              <a:spcBef>
                <a:spcPts val="600"/>
              </a:spcBef>
              <a:buClr>
                <a:schemeClr val="dk1"/>
              </a:buClr>
              <a:buSzPct val="166666"/>
              <a:buFont typeface="Arial"/>
              <a:buChar char="•"/>
            </a:pPr>
            <a:r>
              <a:rPr lang="en" sz="1000">
                <a:solidFill>
                  <a:schemeClr val="dk1"/>
                </a:solidFill>
              </a:rPr>
              <a:t>Other settings:</a:t>
            </a:r>
          </a:p>
          <a:p>
            <a:pPr marL="914400" lvl="1" indent="-292100" rtl="0">
              <a:spcBef>
                <a:spcPts val="480"/>
              </a:spcBef>
              <a:buClr>
                <a:schemeClr val="dk1"/>
              </a:buClr>
              <a:buSzPct val="100000"/>
              <a:buFont typeface="Courier New"/>
              <a:buChar char="o"/>
            </a:pPr>
            <a:r>
              <a:rPr lang="en" sz="1000">
                <a:solidFill>
                  <a:schemeClr val="dk1"/>
                </a:solidFill>
              </a:rPr>
              <a:t>Locations:</a:t>
            </a:r>
          </a:p>
          <a:p>
            <a:pPr marL="1371600" lvl="2" indent="-292100" rtl="0">
              <a:spcBef>
                <a:spcPts val="480"/>
              </a:spcBef>
              <a:buClr>
                <a:schemeClr val="dk1"/>
              </a:buClr>
              <a:buSzPct val="100000"/>
              <a:buFont typeface="Wingdings"/>
              <a:buChar char="§"/>
            </a:pPr>
            <a:r>
              <a:rPr lang="en" sz="1000">
                <a:solidFill>
                  <a:schemeClr val="dk1"/>
                </a:solidFill>
              </a:rPr>
              <a:t>Seattle residential area</a:t>
            </a:r>
          </a:p>
          <a:p>
            <a:pPr marL="1371600" lvl="2" indent="-292100" rtl="0">
              <a:spcBef>
                <a:spcPts val="480"/>
              </a:spcBef>
              <a:buClr>
                <a:schemeClr val="dk1"/>
              </a:buClr>
              <a:buSzPct val="100000"/>
              <a:buFont typeface="Wingdings"/>
              <a:buChar char="§"/>
            </a:pPr>
            <a:r>
              <a:rPr lang="en" sz="1000">
                <a:solidFill>
                  <a:schemeClr val="dk1"/>
                </a:solidFill>
              </a:rPr>
              <a:t>UMass campus network</a:t>
            </a:r>
          </a:p>
          <a:p>
            <a:pPr marL="914400" lvl="1" indent="-292100" rtl="0">
              <a:spcBef>
                <a:spcPts val="480"/>
              </a:spcBef>
              <a:buClr>
                <a:schemeClr val="dk1"/>
              </a:buClr>
              <a:buSzPct val="100000"/>
              <a:buFont typeface="Courier New"/>
              <a:buChar char="o"/>
            </a:pPr>
            <a:r>
              <a:rPr lang="en" sz="1000">
                <a:solidFill>
                  <a:schemeClr val="dk1"/>
                </a:solidFill>
              </a:rPr>
              <a:t>Web pages: 200 random from top 1 million home pages</a:t>
            </a:r>
          </a:p>
          <a:p>
            <a:endParaRPr lang="en" sz="100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As we see the in beginning of the talk that lots of optimization techniques are about improving the network, we are curious that "are we solving the right problem?"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Shape 1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8" name="Shape 1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Just one line.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Shape 1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5" name="Shape 1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Just one line.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9" name="Shape 7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reduces 80% of downloads</a:t>
            </a:r>
          </a:p>
          <a:p>
            <a:pPr lvl="0" rtl="0">
              <a:buNone/>
            </a:pPr>
            <a:r>
              <a:rPr lang="en"/>
              <a:t>how much it helps performance xxx%</a:t>
            </a:r>
          </a:p>
          <a:p>
            <a:pPr lvl="0" rtl="0">
              <a:buNone/>
            </a:pPr>
            <a:r>
              <a:rPr lang="en"/>
              <a:t>We use our WProf tool... 40% on CP</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7" name="Shape 7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reduces 80% of downloads</a:t>
            </a:r>
          </a:p>
          <a:p>
            <a:pPr lvl="0" rtl="0">
              <a:buNone/>
            </a:pPr>
            <a:r>
              <a:rPr lang="en"/>
              <a:t>how much it helps performance xxx%</a:t>
            </a:r>
          </a:p>
          <a:p>
            <a:pPr lvl="0" rtl="0">
              <a:buNone/>
            </a:pPr>
            <a:r>
              <a:rPr lang="en"/>
              <a:t>We use our WProf tool... 40% on CP</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8" name="Shape 7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spcBef>
                <a:spcPts val="480"/>
              </a:spcBef>
              <a:buNone/>
            </a:pPr>
            <a:r>
              <a:rPr lang="en"/>
              <a:t>Page load is a complex process, is a result of ...</a:t>
            </a:r>
          </a:p>
          <a:p>
            <a:pPr marL="0" lvl="0" indent="0" rtl="0">
              <a:spcBef>
                <a:spcPts val="480"/>
              </a:spcBef>
              <a:buNone/>
            </a:pPr>
            <a:r>
              <a:rPr lang="en"/>
              <a:t>Our contribution is ...</a:t>
            </a:r>
          </a:p>
          <a:p>
            <a:pPr marL="0" lvl="0" indent="0" rtl="0">
              <a:spcBef>
                <a:spcPts val="480"/>
              </a:spcBef>
              <a:buNone/>
            </a:pPr>
            <a:r>
              <a:rPr lang="en"/>
              <a:t>Make the findings more surprising.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have a sense of what people get out of WProf: figure out the bottlenecks of plt</a:t>
            </a:r>
          </a:p>
          <a:p>
            <a:pPr lvl="0" rtl="0">
              <a:buNone/>
            </a:pPr>
            <a:r>
              <a:rPr lang="en"/>
              <a:t>bring the notion of critical path analysis to the front</a:t>
            </a:r>
          </a:p>
          <a:p>
            <a:endParaRPr lang="en"/>
          </a:p>
          <a:p>
            <a:pPr lvl="0" rtl="0">
              <a:buNone/>
            </a:pPr>
            <a:r>
              <a:rPr lang="en"/>
              <a:t>* Identifying bottlenecks with WProf --&gt; automating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3" name="Shape 7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What to keep?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Browser specific policies.</a:t>
            </a:r>
            <a:r>
              <a:rPr lang="en-US" baseline="0" dirty="0" smtClean="0"/>
              <a:t> </a:t>
            </a:r>
            <a:r>
              <a:rPr lang="en-US" dirty="0" smtClean="0"/>
              <a:t>Example of page</a:t>
            </a:r>
            <a:r>
              <a:rPr lang="en-US" baseline="0" dirty="0" smtClean="0"/>
              <a:t> structure complexity</a:t>
            </a:r>
          </a:p>
          <a:p>
            <a:endParaRPr lang="en-US" dirty="0"/>
          </a:p>
        </p:txBody>
      </p:sp>
    </p:spTree>
    <p:extLst>
      <p:ext uri="{BB962C8B-B14F-4D97-AF65-F5344CB8AC3E}">
        <p14:creationId xmlns:p14="http://schemas.microsoft.com/office/powerpoint/2010/main" val="26318370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8" name="Shape 7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x title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9" name="Shape 7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WebProphet, etc.</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8" name="Shape 8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[note] save for later</a:t>
            </a:r>
          </a:p>
          <a:p>
            <a:endParaRPr lang="en"/>
          </a:p>
          <a:p>
            <a:pPr lvl="0" rtl="0">
              <a:buNone/>
            </a:pPr>
            <a:r>
              <a:rPr lang="en"/>
              <a:t>Simpler example: just two image </a:t>
            </a:r>
          </a:p>
          <a:p>
            <a:pPr lvl="0" rtl="0">
              <a:buNone/>
            </a:pPr>
            <a:r>
              <a:rPr lang="en"/>
              <a:t>There are cases where sprite can be good and sprite can be bad.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1" name="Shape 8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change the key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ignore preloading;</a:t>
            </a:r>
          </a:p>
          <a:p>
            <a:pPr lvl="0" rtl="0">
              <a:buNone/>
            </a:pPr>
            <a:r>
              <a:rPr lang="en"/>
              <a:t>mention that js evaluation stops the parser but image doesn't</a:t>
            </a:r>
          </a:p>
          <a:p>
            <a:pPr lvl="0" rtl="0">
              <a:buNone/>
            </a:pPr>
            <a:r>
              <a:rPr lang="en"/>
              <a:t>say "for the 1st page, all objects are the bottlenecks, but for the 2nd page, only two objects are the bottlenecks. This suggests that the dependency is important here. Understanding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have a sense of what people get out of WProf: figure out the bottlenecks of plt</a:t>
            </a:r>
          </a:p>
          <a:p>
            <a:pPr lvl="0" rtl="0">
              <a:buNone/>
            </a:pPr>
            <a:r>
              <a:rPr lang="en"/>
              <a:t>bring the notion of critical path analysis to the front</a:t>
            </a:r>
          </a:p>
          <a:p>
            <a:endParaRPr lang="en"/>
          </a:p>
          <a:p>
            <a:pPr lvl="0" rtl="0">
              <a:buNone/>
            </a:pPr>
            <a:r>
              <a:rPr lang="en"/>
              <a:t>* Identifying bottlenecks with WProf --&gt; automating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ACC968-1B34-8F43-BCCC-96595C06A150}" type="slidenum">
              <a:rPr lang="en-US" smtClean="0"/>
              <a:t>‹#›</a:t>
            </a:fld>
            <a:endParaRPr lang="en-US"/>
          </a:p>
        </p:txBody>
      </p:sp>
    </p:spTree>
    <p:extLst>
      <p:ext uri="{BB962C8B-B14F-4D97-AF65-F5344CB8AC3E}">
        <p14:creationId xmlns:p14="http://schemas.microsoft.com/office/powerpoint/2010/main" val="2264588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timing>
    <p:tnLst>
      <p:par>
        <p:cTn xmlns:p14="http://schemas.microsoft.com/office/powerpoint/2010/mai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6.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8.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15.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192879"/>
            <a:ext cx="7772400" cy="1546500"/>
          </a:xfrm>
          <a:prstGeom prst="rect">
            <a:avLst/>
          </a:prstGeom>
        </p:spPr>
        <p:txBody>
          <a:bodyPr lIns="91425" tIns="91425" rIns="91425" bIns="91425" anchor="b" anchorCtr="0">
            <a:noAutofit/>
          </a:bodyPr>
          <a:lstStyle/>
          <a:p>
            <a:pPr>
              <a:buNone/>
            </a:pPr>
            <a:r>
              <a:rPr lang="en" dirty="0">
                <a:latin typeface="Calibri"/>
              </a:rPr>
              <a:t>Demystifying Page Load </a:t>
            </a:r>
            <a:r>
              <a:rPr lang="en" dirty="0" smtClean="0">
                <a:latin typeface="Calibri"/>
              </a:rPr>
              <a:t>Performance</a:t>
            </a:r>
            <a:r>
              <a:rPr lang="en-US" dirty="0" smtClean="0">
                <a:latin typeface="Calibri"/>
              </a:rPr>
              <a:t> with </a:t>
            </a:r>
            <a:r>
              <a:rPr lang="en-US" dirty="0" err="1" smtClean="0">
                <a:latin typeface="Calibri"/>
              </a:rPr>
              <a:t>WProf</a:t>
            </a:r>
            <a:endParaRPr lang="en" dirty="0">
              <a:latin typeface="Calibri"/>
            </a:endParaRPr>
          </a:p>
        </p:txBody>
      </p:sp>
      <p:sp>
        <p:nvSpPr>
          <p:cNvPr id="24" name="Shape 24"/>
          <p:cNvSpPr txBox="1">
            <a:spLocks noGrp="1"/>
          </p:cNvSpPr>
          <p:nvPr>
            <p:ph type="subTitle" idx="1"/>
          </p:nvPr>
        </p:nvSpPr>
        <p:spPr>
          <a:xfrm>
            <a:off x="664515" y="4595208"/>
            <a:ext cx="7772400" cy="2030799"/>
          </a:xfrm>
          <a:prstGeom prst="rect">
            <a:avLst/>
          </a:prstGeom>
        </p:spPr>
        <p:txBody>
          <a:bodyPr lIns="91425" tIns="91425" rIns="91425" bIns="91425" anchor="t" anchorCtr="0">
            <a:noAutofit/>
          </a:bodyPr>
          <a:lstStyle/>
          <a:p>
            <a:pPr lvl="0" rtl="0">
              <a:buNone/>
            </a:pPr>
            <a:r>
              <a:rPr lang="en" sz="2400" b="1" dirty="0" smtClean="0">
                <a:latin typeface="Calibri"/>
              </a:rPr>
              <a:t>Aruna Balasubramanian</a:t>
            </a:r>
            <a:endParaRPr lang="en-US" sz="2400" b="1" dirty="0" smtClean="0">
              <a:latin typeface="Calibri"/>
            </a:endParaRPr>
          </a:p>
          <a:p>
            <a:pPr lvl="0" rtl="0">
              <a:buNone/>
            </a:pPr>
            <a:r>
              <a:rPr lang="en-US" sz="2400" dirty="0" smtClean="0">
                <a:solidFill>
                  <a:schemeClr val="bg2"/>
                </a:solidFill>
                <a:latin typeface="Calibri"/>
              </a:rPr>
              <a:t>With </a:t>
            </a:r>
            <a:r>
              <a:rPr lang="en" sz="2400" dirty="0" smtClean="0">
                <a:solidFill>
                  <a:schemeClr val="bg2"/>
                </a:solidFill>
                <a:latin typeface="Calibri"/>
              </a:rPr>
              <a:t>Xiao </a:t>
            </a:r>
            <a:r>
              <a:rPr lang="en" sz="2400" dirty="0">
                <a:solidFill>
                  <a:schemeClr val="bg2"/>
                </a:solidFill>
                <a:latin typeface="Calibri"/>
              </a:rPr>
              <a:t>(Sophia) Wang, </a:t>
            </a:r>
          </a:p>
          <a:p>
            <a:pPr lvl="0" rtl="0">
              <a:buNone/>
            </a:pPr>
            <a:r>
              <a:rPr lang="en" sz="2400" dirty="0">
                <a:solidFill>
                  <a:schemeClr val="bg2"/>
                </a:solidFill>
                <a:latin typeface="Calibri"/>
              </a:rPr>
              <a:t>Arvind Krishnamurthy, and David Wetherall</a:t>
            </a:r>
          </a:p>
          <a:p>
            <a:pPr>
              <a:buNone/>
            </a:pPr>
            <a:r>
              <a:rPr lang="en" sz="2400" i="1" dirty="0">
                <a:solidFill>
                  <a:schemeClr val="bg2"/>
                </a:solidFill>
                <a:latin typeface="Calibri"/>
              </a:rPr>
              <a:t>University of Washington</a:t>
            </a:r>
          </a:p>
        </p:txBody>
      </p:sp>
      <p:sp>
        <p:nvSpPr>
          <p:cNvPr id="25" name="Shape 25"/>
          <p:cNvSpPr/>
          <p:nvPr/>
        </p:nvSpPr>
        <p:spPr>
          <a:xfrm>
            <a:off x="3121011" y="2739379"/>
            <a:ext cx="2576350" cy="1640421"/>
          </a:xfrm>
          <a:prstGeom prst="rect">
            <a:avLst/>
          </a:prstGeom>
          <a:blipFill>
            <a:blip r:embed="rId3"/>
            <a:stretch>
              <a:fillRect/>
            </a:stretch>
          </a:blipFill>
          <a:ln>
            <a:noFill/>
          </a:ln>
        </p:spPr>
      </p:sp>
    </p:spTree>
  </p:cSld>
  <p:clrMapOvr>
    <a:masterClrMapping/>
  </p:clrMapOvr>
  <p:transition xmlns:p14="http://schemas.microsoft.com/office/powerpoint/2010/main" spd="slow" advTm="11763">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rtl="0">
              <a:buNone/>
            </a:pPr>
            <a:r>
              <a:rPr lang="en-US" dirty="0">
                <a:latin typeface="Calibri"/>
              </a:rPr>
              <a:t>P</a:t>
            </a:r>
            <a:r>
              <a:rPr lang="en" dirty="0" smtClean="0">
                <a:latin typeface="Calibri"/>
              </a:rPr>
              <a:t>age </a:t>
            </a:r>
            <a:r>
              <a:rPr lang="en-US" dirty="0" smtClean="0">
                <a:latin typeface="Calibri"/>
              </a:rPr>
              <a:t>load</a:t>
            </a:r>
            <a:r>
              <a:rPr lang="en" dirty="0" smtClean="0">
                <a:latin typeface="Calibri"/>
              </a:rPr>
              <a:t> </a:t>
            </a:r>
            <a:r>
              <a:rPr lang="en-US" dirty="0" smtClean="0">
                <a:latin typeface="Calibri"/>
              </a:rPr>
              <a:t>primer</a:t>
            </a:r>
            <a:endParaRPr lang="en" dirty="0">
              <a:latin typeface="Calibri"/>
            </a:endParaRPr>
          </a:p>
        </p:txBody>
      </p:sp>
      <p:sp>
        <p:nvSpPr>
          <p:cNvPr id="135" name="Shape 135"/>
          <p:cNvSpPr/>
          <p:nvPr/>
        </p:nvSpPr>
        <p:spPr>
          <a:xfrm>
            <a:off x="1397950" y="3622540"/>
            <a:ext cx="6126562" cy="2294457"/>
          </a:xfrm>
          <a:prstGeom prst="rect">
            <a:avLst/>
          </a:prstGeom>
          <a:blipFill>
            <a:blip r:embed="rId3"/>
            <a:stretch>
              <a:fillRect/>
            </a:stretch>
          </a:blipFill>
          <a:ln>
            <a:noFill/>
          </a:ln>
        </p:spPr>
      </p:sp>
      <p:cxnSp>
        <p:nvCxnSpPr>
          <p:cNvPr id="137" name="Shape 137"/>
          <p:cNvCxnSpPr/>
          <p:nvPr/>
        </p:nvCxnSpPr>
        <p:spPr>
          <a:xfrm>
            <a:off x="3935150" y="4055625"/>
            <a:ext cx="10500" cy="259499"/>
          </a:xfrm>
          <a:prstGeom prst="straightConnector1">
            <a:avLst/>
          </a:prstGeom>
          <a:noFill/>
          <a:ln w="38100" cap="flat">
            <a:solidFill>
              <a:srgbClr val="FF0000"/>
            </a:solidFill>
            <a:prstDash val="dash"/>
            <a:round/>
            <a:headEnd type="none" w="lg" len="lg"/>
            <a:tailEnd type="triangle" w="lg" len="lg"/>
          </a:ln>
        </p:spPr>
      </p:cxnSp>
      <p:sp>
        <p:nvSpPr>
          <p:cNvPr id="138" name="Shape 138"/>
          <p:cNvSpPr/>
          <p:nvPr/>
        </p:nvSpPr>
        <p:spPr>
          <a:xfrm>
            <a:off x="453150" y="1600500"/>
            <a:ext cx="3936899" cy="18413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39" name="Shape 139"/>
          <p:cNvSpPr/>
          <p:nvPr/>
        </p:nvSpPr>
        <p:spPr>
          <a:xfrm>
            <a:off x="573800" y="1673525"/>
            <a:ext cx="3669000" cy="364199"/>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buNone/>
            </a:pPr>
            <a:r>
              <a:rPr lang="en"/>
              <a:t>http://www.example.com/</a:t>
            </a:r>
          </a:p>
        </p:txBody>
      </p:sp>
      <p:sp>
        <p:nvSpPr>
          <p:cNvPr id="140" name="Shape 140"/>
          <p:cNvSpPr/>
          <p:nvPr/>
        </p:nvSpPr>
        <p:spPr>
          <a:xfrm>
            <a:off x="3433250" y="3627603"/>
            <a:ext cx="3967800" cy="3969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41" name="Shape 141"/>
          <p:cNvSpPr/>
          <p:nvPr/>
        </p:nvSpPr>
        <p:spPr>
          <a:xfrm>
            <a:off x="5206700" y="1473725"/>
            <a:ext cx="763799" cy="763799"/>
          </a:xfrm>
          <a:prstGeom prst="smileyFace">
            <a:avLst>
              <a:gd name="adj" fmla="val 4653"/>
            </a:avLst>
          </a:prstGeom>
          <a:solidFill>
            <a:srgbClr val="CFE2F3"/>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42" name="Shape 142"/>
          <p:cNvSpPr/>
          <p:nvPr/>
        </p:nvSpPr>
        <p:spPr>
          <a:xfrm>
            <a:off x="4319000" y="1688525"/>
            <a:ext cx="811500" cy="334200"/>
          </a:xfrm>
          <a:prstGeom prst="leftArrow">
            <a:avLst>
              <a:gd name="adj1" fmla="val 50000"/>
              <a:gd name="adj2" fmla="val 50000"/>
            </a:avLst>
          </a:prstGeom>
          <a:solidFill>
            <a:srgbClr val="CFE2F3"/>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xmlns:p14="http://schemas.microsoft.com/office/powerpoint/2010/main" spd="slow" advTm="11875">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US" dirty="0">
                <a:latin typeface="Calibri"/>
              </a:rPr>
              <a:t>P</a:t>
            </a:r>
            <a:r>
              <a:rPr lang="en" dirty="0">
                <a:latin typeface="Calibri"/>
              </a:rPr>
              <a:t>age </a:t>
            </a:r>
            <a:r>
              <a:rPr lang="en-US" dirty="0">
                <a:latin typeface="Calibri"/>
              </a:rPr>
              <a:t>load</a:t>
            </a:r>
            <a:r>
              <a:rPr lang="en" dirty="0">
                <a:latin typeface="Calibri"/>
              </a:rPr>
              <a:t> </a:t>
            </a:r>
            <a:r>
              <a:rPr lang="en-US" dirty="0">
                <a:latin typeface="Calibri"/>
              </a:rPr>
              <a:t>primer</a:t>
            </a:r>
            <a:endParaRPr lang="en" dirty="0"/>
          </a:p>
        </p:txBody>
      </p:sp>
      <p:sp>
        <p:nvSpPr>
          <p:cNvPr id="149" name="Shape 149"/>
          <p:cNvSpPr/>
          <p:nvPr/>
        </p:nvSpPr>
        <p:spPr>
          <a:xfrm>
            <a:off x="1397950" y="3622540"/>
            <a:ext cx="6126562" cy="2294457"/>
          </a:xfrm>
          <a:prstGeom prst="rect">
            <a:avLst/>
          </a:prstGeom>
          <a:blipFill>
            <a:blip r:embed="rId3"/>
            <a:stretch>
              <a:fillRect/>
            </a:stretch>
          </a:blipFill>
          <a:ln>
            <a:noFill/>
          </a:ln>
        </p:spPr>
      </p:sp>
      <p:sp>
        <p:nvSpPr>
          <p:cNvPr id="150" name="Shape 150"/>
          <p:cNvSpPr txBox="1">
            <a:spLocks noGrp="1"/>
          </p:cNvSpPr>
          <p:nvPr>
            <p:ph type="body" idx="1"/>
          </p:nvPr>
        </p:nvSpPr>
        <p:spPr>
          <a:xfrm>
            <a:off x="457200" y="1600200"/>
            <a:ext cx="3934200" cy="18371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sz="2400" i="1"/>
              <a:t>index.html</a:t>
            </a:r>
          </a:p>
          <a:p>
            <a:pPr lvl="0" rtl="0">
              <a:buNone/>
            </a:pPr>
            <a:r>
              <a:rPr lang="en" sz="2400"/>
              <a:t>1  &lt;html&gt;</a:t>
            </a:r>
          </a:p>
          <a:p>
            <a:pPr lvl="0" rtl="0">
              <a:buNone/>
            </a:pPr>
            <a:r>
              <a:rPr lang="en" sz="2400"/>
              <a:t>2      &lt;script src="main.js"/&gt;</a:t>
            </a:r>
          </a:p>
          <a:p>
            <a:pPr lvl="0" rtl="0">
              <a:buNone/>
            </a:pPr>
            <a:r>
              <a:rPr lang="en" sz="2400"/>
              <a:t>3  &lt;/html&gt;</a:t>
            </a:r>
          </a:p>
        </p:txBody>
      </p:sp>
      <p:cxnSp>
        <p:nvCxnSpPr>
          <p:cNvPr id="152" name="Shape 152"/>
          <p:cNvCxnSpPr/>
          <p:nvPr/>
        </p:nvCxnSpPr>
        <p:spPr>
          <a:xfrm rot="10800000">
            <a:off x="2755099" y="4473875"/>
            <a:ext cx="714300" cy="0"/>
          </a:xfrm>
          <a:prstGeom prst="straightConnector1">
            <a:avLst/>
          </a:prstGeom>
          <a:noFill/>
          <a:ln w="38100" cap="flat">
            <a:solidFill>
              <a:srgbClr val="FF0000"/>
            </a:solidFill>
            <a:prstDash val="dash"/>
            <a:round/>
            <a:headEnd type="none" w="lg" len="lg"/>
            <a:tailEnd type="triangle" w="lg" len="lg"/>
          </a:ln>
        </p:spPr>
      </p:cxnSp>
      <p:cxnSp>
        <p:nvCxnSpPr>
          <p:cNvPr id="153" name="Shape 153"/>
          <p:cNvCxnSpPr/>
          <p:nvPr/>
        </p:nvCxnSpPr>
        <p:spPr>
          <a:xfrm>
            <a:off x="2763075" y="4664375"/>
            <a:ext cx="682500" cy="0"/>
          </a:xfrm>
          <a:prstGeom prst="straightConnector1">
            <a:avLst/>
          </a:prstGeom>
          <a:noFill/>
          <a:ln w="38100" cap="flat">
            <a:solidFill>
              <a:srgbClr val="FF0000"/>
            </a:solidFill>
            <a:prstDash val="solid"/>
            <a:round/>
            <a:headEnd type="none" w="lg" len="lg"/>
            <a:tailEnd type="triangle" w="lg" len="lg"/>
          </a:ln>
        </p:spPr>
      </p:cxnSp>
      <p:sp>
        <p:nvSpPr>
          <p:cNvPr id="154" name="Shape 154"/>
          <p:cNvSpPr/>
          <p:nvPr/>
        </p:nvSpPr>
        <p:spPr>
          <a:xfrm>
            <a:off x="3445575" y="4285775"/>
            <a:ext cx="1014299" cy="6986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xmlns:p14="http://schemas.microsoft.com/office/powerpoint/2010/main" spd="slow" advTm="12678">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US" dirty="0">
                <a:latin typeface="Calibri"/>
              </a:rPr>
              <a:t>P</a:t>
            </a:r>
            <a:r>
              <a:rPr lang="en" dirty="0">
                <a:latin typeface="Calibri"/>
              </a:rPr>
              <a:t>age </a:t>
            </a:r>
            <a:r>
              <a:rPr lang="en-US" dirty="0">
                <a:latin typeface="Calibri"/>
              </a:rPr>
              <a:t>load</a:t>
            </a:r>
            <a:r>
              <a:rPr lang="en" dirty="0">
                <a:latin typeface="Calibri"/>
              </a:rPr>
              <a:t> </a:t>
            </a:r>
            <a:r>
              <a:rPr lang="en-US" dirty="0">
                <a:latin typeface="Calibri"/>
              </a:rPr>
              <a:t>primer</a:t>
            </a:r>
            <a:endParaRPr lang="en" dirty="0"/>
          </a:p>
        </p:txBody>
      </p:sp>
      <p:sp>
        <p:nvSpPr>
          <p:cNvPr id="161" name="Shape 161"/>
          <p:cNvSpPr/>
          <p:nvPr/>
        </p:nvSpPr>
        <p:spPr>
          <a:xfrm>
            <a:off x="1397950" y="3622540"/>
            <a:ext cx="6126562" cy="2294457"/>
          </a:xfrm>
          <a:prstGeom prst="rect">
            <a:avLst/>
          </a:prstGeom>
          <a:blipFill>
            <a:blip r:embed="rId3"/>
            <a:stretch>
              <a:fillRect/>
            </a:stretch>
          </a:blipFill>
          <a:ln>
            <a:noFill/>
          </a:ln>
        </p:spPr>
      </p:sp>
      <p:sp>
        <p:nvSpPr>
          <p:cNvPr id="162" name="Shape 162"/>
          <p:cNvSpPr txBox="1">
            <a:spLocks noGrp="1"/>
          </p:cNvSpPr>
          <p:nvPr>
            <p:ph type="body" idx="1"/>
          </p:nvPr>
        </p:nvSpPr>
        <p:spPr>
          <a:xfrm>
            <a:off x="457200" y="1600200"/>
            <a:ext cx="3934200" cy="18371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sz="2400" i="1"/>
              <a:t>index.html</a:t>
            </a:r>
          </a:p>
          <a:p>
            <a:pPr lvl="0" rtl="0">
              <a:buNone/>
            </a:pPr>
            <a:r>
              <a:rPr lang="en" sz="2400" b="1"/>
              <a:t>1  &lt;html&gt;</a:t>
            </a:r>
          </a:p>
          <a:p>
            <a:pPr lvl="0" rtl="0">
              <a:buNone/>
            </a:pPr>
            <a:r>
              <a:rPr lang="en" sz="2400"/>
              <a:t>2      &lt;script src="main.js"/&gt;</a:t>
            </a:r>
          </a:p>
          <a:p>
            <a:pPr lvl="0" rtl="0">
              <a:buNone/>
            </a:pPr>
            <a:r>
              <a:rPr lang="en" sz="2400"/>
              <a:t>3  &lt;/html&gt;</a:t>
            </a:r>
          </a:p>
        </p:txBody>
      </p:sp>
      <p:sp>
        <p:nvSpPr>
          <p:cNvPr id="165" name="Shape 165"/>
          <p:cNvSpPr/>
          <p:nvPr/>
        </p:nvSpPr>
        <p:spPr>
          <a:xfrm>
            <a:off x="5059568" y="4315025"/>
            <a:ext cx="948000" cy="672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66" name="Shape 166"/>
          <p:cNvCxnSpPr/>
          <p:nvPr/>
        </p:nvCxnSpPr>
        <p:spPr>
          <a:xfrm>
            <a:off x="6007518" y="4787800"/>
            <a:ext cx="732000" cy="559199"/>
          </a:xfrm>
          <a:prstGeom prst="straightConnector1">
            <a:avLst/>
          </a:prstGeom>
          <a:noFill/>
          <a:ln w="38100" cap="flat">
            <a:solidFill>
              <a:srgbClr val="FF0000"/>
            </a:solidFill>
            <a:prstDash val="solid"/>
            <a:round/>
            <a:headEnd type="none" w="lg" len="lg"/>
            <a:tailEnd type="triangle" w="lg" len="lg"/>
          </a:ln>
        </p:spPr>
      </p:cxnSp>
    </p:spTree>
  </p:cSld>
  <p:clrMapOvr>
    <a:masterClrMapping/>
  </p:clrMapOvr>
  <p:transition xmlns:p14="http://schemas.microsoft.com/office/powerpoint/2010/main" spd="slow" advTm="2793">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US" dirty="0">
                <a:latin typeface="Calibri"/>
              </a:rPr>
              <a:t>P</a:t>
            </a:r>
            <a:r>
              <a:rPr lang="en" dirty="0">
                <a:latin typeface="Calibri"/>
              </a:rPr>
              <a:t>age </a:t>
            </a:r>
            <a:r>
              <a:rPr lang="en-US" dirty="0">
                <a:latin typeface="Calibri"/>
              </a:rPr>
              <a:t>load</a:t>
            </a:r>
            <a:r>
              <a:rPr lang="en" dirty="0">
                <a:latin typeface="Calibri"/>
              </a:rPr>
              <a:t> </a:t>
            </a:r>
            <a:r>
              <a:rPr lang="en-US" dirty="0">
                <a:latin typeface="Calibri"/>
              </a:rPr>
              <a:t>primer</a:t>
            </a:r>
            <a:endParaRPr lang="en" dirty="0"/>
          </a:p>
        </p:txBody>
      </p:sp>
      <p:sp>
        <p:nvSpPr>
          <p:cNvPr id="185" name="Shape 185"/>
          <p:cNvSpPr/>
          <p:nvPr/>
        </p:nvSpPr>
        <p:spPr>
          <a:xfrm>
            <a:off x="1397950" y="3622540"/>
            <a:ext cx="6126562" cy="2294457"/>
          </a:xfrm>
          <a:prstGeom prst="rect">
            <a:avLst/>
          </a:prstGeom>
          <a:blipFill>
            <a:blip r:embed="rId3"/>
            <a:stretch>
              <a:fillRect/>
            </a:stretch>
          </a:blipFill>
          <a:ln>
            <a:noFill/>
          </a:ln>
        </p:spPr>
      </p:sp>
      <p:sp>
        <p:nvSpPr>
          <p:cNvPr id="186" name="Shape 186"/>
          <p:cNvSpPr txBox="1">
            <a:spLocks noGrp="1"/>
          </p:cNvSpPr>
          <p:nvPr>
            <p:ph type="body" idx="1"/>
          </p:nvPr>
        </p:nvSpPr>
        <p:spPr>
          <a:xfrm>
            <a:off x="457200" y="1600200"/>
            <a:ext cx="3934200" cy="18371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sz="2400" i="1"/>
              <a:t>index.html</a:t>
            </a:r>
          </a:p>
          <a:p>
            <a:pPr lvl="0" rtl="0">
              <a:buNone/>
            </a:pPr>
            <a:r>
              <a:rPr lang="en" sz="2400"/>
              <a:t>1  &lt;html&gt;</a:t>
            </a:r>
          </a:p>
          <a:p>
            <a:pPr lvl="0" rtl="0">
              <a:buNone/>
            </a:pPr>
            <a:r>
              <a:rPr lang="en" sz="2400" b="1"/>
              <a:t>2  &lt;script src="main.js"/&gt;</a:t>
            </a:r>
          </a:p>
          <a:p>
            <a:pPr lvl="0" rtl="0">
              <a:buNone/>
            </a:pPr>
            <a:r>
              <a:rPr lang="en" sz="2400"/>
              <a:t>3  &lt;/html&gt;</a:t>
            </a:r>
          </a:p>
        </p:txBody>
      </p:sp>
      <p:sp>
        <p:nvSpPr>
          <p:cNvPr id="188" name="Shape 188"/>
          <p:cNvSpPr/>
          <p:nvPr/>
        </p:nvSpPr>
        <p:spPr>
          <a:xfrm>
            <a:off x="3443400" y="4315025"/>
            <a:ext cx="996300" cy="672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92" name="Shape 192"/>
          <p:cNvCxnSpPr/>
          <p:nvPr/>
        </p:nvCxnSpPr>
        <p:spPr>
          <a:xfrm rot="10800000">
            <a:off x="2755099" y="4473875"/>
            <a:ext cx="714300" cy="0"/>
          </a:xfrm>
          <a:prstGeom prst="straightConnector1">
            <a:avLst/>
          </a:prstGeom>
          <a:noFill/>
          <a:ln w="38100" cap="flat">
            <a:solidFill>
              <a:srgbClr val="FF0000"/>
            </a:solidFill>
            <a:prstDash val="dash"/>
            <a:round/>
            <a:headEnd type="none" w="lg" len="lg"/>
            <a:tailEnd type="triangle" w="lg" len="lg"/>
          </a:ln>
        </p:spPr>
      </p:cxnSp>
      <p:cxnSp>
        <p:nvCxnSpPr>
          <p:cNvPr id="193" name="Shape 193"/>
          <p:cNvCxnSpPr/>
          <p:nvPr/>
        </p:nvCxnSpPr>
        <p:spPr>
          <a:xfrm>
            <a:off x="2763075" y="4664375"/>
            <a:ext cx="682500" cy="0"/>
          </a:xfrm>
          <a:prstGeom prst="straightConnector1">
            <a:avLst/>
          </a:prstGeom>
          <a:noFill/>
          <a:ln w="38100" cap="flat">
            <a:solidFill>
              <a:srgbClr val="FF0000"/>
            </a:solidFill>
            <a:prstDash val="solid"/>
            <a:round/>
            <a:headEnd type="none" w="lg" len="lg"/>
            <a:tailEnd type="triangle" w="lg" len="lg"/>
          </a:ln>
        </p:spPr>
      </p:cxnSp>
    </p:spTree>
  </p:cSld>
  <p:clrMapOvr>
    <a:masterClrMapping/>
  </p:clrMapOvr>
  <p:transition xmlns:p14="http://schemas.microsoft.com/office/powerpoint/2010/main" spd="slow" advTm="3918">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58738"/>
            <a:r>
              <a:rPr lang="en-US" dirty="0">
                <a:latin typeface="Calibri"/>
              </a:rPr>
              <a:t>P</a:t>
            </a:r>
            <a:r>
              <a:rPr lang="en" dirty="0">
                <a:latin typeface="Calibri"/>
              </a:rPr>
              <a:t>age </a:t>
            </a:r>
            <a:r>
              <a:rPr lang="en-US" dirty="0">
                <a:latin typeface="Calibri"/>
              </a:rPr>
              <a:t>load</a:t>
            </a:r>
            <a:r>
              <a:rPr lang="en" dirty="0">
                <a:latin typeface="Calibri"/>
              </a:rPr>
              <a:t> </a:t>
            </a:r>
            <a:r>
              <a:rPr lang="en-US" dirty="0">
                <a:latin typeface="Calibri"/>
              </a:rPr>
              <a:t>primer</a:t>
            </a:r>
            <a:endParaRPr lang="en" dirty="0"/>
          </a:p>
        </p:txBody>
      </p:sp>
      <p:sp>
        <p:nvSpPr>
          <p:cNvPr id="200" name="Shape 200"/>
          <p:cNvSpPr txBox="1">
            <a:spLocks noGrp="1"/>
          </p:cNvSpPr>
          <p:nvPr>
            <p:ph type="body" idx="1"/>
          </p:nvPr>
        </p:nvSpPr>
        <p:spPr>
          <a:xfrm>
            <a:off x="457200" y="1600200"/>
            <a:ext cx="3934200" cy="18371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sz="2400" i="1"/>
              <a:t>index.html</a:t>
            </a:r>
          </a:p>
          <a:p>
            <a:pPr lvl="0" rtl="0">
              <a:buNone/>
            </a:pPr>
            <a:r>
              <a:rPr lang="en" sz="2400"/>
              <a:t>1  &lt;html&gt;</a:t>
            </a:r>
          </a:p>
          <a:p>
            <a:pPr lvl="0" rtl="0">
              <a:buNone/>
            </a:pPr>
            <a:r>
              <a:rPr lang="en" sz="2400" b="1"/>
              <a:t>2  &lt;script src="main.js"/&gt;</a:t>
            </a:r>
          </a:p>
          <a:p>
            <a:pPr lvl="0" rtl="0">
              <a:buNone/>
            </a:pPr>
            <a:r>
              <a:rPr lang="en" sz="2400"/>
              <a:t>3  &lt;/html&gt;</a:t>
            </a:r>
          </a:p>
        </p:txBody>
      </p:sp>
      <p:grpSp>
        <p:nvGrpSpPr>
          <p:cNvPr id="204" name="Shape 204"/>
          <p:cNvGrpSpPr/>
          <p:nvPr/>
        </p:nvGrpSpPr>
        <p:grpSpPr>
          <a:xfrm>
            <a:off x="1397950" y="3622540"/>
            <a:ext cx="6126562" cy="2294457"/>
            <a:chOff x="1397950" y="3622540"/>
            <a:chExt cx="6126562" cy="2294457"/>
          </a:xfrm>
        </p:grpSpPr>
        <p:sp>
          <p:nvSpPr>
            <p:cNvPr id="205" name="Shape 205"/>
            <p:cNvSpPr/>
            <p:nvPr/>
          </p:nvSpPr>
          <p:spPr>
            <a:xfrm>
              <a:off x="1397950" y="3622540"/>
              <a:ext cx="6126562" cy="2294457"/>
            </a:xfrm>
            <a:prstGeom prst="rect">
              <a:avLst/>
            </a:prstGeom>
            <a:blipFill>
              <a:blip r:embed="rId4"/>
              <a:stretch>
                <a:fillRect/>
              </a:stretch>
            </a:blipFill>
            <a:ln>
              <a:noFill/>
            </a:ln>
          </p:spPr>
        </p:sp>
        <p:sp>
          <p:nvSpPr>
            <p:cNvPr id="206" name="Shape 206"/>
            <p:cNvSpPr/>
            <p:nvPr/>
          </p:nvSpPr>
          <p:spPr>
            <a:xfrm>
              <a:off x="5048975" y="5192348"/>
              <a:ext cx="950100" cy="6294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207" name="Shape 207"/>
            <p:cNvCxnSpPr/>
            <p:nvPr/>
          </p:nvCxnSpPr>
          <p:spPr>
            <a:xfrm>
              <a:off x="5985575" y="5507048"/>
              <a:ext cx="627000" cy="14700"/>
            </a:xfrm>
            <a:prstGeom prst="straightConnector1">
              <a:avLst/>
            </a:prstGeom>
            <a:noFill/>
            <a:ln w="38100" cap="flat">
              <a:solidFill>
                <a:srgbClr val="FF0000"/>
              </a:solidFill>
              <a:prstDash val="solid"/>
              <a:round/>
              <a:headEnd type="none" w="lg" len="lg"/>
              <a:tailEnd type="triangle" w="lg" len="lg"/>
            </a:ln>
          </p:spPr>
        </p:cxnSp>
      </p:grpSp>
      <p:sp>
        <p:nvSpPr>
          <p:cNvPr id="9" name="Oval 8"/>
          <p:cNvSpPr/>
          <p:nvPr/>
        </p:nvSpPr>
        <p:spPr>
          <a:xfrm>
            <a:off x="6432409" y="5019675"/>
            <a:ext cx="1092103" cy="1004146"/>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p:cNvSpPr txBox="1"/>
          <p:nvPr/>
        </p:nvSpPr>
        <p:spPr>
          <a:xfrm>
            <a:off x="7524512" y="5220570"/>
            <a:ext cx="929010" cy="646331"/>
          </a:xfrm>
          <a:prstGeom prst="rect">
            <a:avLst/>
          </a:prstGeom>
          <a:noFill/>
        </p:spPr>
        <p:txBody>
          <a:bodyPr wrap="none" rtlCol="0">
            <a:spAutoFit/>
          </a:bodyPr>
          <a:lstStyle/>
          <a:p>
            <a:r>
              <a:rPr lang="en-US" sz="1800" dirty="0" smtClean="0"/>
              <a:t>Shared </a:t>
            </a:r>
          </a:p>
          <a:p>
            <a:r>
              <a:rPr lang="en-US" sz="1800" dirty="0" smtClean="0"/>
              <a:t>object</a:t>
            </a:r>
            <a:endParaRPr lang="en-US" sz="1800" dirty="0"/>
          </a:p>
        </p:txBody>
      </p:sp>
    </p:spTree>
    <p:custDataLst>
      <p:tags r:id="rId1"/>
    </p:custDataLst>
  </p:cSld>
  <p:clrMapOvr>
    <a:masterClrMapping/>
  </p:clrMapOvr>
  <p:transition xmlns:p14="http://schemas.microsoft.com/office/powerpoint/2010/main" spd="slow" advTm="13876">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20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1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US" dirty="0">
                <a:latin typeface="Calibri"/>
              </a:rPr>
              <a:t>P</a:t>
            </a:r>
            <a:r>
              <a:rPr lang="en" dirty="0">
                <a:latin typeface="Calibri"/>
              </a:rPr>
              <a:t>age </a:t>
            </a:r>
            <a:r>
              <a:rPr lang="en-US" dirty="0">
                <a:latin typeface="Calibri"/>
              </a:rPr>
              <a:t>load</a:t>
            </a:r>
            <a:r>
              <a:rPr lang="en" dirty="0">
                <a:latin typeface="Calibri"/>
              </a:rPr>
              <a:t> </a:t>
            </a:r>
            <a:r>
              <a:rPr lang="en-US" dirty="0">
                <a:latin typeface="Calibri"/>
              </a:rPr>
              <a:t>primer</a:t>
            </a:r>
            <a:endParaRPr lang="en" dirty="0"/>
          </a:p>
        </p:txBody>
      </p:sp>
      <p:sp>
        <p:nvSpPr>
          <p:cNvPr id="215" name="Shape 215"/>
          <p:cNvSpPr/>
          <p:nvPr/>
        </p:nvSpPr>
        <p:spPr>
          <a:xfrm>
            <a:off x="1397950" y="3622540"/>
            <a:ext cx="6126562" cy="2294457"/>
          </a:xfrm>
          <a:prstGeom prst="rect">
            <a:avLst/>
          </a:prstGeom>
          <a:blipFill>
            <a:blip r:embed="rId3"/>
            <a:stretch>
              <a:fillRect/>
            </a:stretch>
          </a:blipFill>
          <a:ln>
            <a:noFill/>
          </a:ln>
        </p:spPr>
      </p:sp>
      <p:sp>
        <p:nvSpPr>
          <p:cNvPr id="216" name="Shape 216"/>
          <p:cNvSpPr txBox="1">
            <a:spLocks noGrp="1"/>
          </p:cNvSpPr>
          <p:nvPr>
            <p:ph type="body" idx="1"/>
          </p:nvPr>
        </p:nvSpPr>
        <p:spPr>
          <a:xfrm>
            <a:off x="457200" y="1600200"/>
            <a:ext cx="3934200" cy="18371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sz="2400" i="1"/>
              <a:t>index.html</a:t>
            </a:r>
          </a:p>
          <a:p>
            <a:pPr lvl="0" rtl="0">
              <a:buNone/>
            </a:pPr>
            <a:r>
              <a:rPr lang="en" sz="2400"/>
              <a:t>1  &lt;html&gt;</a:t>
            </a:r>
          </a:p>
          <a:p>
            <a:pPr lvl="0" rtl="0">
              <a:buNone/>
            </a:pPr>
            <a:r>
              <a:rPr lang="en" sz="2400"/>
              <a:t>2      &lt;script src="main.js"/&gt;</a:t>
            </a:r>
          </a:p>
          <a:p>
            <a:pPr lvl="0" rtl="0">
              <a:buNone/>
            </a:pPr>
            <a:r>
              <a:rPr lang="en" sz="2400" b="1"/>
              <a:t>3  &lt;/html&gt;</a:t>
            </a:r>
          </a:p>
        </p:txBody>
      </p:sp>
      <p:sp>
        <p:nvSpPr>
          <p:cNvPr id="218" name="Shape 218"/>
          <p:cNvSpPr/>
          <p:nvPr/>
        </p:nvSpPr>
        <p:spPr>
          <a:xfrm>
            <a:off x="5059568" y="4315025"/>
            <a:ext cx="948000" cy="672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219" name="Shape 219"/>
          <p:cNvCxnSpPr/>
          <p:nvPr/>
        </p:nvCxnSpPr>
        <p:spPr>
          <a:xfrm>
            <a:off x="6007518" y="4787800"/>
            <a:ext cx="732000" cy="559199"/>
          </a:xfrm>
          <a:prstGeom prst="straightConnector1">
            <a:avLst/>
          </a:prstGeom>
          <a:noFill/>
          <a:ln w="38100" cap="flat">
            <a:solidFill>
              <a:srgbClr val="FF0000"/>
            </a:solidFill>
            <a:prstDash val="solid"/>
            <a:round/>
            <a:headEnd type="none" w="lg" len="lg"/>
            <a:tailEnd type="triangle" w="lg" len="lg"/>
          </a:ln>
        </p:spPr>
      </p:cxnSp>
    </p:spTree>
  </p:cSld>
  <p:clrMapOvr>
    <a:masterClrMapping/>
  </p:clrMapOvr>
  <p:transition xmlns:p14="http://schemas.microsoft.com/office/powerpoint/2010/main" spd="slow" advTm="1207">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US" dirty="0">
                <a:latin typeface="Calibri"/>
              </a:rPr>
              <a:t>P</a:t>
            </a:r>
            <a:r>
              <a:rPr lang="en" dirty="0">
                <a:latin typeface="Calibri"/>
              </a:rPr>
              <a:t>age </a:t>
            </a:r>
            <a:r>
              <a:rPr lang="en-US" dirty="0">
                <a:latin typeface="Calibri"/>
              </a:rPr>
              <a:t>load</a:t>
            </a:r>
            <a:r>
              <a:rPr lang="en" dirty="0">
                <a:latin typeface="Calibri"/>
              </a:rPr>
              <a:t> </a:t>
            </a:r>
            <a:r>
              <a:rPr lang="en-US" dirty="0">
                <a:latin typeface="Calibri"/>
              </a:rPr>
              <a:t>primer</a:t>
            </a:r>
            <a:endParaRPr lang="en" dirty="0"/>
          </a:p>
        </p:txBody>
      </p:sp>
      <p:sp>
        <p:nvSpPr>
          <p:cNvPr id="226" name="Shape 226"/>
          <p:cNvSpPr/>
          <p:nvPr/>
        </p:nvSpPr>
        <p:spPr>
          <a:xfrm>
            <a:off x="1397950" y="3622540"/>
            <a:ext cx="6126562" cy="2294457"/>
          </a:xfrm>
          <a:prstGeom prst="rect">
            <a:avLst/>
          </a:prstGeom>
          <a:blipFill>
            <a:blip r:embed="rId3"/>
            <a:stretch>
              <a:fillRect/>
            </a:stretch>
          </a:blipFill>
          <a:ln>
            <a:noFill/>
          </a:ln>
        </p:spPr>
      </p:sp>
      <p:sp>
        <p:nvSpPr>
          <p:cNvPr id="227" name="Shape 227"/>
          <p:cNvSpPr txBox="1">
            <a:spLocks noGrp="1"/>
          </p:cNvSpPr>
          <p:nvPr>
            <p:ph type="body" idx="1"/>
          </p:nvPr>
        </p:nvSpPr>
        <p:spPr>
          <a:xfrm>
            <a:off x="457200" y="1600200"/>
            <a:ext cx="3934200" cy="18371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sz="2400" i="1"/>
              <a:t>index.html</a:t>
            </a:r>
          </a:p>
          <a:p>
            <a:pPr lvl="0" rtl="0">
              <a:buNone/>
            </a:pPr>
            <a:r>
              <a:rPr lang="en" sz="2400"/>
              <a:t>1  &lt;html&gt;</a:t>
            </a:r>
          </a:p>
          <a:p>
            <a:pPr lvl="0" rtl="0">
              <a:buNone/>
            </a:pPr>
            <a:r>
              <a:rPr lang="en" sz="2400"/>
              <a:t>2      &lt;script src="main.js"/&gt;</a:t>
            </a:r>
          </a:p>
          <a:p>
            <a:pPr lvl="0" rtl="0">
              <a:buNone/>
            </a:pPr>
            <a:r>
              <a:rPr lang="en" sz="2400"/>
              <a:t>3  &lt;/html&gt;</a:t>
            </a:r>
          </a:p>
        </p:txBody>
      </p:sp>
      <p:sp>
        <p:nvSpPr>
          <p:cNvPr id="229" name="Shape 229"/>
          <p:cNvSpPr/>
          <p:nvPr/>
        </p:nvSpPr>
        <p:spPr>
          <a:xfrm>
            <a:off x="6504193" y="4299150"/>
            <a:ext cx="948000" cy="672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230" name="Shape 230"/>
          <p:cNvCxnSpPr/>
          <p:nvPr/>
        </p:nvCxnSpPr>
        <p:spPr>
          <a:xfrm rot="10800000" flipH="1">
            <a:off x="6975893" y="3981749"/>
            <a:ext cx="17700" cy="317400"/>
          </a:xfrm>
          <a:prstGeom prst="straightConnector1">
            <a:avLst/>
          </a:prstGeom>
          <a:noFill/>
          <a:ln w="38100" cap="flat">
            <a:solidFill>
              <a:srgbClr val="FF0000"/>
            </a:solidFill>
            <a:prstDash val="solid"/>
            <a:round/>
            <a:headEnd type="none" w="lg" len="lg"/>
            <a:tailEnd type="triangle" w="lg" len="lg"/>
          </a:ln>
        </p:spPr>
      </p:cxnSp>
      <p:cxnSp>
        <p:nvCxnSpPr>
          <p:cNvPr id="231" name="Shape 231"/>
          <p:cNvCxnSpPr/>
          <p:nvPr/>
        </p:nvCxnSpPr>
        <p:spPr>
          <a:xfrm rot="10800000" flipH="1">
            <a:off x="6975893" y="4971149"/>
            <a:ext cx="17700" cy="317400"/>
          </a:xfrm>
          <a:prstGeom prst="straightConnector1">
            <a:avLst/>
          </a:prstGeom>
          <a:noFill/>
          <a:ln w="38100" cap="flat">
            <a:solidFill>
              <a:srgbClr val="FF0000"/>
            </a:solidFill>
            <a:prstDash val="solid"/>
            <a:round/>
            <a:headEnd type="none" w="lg" len="lg"/>
            <a:tailEnd type="triangle" w="lg" len="lg"/>
          </a:ln>
        </p:spPr>
      </p:cxnSp>
      <p:sp>
        <p:nvSpPr>
          <p:cNvPr id="232" name="Shape 232"/>
          <p:cNvSpPr/>
          <p:nvPr/>
        </p:nvSpPr>
        <p:spPr>
          <a:xfrm>
            <a:off x="4826100" y="1598100"/>
            <a:ext cx="3936899" cy="18413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33" name="Shape 233"/>
          <p:cNvSpPr/>
          <p:nvPr/>
        </p:nvSpPr>
        <p:spPr>
          <a:xfrm>
            <a:off x="4946750" y="1671125"/>
            <a:ext cx="3669000" cy="364199"/>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buNone/>
            </a:pPr>
            <a:r>
              <a:rPr lang="en"/>
              <a:t>http://www.example.com/</a:t>
            </a:r>
          </a:p>
        </p:txBody>
      </p:sp>
      <p:sp>
        <p:nvSpPr>
          <p:cNvPr id="234" name="Shape 234"/>
          <p:cNvSpPr/>
          <p:nvPr/>
        </p:nvSpPr>
        <p:spPr>
          <a:xfrm>
            <a:off x="4946750" y="2172775"/>
            <a:ext cx="3669000" cy="1131299"/>
          </a:xfrm>
          <a:prstGeom prst="rect">
            <a:avLst/>
          </a:prstGeom>
          <a:solidFill>
            <a:srgbClr val="CFE2F3"/>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xmlns:p14="http://schemas.microsoft.com/office/powerpoint/2010/main" spd="slow" advTm="551">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74637"/>
            <a:ext cx="8560499" cy="1143000"/>
          </a:xfrm>
          <a:prstGeom prst="rect">
            <a:avLst/>
          </a:prstGeom>
        </p:spPr>
        <p:txBody>
          <a:bodyPr lIns="91425" tIns="91425" rIns="91425" bIns="91425" anchor="b" anchorCtr="0">
            <a:noAutofit/>
          </a:bodyPr>
          <a:lstStyle/>
          <a:p>
            <a:pPr lvl="0" rtl="0">
              <a:buNone/>
            </a:pPr>
            <a:r>
              <a:rPr lang="en-US" dirty="0" smtClean="0">
                <a:latin typeface="Calibri"/>
              </a:rPr>
              <a:t>Methodology to</a:t>
            </a:r>
            <a:r>
              <a:rPr lang="en" dirty="0" smtClean="0">
                <a:latin typeface="Calibri"/>
              </a:rPr>
              <a:t> </a:t>
            </a:r>
            <a:r>
              <a:rPr lang="en" dirty="0">
                <a:latin typeface="Calibri"/>
              </a:rPr>
              <a:t>infer dependencies</a:t>
            </a:r>
          </a:p>
        </p:txBody>
      </p:sp>
      <p:sp>
        <p:nvSpPr>
          <p:cNvPr id="241" name="Shape 24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514350" indent="-381000">
              <a:buSzPct val="80000"/>
              <a:buFont typeface="Courier New"/>
              <a:buChar char="o"/>
            </a:pPr>
            <a:r>
              <a:rPr lang="en" dirty="0" smtClean="0">
                <a:latin typeface="Calibri"/>
              </a:rPr>
              <a:t>Design </a:t>
            </a:r>
            <a:r>
              <a:rPr lang="en" dirty="0">
                <a:latin typeface="Calibri"/>
              </a:rPr>
              <a:t>test pages</a:t>
            </a:r>
          </a:p>
          <a:p>
            <a:pPr marL="514350" indent="-381000">
              <a:buSzPct val="80000"/>
              <a:buFont typeface="Courier New"/>
              <a:buChar char="o"/>
            </a:pPr>
            <a:r>
              <a:rPr lang="en" dirty="0">
                <a:latin typeface="Calibri"/>
              </a:rPr>
              <a:t>Examine </a:t>
            </a:r>
            <a:r>
              <a:rPr lang="en" dirty="0" smtClean="0">
                <a:latin typeface="Calibri"/>
              </a:rPr>
              <a:t>document</a:t>
            </a:r>
            <a:r>
              <a:rPr lang="en-US" dirty="0" err="1" smtClean="0">
                <a:latin typeface="Calibri"/>
              </a:rPr>
              <a:t>entation</a:t>
            </a:r>
            <a:endParaRPr lang="en" dirty="0">
              <a:latin typeface="Calibri"/>
            </a:endParaRPr>
          </a:p>
          <a:p>
            <a:pPr marL="514350" indent="-381000">
              <a:buSzPct val="80000"/>
              <a:buFont typeface="Courier New"/>
              <a:buChar char="o"/>
            </a:pPr>
            <a:r>
              <a:rPr lang="en" dirty="0">
                <a:latin typeface="Calibri"/>
              </a:rPr>
              <a:t>Inspect browser code</a:t>
            </a:r>
          </a:p>
          <a:p>
            <a:endParaRPr lang="en" dirty="0">
              <a:latin typeface="Calibri"/>
            </a:endParaRPr>
          </a:p>
        </p:txBody>
      </p:sp>
    </p:spTree>
  </p:cSld>
  <p:clrMapOvr>
    <a:masterClrMapping/>
  </p:clrMapOvr>
  <p:transition xmlns:p14="http://schemas.microsoft.com/office/powerpoint/2010/main" spd="slow" advTm="26781">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cxnSp>
        <p:nvCxnSpPr>
          <p:cNvPr id="437" name="Shape 437"/>
          <p:cNvCxnSpPr/>
          <p:nvPr/>
        </p:nvCxnSpPr>
        <p:spPr>
          <a:xfrm>
            <a:off x="2524250" y="2310175"/>
            <a:ext cx="5027699" cy="0"/>
          </a:xfrm>
          <a:prstGeom prst="straightConnector1">
            <a:avLst/>
          </a:prstGeom>
          <a:noFill/>
          <a:ln w="38100" cap="flat">
            <a:solidFill>
              <a:srgbClr val="000000"/>
            </a:solidFill>
            <a:prstDash val="solid"/>
            <a:round/>
            <a:headEnd type="none" w="lg" len="lg"/>
            <a:tailEnd type="triangle" w="lg" len="lg"/>
          </a:ln>
        </p:spPr>
      </p:cxnSp>
      <p:grpSp>
        <p:nvGrpSpPr>
          <p:cNvPr id="438" name="Shape 438"/>
          <p:cNvGrpSpPr/>
          <p:nvPr/>
        </p:nvGrpSpPr>
        <p:grpSpPr>
          <a:xfrm>
            <a:off x="3285350" y="2287225"/>
            <a:ext cx="2537100" cy="1131000"/>
            <a:chOff x="3285350" y="2863500"/>
            <a:chExt cx="2537100" cy="1131000"/>
          </a:xfrm>
        </p:grpSpPr>
        <p:sp>
          <p:nvSpPr>
            <p:cNvPr id="439" name="Shape 439"/>
            <p:cNvSpPr/>
            <p:nvPr/>
          </p:nvSpPr>
          <p:spPr>
            <a:xfrm>
              <a:off x="3285350" y="3196199"/>
              <a:ext cx="972300" cy="333301"/>
            </a:xfrm>
            <a:prstGeom prst="rect">
              <a:avLst/>
            </a:prstGeom>
            <a:solidFill>
              <a:srgbClr val="FF9900"/>
            </a:solidFill>
            <a:ln>
              <a:noFill/>
            </a:ln>
          </p:spPr>
          <p:txBody>
            <a:bodyPr lIns="91425" tIns="91425" rIns="91425" bIns="91425" anchor="ctr" anchorCtr="0">
              <a:noAutofit/>
            </a:bodyPr>
            <a:lstStyle/>
            <a:p>
              <a:endParaRPr/>
            </a:p>
          </p:txBody>
        </p:sp>
        <p:sp>
          <p:nvSpPr>
            <p:cNvPr id="440" name="Shape 440"/>
            <p:cNvSpPr/>
            <p:nvPr/>
          </p:nvSpPr>
          <p:spPr>
            <a:xfrm>
              <a:off x="4259550" y="3529500"/>
              <a:ext cx="1562900" cy="338775"/>
            </a:xfrm>
            <a:prstGeom prst="rect">
              <a:avLst/>
            </a:prstGeom>
            <a:solidFill>
              <a:srgbClr val="9900FF"/>
            </a:solidFill>
            <a:ln>
              <a:noFill/>
            </a:ln>
          </p:spPr>
          <p:txBody>
            <a:bodyPr lIns="91425" tIns="91425" rIns="91425" bIns="91425" anchor="ctr" anchorCtr="0">
              <a:noAutofit/>
            </a:bodyPr>
            <a:lstStyle/>
            <a:p>
              <a:endParaRPr/>
            </a:p>
          </p:txBody>
        </p:sp>
        <p:cxnSp>
          <p:nvCxnSpPr>
            <p:cNvPr id="441" name="Shape 441"/>
            <p:cNvCxnSpPr/>
            <p:nvPr/>
          </p:nvCxnSpPr>
          <p:spPr>
            <a:xfrm>
              <a:off x="5822450" y="2863500"/>
              <a:ext cx="0" cy="1131000"/>
            </a:xfrm>
            <a:prstGeom prst="straightConnector1">
              <a:avLst/>
            </a:prstGeom>
            <a:noFill/>
            <a:ln w="19050" cap="flat">
              <a:solidFill>
                <a:srgbClr val="FF0000"/>
              </a:solidFill>
              <a:prstDash val="solid"/>
              <a:round/>
              <a:headEnd type="none" w="lg" len="lg"/>
              <a:tailEnd type="none" w="lg" len="lg"/>
            </a:ln>
          </p:spPr>
        </p:cxnSp>
      </p:grpSp>
      <p:sp>
        <p:nvSpPr>
          <p:cNvPr id="442" name="Shape 442"/>
          <p:cNvSpPr txBox="1">
            <a:spLocks noGrp="1"/>
          </p:cNvSpPr>
          <p:nvPr>
            <p:ph type="body" idx="1"/>
          </p:nvPr>
        </p:nvSpPr>
        <p:spPr>
          <a:xfrm>
            <a:off x="4259550" y="2925088"/>
            <a:ext cx="790199" cy="408899"/>
          </a:xfrm>
          <a:prstGeom prst="rect">
            <a:avLst/>
          </a:prstGeom>
        </p:spPr>
        <p:txBody>
          <a:bodyPr lIns="91425" tIns="91425" rIns="91425" bIns="91425" anchor="t" anchorCtr="0">
            <a:noAutofit/>
          </a:bodyPr>
          <a:lstStyle/>
          <a:p>
            <a:pPr lvl="0" rtl="0">
              <a:buNone/>
            </a:pPr>
            <a:r>
              <a:rPr lang="en" sz="1800"/>
              <a:t>img</a:t>
            </a:r>
          </a:p>
        </p:txBody>
      </p:sp>
      <p:sp>
        <p:nvSpPr>
          <p:cNvPr id="443" name="Shape 4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rtl="0">
              <a:buNone/>
            </a:pPr>
            <a:r>
              <a:rPr lang="en-US" dirty="0">
                <a:latin typeface="Calibri"/>
              </a:rPr>
              <a:t>T</a:t>
            </a:r>
            <a:r>
              <a:rPr lang="en-US" dirty="0" smtClean="0">
                <a:latin typeface="Calibri"/>
              </a:rPr>
              <a:t>est pages (1 of 2)</a:t>
            </a:r>
            <a:endParaRPr lang="en" dirty="0">
              <a:latin typeface="Calibri"/>
            </a:endParaRPr>
          </a:p>
        </p:txBody>
      </p:sp>
      <p:sp>
        <p:nvSpPr>
          <p:cNvPr id="445" name="Shape 445"/>
          <p:cNvSpPr/>
          <p:nvPr/>
        </p:nvSpPr>
        <p:spPr>
          <a:xfrm>
            <a:off x="2524250" y="2310175"/>
            <a:ext cx="761099" cy="323550"/>
          </a:xfrm>
          <a:prstGeom prst="rect">
            <a:avLst/>
          </a:prstGeom>
          <a:solidFill>
            <a:srgbClr val="4A86E8"/>
          </a:solidFill>
          <a:ln>
            <a:noFill/>
          </a:ln>
        </p:spPr>
        <p:txBody>
          <a:bodyPr lIns="91425" tIns="91425" rIns="91425" bIns="91425" anchor="ctr" anchorCtr="0">
            <a:noAutofit/>
          </a:bodyPr>
          <a:lstStyle/>
          <a:p>
            <a:endParaRPr/>
          </a:p>
        </p:txBody>
      </p:sp>
      <p:grpSp>
        <p:nvGrpSpPr>
          <p:cNvPr id="452" name="Shape 452"/>
          <p:cNvGrpSpPr/>
          <p:nvPr/>
        </p:nvGrpSpPr>
        <p:grpSpPr>
          <a:xfrm>
            <a:off x="319775" y="2300638"/>
            <a:ext cx="1975874" cy="1237824"/>
            <a:chOff x="0" y="4746850"/>
            <a:chExt cx="1975874" cy="1237824"/>
          </a:xfrm>
        </p:grpSpPr>
        <p:sp>
          <p:nvSpPr>
            <p:cNvPr id="453" name="Shape 453"/>
            <p:cNvSpPr/>
            <p:nvPr/>
          </p:nvSpPr>
          <p:spPr>
            <a:xfrm>
              <a:off x="0" y="474685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HTML</a:t>
              </a:r>
            </a:p>
          </p:txBody>
        </p:sp>
        <p:sp>
          <p:nvSpPr>
            <p:cNvPr id="454" name="Shape 454"/>
            <p:cNvSpPr/>
            <p:nvPr/>
          </p:nvSpPr>
          <p:spPr>
            <a:xfrm>
              <a:off x="0" y="5520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JS</a:t>
              </a:r>
            </a:p>
          </p:txBody>
        </p:sp>
        <p:sp>
          <p:nvSpPr>
            <p:cNvPr id="455" name="Shape 455"/>
            <p:cNvSpPr/>
            <p:nvPr/>
          </p:nvSpPr>
          <p:spPr>
            <a:xfrm>
              <a:off x="1134975" y="5520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cxnSp>
          <p:nvCxnSpPr>
            <p:cNvPr id="456" name="Shape 456"/>
            <p:cNvCxnSpPr>
              <a:stCxn id="453" idx="2"/>
              <a:endCxn id="454" idx="0"/>
            </p:cNvCxnSpPr>
            <p:nvPr/>
          </p:nvCxnSpPr>
          <p:spPr>
            <a:xfrm>
              <a:off x="420449" y="5210649"/>
              <a:ext cx="0" cy="310225"/>
            </a:xfrm>
            <a:prstGeom prst="straightConnector1">
              <a:avLst/>
            </a:prstGeom>
            <a:noFill/>
            <a:ln w="38100" cap="flat">
              <a:solidFill>
                <a:srgbClr val="999999"/>
              </a:solidFill>
              <a:prstDash val="solid"/>
              <a:round/>
              <a:headEnd type="none" w="lg" len="lg"/>
              <a:tailEnd type="none" w="lg" len="lg"/>
            </a:ln>
          </p:spPr>
        </p:cxnSp>
        <p:cxnSp>
          <p:nvCxnSpPr>
            <p:cNvPr id="457" name="Shape 457"/>
            <p:cNvCxnSpPr>
              <a:stCxn id="453" idx="2"/>
              <a:endCxn id="455" idx="0"/>
            </p:cNvCxnSpPr>
            <p:nvPr/>
          </p:nvCxnSpPr>
          <p:spPr>
            <a:xfrm>
              <a:off x="420449" y="5210649"/>
              <a:ext cx="1134975" cy="310225"/>
            </a:xfrm>
            <a:prstGeom prst="straightConnector1">
              <a:avLst/>
            </a:prstGeom>
            <a:noFill/>
            <a:ln w="38100" cap="flat">
              <a:solidFill>
                <a:srgbClr val="999999"/>
              </a:solidFill>
              <a:prstDash val="solid"/>
              <a:round/>
              <a:headEnd type="none" w="lg" len="lg"/>
              <a:tailEnd type="none" w="lg" len="lg"/>
            </a:ln>
          </p:spPr>
        </p:cxnSp>
      </p:grpSp>
      <p:sp>
        <p:nvSpPr>
          <p:cNvPr id="464" name="Shape 464"/>
          <p:cNvSpPr txBox="1">
            <a:spLocks noGrp="1"/>
          </p:cNvSpPr>
          <p:nvPr>
            <p:ph type="body" idx="4294967295"/>
          </p:nvPr>
        </p:nvSpPr>
        <p:spPr>
          <a:xfrm>
            <a:off x="2524250" y="2211025"/>
            <a:ext cx="790199" cy="408899"/>
          </a:xfrm>
          <a:prstGeom prst="rect">
            <a:avLst/>
          </a:prstGeom>
        </p:spPr>
        <p:txBody>
          <a:bodyPr lIns="91425" tIns="91425" rIns="91425" bIns="91425" anchor="t" anchorCtr="0">
            <a:noAutofit/>
          </a:bodyPr>
          <a:lstStyle/>
          <a:p>
            <a:pPr lvl="0" rtl="0">
              <a:buNone/>
            </a:pPr>
            <a:r>
              <a:rPr lang="en" sz="1800"/>
              <a:t>html</a:t>
            </a:r>
          </a:p>
        </p:txBody>
      </p:sp>
      <p:sp>
        <p:nvSpPr>
          <p:cNvPr id="466" name="Shape 466"/>
          <p:cNvSpPr txBox="1">
            <a:spLocks noGrp="1"/>
          </p:cNvSpPr>
          <p:nvPr>
            <p:ph type="body" idx="4294967295"/>
          </p:nvPr>
        </p:nvSpPr>
        <p:spPr>
          <a:xfrm>
            <a:off x="3314450" y="2516188"/>
            <a:ext cx="790199" cy="408899"/>
          </a:xfrm>
          <a:prstGeom prst="rect">
            <a:avLst/>
          </a:prstGeom>
        </p:spPr>
        <p:txBody>
          <a:bodyPr lIns="91425" tIns="91425" rIns="91425" bIns="91425" anchor="t" anchorCtr="0">
            <a:noAutofit/>
          </a:bodyPr>
          <a:lstStyle/>
          <a:p>
            <a:pPr lvl="0" rtl="0">
              <a:buNone/>
            </a:pPr>
            <a:r>
              <a:rPr lang="en" sz="1800"/>
              <a:t>js</a:t>
            </a:r>
          </a:p>
        </p:txBody>
      </p:sp>
      <p:sp>
        <p:nvSpPr>
          <p:cNvPr id="34" name="Shape 307"/>
          <p:cNvSpPr/>
          <p:nvPr/>
        </p:nvSpPr>
        <p:spPr>
          <a:xfrm>
            <a:off x="3640610" y="3549223"/>
            <a:ext cx="1817976" cy="416000"/>
          </a:xfrm>
          <a:prstGeom prst="wedgeRectCallout">
            <a:avLst>
              <a:gd name="adj1" fmla="val -18826"/>
              <a:gd name="adj2" fmla="val -161389"/>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rtl="0">
              <a:buNone/>
            </a:pPr>
            <a:r>
              <a:rPr lang="en-US" sz="2000" dirty="0" smtClean="0"/>
              <a:t>Insert delays</a:t>
            </a:r>
            <a:endParaRPr lang="en" sz="2000" dirty="0"/>
          </a:p>
        </p:txBody>
      </p:sp>
      <p:grpSp>
        <p:nvGrpSpPr>
          <p:cNvPr id="2" name="Group 1"/>
          <p:cNvGrpSpPr/>
          <p:nvPr/>
        </p:nvGrpSpPr>
        <p:grpSpPr>
          <a:xfrm>
            <a:off x="2524250" y="4749773"/>
            <a:ext cx="5027699" cy="1136645"/>
            <a:chOff x="2524250" y="4749773"/>
            <a:chExt cx="5027699" cy="1136645"/>
          </a:xfrm>
        </p:grpSpPr>
        <p:cxnSp>
          <p:nvCxnSpPr>
            <p:cNvPr id="36" name="Shape 473"/>
            <p:cNvCxnSpPr/>
            <p:nvPr/>
          </p:nvCxnSpPr>
          <p:spPr>
            <a:xfrm>
              <a:off x="2524250" y="4778368"/>
              <a:ext cx="5027699" cy="0"/>
            </a:xfrm>
            <a:prstGeom prst="straightConnector1">
              <a:avLst/>
            </a:prstGeom>
            <a:noFill/>
            <a:ln w="38100" cap="flat">
              <a:solidFill>
                <a:srgbClr val="000000"/>
              </a:solidFill>
              <a:prstDash val="solid"/>
              <a:round/>
              <a:headEnd type="none" w="lg" len="lg"/>
              <a:tailEnd type="triangle" w="lg" len="lg"/>
            </a:ln>
          </p:spPr>
        </p:cxnSp>
        <p:sp>
          <p:nvSpPr>
            <p:cNvPr id="37" name="Shape 474"/>
            <p:cNvSpPr/>
            <p:nvPr/>
          </p:nvSpPr>
          <p:spPr>
            <a:xfrm>
              <a:off x="3285350" y="5101918"/>
              <a:ext cx="1875000" cy="319500"/>
            </a:xfrm>
            <a:prstGeom prst="rect">
              <a:avLst/>
            </a:prstGeom>
            <a:solidFill>
              <a:srgbClr val="FF9900"/>
            </a:solidFill>
            <a:ln>
              <a:noFill/>
            </a:ln>
          </p:spPr>
          <p:txBody>
            <a:bodyPr lIns="91425" tIns="91425" rIns="91425" bIns="91425" anchor="ctr" anchorCtr="0">
              <a:noAutofit/>
            </a:bodyPr>
            <a:lstStyle/>
            <a:p>
              <a:endParaRPr/>
            </a:p>
          </p:txBody>
        </p:sp>
        <p:sp>
          <p:nvSpPr>
            <p:cNvPr id="38" name="Shape 475"/>
            <p:cNvSpPr/>
            <p:nvPr/>
          </p:nvSpPr>
          <p:spPr>
            <a:xfrm>
              <a:off x="5172050" y="5421418"/>
              <a:ext cx="1564800" cy="338775"/>
            </a:xfrm>
            <a:prstGeom prst="rect">
              <a:avLst/>
            </a:prstGeom>
            <a:solidFill>
              <a:srgbClr val="9900FF"/>
            </a:solidFill>
            <a:ln>
              <a:noFill/>
            </a:ln>
          </p:spPr>
          <p:txBody>
            <a:bodyPr lIns="91425" tIns="91425" rIns="91425" bIns="91425" anchor="ctr" anchorCtr="0">
              <a:noAutofit/>
            </a:bodyPr>
            <a:lstStyle/>
            <a:p>
              <a:endParaRPr/>
            </a:p>
          </p:txBody>
        </p:sp>
        <p:cxnSp>
          <p:nvCxnSpPr>
            <p:cNvPr id="39" name="Shape 476"/>
            <p:cNvCxnSpPr/>
            <p:nvPr/>
          </p:nvCxnSpPr>
          <p:spPr>
            <a:xfrm>
              <a:off x="6736850" y="4755418"/>
              <a:ext cx="0" cy="1131000"/>
            </a:xfrm>
            <a:prstGeom prst="straightConnector1">
              <a:avLst/>
            </a:prstGeom>
            <a:noFill/>
            <a:ln w="19050" cap="flat">
              <a:solidFill>
                <a:srgbClr val="FF0000"/>
              </a:solidFill>
              <a:prstDash val="solid"/>
              <a:round/>
              <a:headEnd type="none" w="lg" len="lg"/>
              <a:tailEnd type="none" w="lg" len="lg"/>
            </a:ln>
          </p:spPr>
        </p:cxnSp>
        <p:sp>
          <p:nvSpPr>
            <p:cNvPr id="40" name="Shape 477"/>
            <p:cNvSpPr txBox="1">
              <a:spLocks/>
            </p:cNvSpPr>
            <p:nvPr/>
          </p:nvSpPr>
          <p:spPr>
            <a:xfrm>
              <a:off x="5173950" y="5393281"/>
              <a:ext cx="790199" cy="4088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a:buFont typeface="Arial"/>
                <a:buNone/>
              </a:pPr>
              <a:r>
                <a:rPr lang="en" sz="1800" smtClean="0"/>
                <a:t>img</a:t>
              </a:r>
              <a:endParaRPr lang="en" sz="1800" dirty="0"/>
            </a:p>
          </p:txBody>
        </p:sp>
        <p:sp>
          <p:nvSpPr>
            <p:cNvPr id="41" name="Shape 480"/>
            <p:cNvSpPr/>
            <p:nvPr/>
          </p:nvSpPr>
          <p:spPr>
            <a:xfrm>
              <a:off x="2524250" y="4900918"/>
              <a:ext cx="761099" cy="201000"/>
            </a:xfrm>
            <a:prstGeom prst="rect">
              <a:avLst/>
            </a:prstGeom>
            <a:solidFill>
              <a:srgbClr val="4A86E8"/>
            </a:solidFill>
            <a:ln>
              <a:noFill/>
            </a:ln>
          </p:spPr>
          <p:txBody>
            <a:bodyPr lIns="91425" tIns="91425" rIns="91425" bIns="91425" anchor="ctr" anchorCtr="0">
              <a:noAutofit/>
            </a:bodyPr>
            <a:lstStyle/>
            <a:p>
              <a:endParaRPr/>
            </a:p>
          </p:txBody>
        </p:sp>
        <p:sp>
          <p:nvSpPr>
            <p:cNvPr id="48" name="Shape 499"/>
            <p:cNvSpPr txBox="1">
              <a:spLocks/>
            </p:cNvSpPr>
            <p:nvPr/>
          </p:nvSpPr>
          <p:spPr>
            <a:xfrm>
              <a:off x="2524250" y="4749773"/>
              <a:ext cx="790200" cy="55341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a:buFont typeface="Arial"/>
                <a:buNone/>
              </a:pPr>
              <a:r>
                <a:rPr lang="en" sz="1800" smtClean="0"/>
                <a:t>html</a:t>
              </a:r>
              <a:endParaRPr lang="en" sz="1800" dirty="0"/>
            </a:p>
          </p:txBody>
        </p:sp>
        <p:sp>
          <p:nvSpPr>
            <p:cNvPr id="49" name="Shape 501"/>
            <p:cNvSpPr txBox="1">
              <a:spLocks/>
            </p:cNvSpPr>
            <p:nvPr/>
          </p:nvSpPr>
          <p:spPr>
            <a:xfrm>
              <a:off x="3314450" y="4984381"/>
              <a:ext cx="790199" cy="4088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a:buFont typeface="Arial"/>
                <a:buNone/>
              </a:pPr>
              <a:r>
                <a:rPr lang="en" sz="1800" smtClean="0"/>
                <a:t>js</a:t>
              </a:r>
              <a:endParaRPr lang="en" sz="1800"/>
            </a:p>
          </p:txBody>
        </p:sp>
      </p:grpSp>
      <p:sp>
        <p:nvSpPr>
          <p:cNvPr id="3" name="TextBox 2"/>
          <p:cNvSpPr txBox="1"/>
          <p:nvPr/>
        </p:nvSpPr>
        <p:spPr>
          <a:xfrm>
            <a:off x="2524250" y="6099306"/>
            <a:ext cx="5149667" cy="461665"/>
          </a:xfrm>
          <a:prstGeom prst="rect">
            <a:avLst/>
          </a:prstGeom>
          <a:noFill/>
        </p:spPr>
        <p:txBody>
          <a:bodyPr wrap="none" rtlCol="0">
            <a:spAutoFit/>
          </a:bodyPr>
          <a:lstStyle/>
          <a:p>
            <a:r>
              <a:rPr lang="en-US" sz="2400" dirty="0" smtClean="0">
                <a:latin typeface="Calibri"/>
              </a:rPr>
              <a:t>Suggests the JS loads affects image load</a:t>
            </a:r>
            <a:endParaRPr lang="en-US" sz="2400" dirty="0">
              <a:latin typeface="Calibri"/>
            </a:endParaRPr>
          </a:p>
        </p:txBody>
      </p:sp>
    </p:spTree>
    <p:custDataLst>
      <p:tags r:id="rId1"/>
    </p:custDataLst>
    <p:extLst>
      <p:ext uri="{BB962C8B-B14F-4D97-AF65-F5344CB8AC3E}">
        <p14:creationId xmlns:p14="http://schemas.microsoft.com/office/powerpoint/2010/main" val="3600634321"/>
      </p:ext>
    </p:extLst>
  </p:cSld>
  <p:clrMapOvr>
    <a:masterClrMapping/>
  </p:clrMapOvr>
  <p:transition xmlns:p14="http://schemas.microsoft.com/office/powerpoint/2010/main" spd="slow" advTm="33617">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2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8" name="Shape 47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US" dirty="0">
                <a:latin typeface="Calibri"/>
              </a:rPr>
              <a:t>T</a:t>
            </a:r>
            <a:r>
              <a:rPr lang="en-US" dirty="0" smtClean="0">
                <a:latin typeface="Calibri"/>
              </a:rPr>
              <a:t>est pages (2 </a:t>
            </a:r>
            <a:r>
              <a:rPr lang="en-US" dirty="0">
                <a:latin typeface="Calibri"/>
              </a:rPr>
              <a:t>of 2)</a:t>
            </a:r>
            <a:endParaRPr lang="en" dirty="0">
              <a:latin typeface="Calibri"/>
            </a:endParaRPr>
          </a:p>
        </p:txBody>
      </p:sp>
      <p:cxnSp>
        <p:nvCxnSpPr>
          <p:cNvPr id="481" name="Shape 481"/>
          <p:cNvCxnSpPr/>
          <p:nvPr/>
        </p:nvCxnSpPr>
        <p:spPr>
          <a:xfrm>
            <a:off x="2944699" y="4711281"/>
            <a:ext cx="5027699" cy="17700"/>
          </a:xfrm>
          <a:prstGeom prst="straightConnector1">
            <a:avLst/>
          </a:prstGeom>
          <a:noFill/>
          <a:ln w="38100" cap="flat">
            <a:solidFill>
              <a:srgbClr val="000000"/>
            </a:solidFill>
            <a:prstDash val="solid"/>
            <a:round/>
            <a:headEnd type="none" w="lg" len="lg"/>
            <a:tailEnd type="triangle" w="lg" len="lg"/>
          </a:ln>
        </p:spPr>
      </p:cxnSp>
      <p:sp>
        <p:nvSpPr>
          <p:cNvPr id="482" name="Shape 482"/>
          <p:cNvSpPr/>
          <p:nvPr/>
        </p:nvSpPr>
        <p:spPr>
          <a:xfrm>
            <a:off x="2944699" y="4711281"/>
            <a:ext cx="761100" cy="331050"/>
          </a:xfrm>
          <a:prstGeom prst="rect">
            <a:avLst/>
          </a:prstGeom>
          <a:solidFill>
            <a:srgbClr val="4A86E8"/>
          </a:solidFill>
          <a:ln>
            <a:noFill/>
          </a:ln>
        </p:spPr>
        <p:txBody>
          <a:bodyPr lIns="91425" tIns="91425" rIns="91425" bIns="91425" anchor="ctr" anchorCtr="0">
            <a:noAutofit/>
          </a:bodyPr>
          <a:lstStyle/>
          <a:p>
            <a:endParaRPr/>
          </a:p>
        </p:txBody>
      </p:sp>
      <p:sp>
        <p:nvSpPr>
          <p:cNvPr id="483" name="Shape 483"/>
          <p:cNvSpPr/>
          <p:nvPr/>
        </p:nvSpPr>
        <p:spPr>
          <a:xfrm>
            <a:off x="3705799" y="5404485"/>
            <a:ext cx="972299" cy="334926"/>
          </a:xfrm>
          <a:prstGeom prst="rect">
            <a:avLst/>
          </a:prstGeom>
          <a:solidFill>
            <a:srgbClr val="FF9900"/>
          </a:solidFill>
          <a:ln>
            <a:noFill/>
          </a:ln>
        </p:spPr>
        <p:txBody>
          <a:bodyPr lIns="91425" tIns="91425" rIns="91425" bIns="91425" anchor="ctr" anchorCtr="0">
            <a:noAutofit/>
          </a:bodyPr>
          <a:lstStyle/>
          <a:p>
            <a:endParaRPr/>
          </a:p>
        </p:txBody>
      </p:sp>
      <p:sp>
        <p:nvSpPr>
          <p:cNvPr id="484" name="Shape 484"/>
          <p:cNvSpPr/>
          <p:nvPr/>
        </p:nvSpPr>
        <p:spPr>
          <a:xfrm>
            <a:off x="3705799" y="5042331"/>
            <a:ext cx="2441699" cy="364800"/>
          </a:xfrm>
          <a:prstGeom prst="rect">
            <a:avLst/>
          </a:prstGeom>
          <a:solidFill>
            <a:srgbClr val="9900FF"/>
          </a:solidFill>
          <a:ln>
            <a:noFill/>
          </a:ln>
        </p:spPr>
        <p:txBody>
          <a:bodyPr lIns="91425" tIns="91425" rIns="91425" bIns="91425" anchor="ctr" anchorCtr="0">
            <a:noAutofit/>
          </a:bodyPr>
          <a:lstStyle/>
          <a:p>
            <a:endParaRPr/>
          </a:p>
        </p:txBody>
      </p:sp>
      <p:cxnSp>
        <p:nvCxnSpPr>
          <p:cNvPr id="485" name="Shape 485"/>
          <p:cNvCxnSpPr/>
          <p:nvPr/>
        </p:nvCxnSpPr>
        <p:spPr>
          <a:xfrm>
            <a:off x="6147499" y="4741131"/>
            <a:ext cx="0" cy="1131000"/>
          </a:xfrm>
          <a:prstGeom prst="straightConnector1">
            <a:avLst/>
          </a:prstGeom>
          <a:noFill/>
          <a:ln w="19050" cap="flat">
            <a:solidFill>
              <a:srgbClr val="FF0000"/>
            </a:solidFill>
            <a:prstDash val="solid"/>
            <a:round/>
            <a:headEnd type="none" w="lg" len="lg"/>
            <a:tailEnd type="none" w="lg" len="lg"/>
          </a:ln>
        </p:spPr>
      </p:cxnSp>
      <p:grpSp>
        <p:nvGrpSpPr>
          <p:cNvPr id="493" name="Shape 493"/>
          <p:cNvGrpSpPr/>
          <p:nvPr/>
        </p:nvGrpSpPr>
        <p:grpSpPr>
          <a:xfrm>
            <a:off x="319776" y="2126913"/>
            <a:ext cx="1975874" cy="1237824"/>
            <a:chOff x="0" y="4746850"/>
            <a:chExt cx="1975874" cy="1237824"/>
          </a:xfrm>
        </p:grpSpPr>
        <p:sp>
          <p:nvSpPr>
            <p:cNvPr id="494" name="Shape 494"/>
            <p:cNvSpPr/>
            <p:nvPr/>
          </p:nvSpPr>
          <p:spPr>
            <a:xfrm>
              <a:off x="0" y="474685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HTML</a:t>
              </a:r>
            </a:p>
          </p:txBody>
        </p:sp>
        <p:sp>
          <p:nvSpPr>
            <p:cNvPr id="495" name="Shape 495"/>
            <p:cNvSpPr/>
            <p:nvPr/>
          </p:nvSpPr>
          <p:spPr>
            <a:xfrm>
              <a:off x="0" y="5520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sp>
          <p:nvSpPr>
            <p:cNvPr id="496" name="Shape 496"/>
            <p:cNvSpPr/>
            <p:nvPr/>
          </p:nvSpPr>
          <p:spPr>
            <a:xfrm>
              <a:off x="1134975" y="5520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JS</a:t>
              </a:r>
            </a:p>
          </p:txBody>
        </p:sp>
        <p:cxnSp>
          <p:nvCxnSpPr>
            <p:cNvPr id="497" name="Shape 497"/>
            <p:cNvCxnSpPr>
              <a:stCxn id="494" idx="2"/>
              <a:endCxn id="495" idx="0"/>
            </p:cNvCxnSpPr>
            <p:nvPr/>
          </p:nvCxnSpPr>
          <p:spPr>
            <a:xfrm>
              <a:off x="420449" y="5210649"/>
              <a:ext cx="0" cy="310225"/>
            </a:xfrm>
            <a:prstGeom prst="straightConnector1">
              <a:avLst/>
            </a:prstGeom>
            <a:noFill/>
            <a:ln w="38100" cap="flat">
              <a:solidFill>
                <a:srgbClr val="999999"/>
              </a:solidFill>
              <a:prstDash val="solid"/>
              <a:round/>
              <a:headEnd type="none" w="lg" len="lg"/>
              <a:tailEnd type="none" w="lg" len="lg"/>
            </a:ln>
          </p:spPr>
        </p:cxnSp>
        <p:cxnSp>
          <p:nvCxnSpPr>
            <p:cNvPr id="498" name="Shape 498"/>
            <p:cNvCxnSpPr>
              <a:stCxn id="494" idx="2"/>
              <a:endCxn id="496" idx="0"/>
            </p:cNvCxnSpPr>
            <p:nvPr/>
          </p:nvCxnSpPr>
          <p:spPr>
            <a:xfrm>
              <a:off x="420449" y="5210649"/>
              <a:ext cx="1134975" cy="310225"/>
            </a:xfrm>
            <a:prstGeom prst="straightConnector1">
              <a:avLst/>
            </a:prstGeom>
            <a:noFill/>
            <a:ln w="38100" cap="flat">
              <a:solidFill>
                <a:srgbClr val="999999"/>
              </a:solidFill>
              <a:prstDash val="solid"/>
              <a:round/>
              <a:headEnd type="none" w="lg" len="lg"/>
              <a:tailEnd type="none" w="lg" len="lg"/>
            </a:ln>
          </p:spPr>
        </p:cxnSp>
      </p:grpSp>
      <p:sp>
        <p:nvSpPr>
          <p:cNvPr id="500" name="Shape 500"/>
          <p:cNvSpPr txBox="1">
            <a:spLocks noGrp="1"/>
          </p:cNvSpPr>
          <p:nvPr>
            <p:ph type="body" idx="4294967295"/>
          </p:nvPr>
        </p:nvSpPr>
        <p:spPr>
          <a:xfrm>
            <a:off x="2944699" y="4672793"/>
            <a:ext cx="790200" cy="577569"/>
          </a:xfrm>
          <a:prstGeom prst="rect">
            <a:avLst/>
          </a:prstGeom>
        </p:spPr>
        <p:txBody>
          <a:bodyPr lIns="91425" tIns="91425" rIns="91425" bIns="91425" anchor="t" anchorCtr="0">
            <a:noAutofit/>
          </a:bodyPr>
          <a:lstStyle/>
          <a:p>
            <a:pPr lvl="0" rtl="0">
              <a:buNone/>
            </a:pPr>
            <a:r>
              <a:rPr lang="en" sz="1800" dirty="0"/>
              <a:t>html</a:t>
            </a:r>
          </a:p>
        </p:txBody>
      </p:sp>
      <p:sp>
        <p:nvSpPr>
          <p:cNvPr id="502" name="Shape 502"/>
          <p:cNvSpPr txBox="1">
            <a:spLocks noGrp="1"/>
          </p:cNvSpPr>
          <p:nvPr>
            <p:ph type="body" idx="4294967295"/>
          </p:nvPr>
        </p:nvSpPr>
        <p:spPr>
          <a:xfrm>
            <a:off x="3734899" y="5354782"/>
            <a:ext cx="790199" cy="408899"/>
          </a:xfrm>
          <a:prstGeom prst="rect">
            <a:avLst/>
          </a:prstGeom>
        </p:spPr>
        <p:txBody>
          <a:bodyPr lIns="91425" tIns="91425" rIns="91425" bIns="91425" anchor="t" anchorCtr="0">
            <a:noAutofit/>
          </a:bodyPr>
          <a:lstStyle/>
          <a:p>
            <a:pPr lvl="0" rtl="0">
              <a:buNone/>
            </a:pPr>
            <a:r>
              <a:rPr lang="en" sz="1800"/>
              <a:t>js</a:t>
            </a:r>
          </a:p>
        </p:txBody>
      </p:sp>
      <p:sp>
        <p:nvSpPr>
          <p:cNvPr id="503" name="Shape 503"/>
          <p:cNvSpPr txBox="1">
            <a:spLocks noGrp="1"/>
          </p:cNvSpPr>
          <p:nvPr>
            <p:ph type="body" idx="4294967295"/>
          </p:nvPr>
        </p:nvSpPr>
        <p:spPr>
          <a:xfrm>
            <a:off x="3734899" y="4945882"/>
            <a:ext cx="790199" cy="408899"/>
          </a:xfrm>
          <a:prstGeom prst="rect">
            <a:avLst/>
          </a:prstGeom>
        </p:spPr>
        <p:txBody>
          <a:bodyPr lIns="91425" tIns="91425" rIns="91425" bIns="91425" anchor="t" anchorCtr="0">
            <a:noAutofit/>
          </a:bodyPr>
          <a:lstStyle/>
          <a:p>
            <a:pPr lvl="0" rtl="0">
              <a:buNone/>
            </a:pPr>
            <a:r>
              <a:rPr lang="en" sz="1800"/>
              <a:t>img</a:t>
            </a:r>
          </a:p>
        </p:txBody>
      </p:sp>
      <p:cxnSp>
        <p:nvCxnSpPr>
          <p:cNvPr id="33" name="Shape 446"/>
          <p:cNvCxnSpPr/>
          <p:nvPr/>
        </p:nvCxnSpPr>
        <p:spPr>
          <a:xfrm>
            <a:off x="2637140" y="2109213"/>
            <a:ext cx="5027699" cy="17700"/>
          </a:xfrm>
          <a:prstGeom prst="straightConnector1">
            <a:avLst/>
          </a:prstGeom>
          <a:noFill/>
          <a:ln w="38100" cap="flat">
            <a:solidFill>
              <a:srgbClr val="000000"/>
            </a:solidFill>
            <a:prstDash val="solid"/>
            <a:round/>
            <a:headEnd type="none" w="lg" len="lg"/>
            <a:tailEnd type="triangle" w="lg" len="lg"/>
          </a:ln>
        </p:spPr>
      </p:cxnSp>
      <p:sp>
        <p:nvSpPr>
          <p:cNvPr id="34" name="Shape 447"/>
          <p:cNvSpPr/>
          <p:nvPr/>
        </p:nvSpPr>
        <p:spPr>
          <a:xfrm>
            <a:off x="2637140" y="2109213"/>
            <a:ext cx="790199" cy="364800"/>
          </a:xfrm>
          <a:prstGeom prst="rect">
            <a:avLst/>
          </a:prstGeom>
          <a:solidFill>
            <a:srgbClr val="4A86E8"/>
          </a:solidFill>
          <a:ln>
            <a:noFill/>
          </a:ln>
        </p:spPr>
        <p:txBody>
          <a:bodyPr lIns="91425" tIns="91425" rIns="91425" bIns="91425" anchor="ctr" anchorCtr="0">
            <a:noAutofit/>
          </a:bodyPr>
          <a:lstStyle/>
          <a:p>
            <a:endParaRPr/>
          </a:p>
        </p:txBody>
      </p:sp>
      <p:sp>
        <p:nvSpPr>
          <p:cNvPr id="35" name="Shape 448"/>
          <p:cNvSpPr/>
          <p:nvPr/>
        </p:nvSpPr>
        <p:spPr>
          <a:xfrm>
            <a:off x="3398240" y="2805063"/>
            <a:ext cx="972299" cy="374613"/>
          </a:xfrm>
          <a:prstGeom prst="rect">
            <a:avLst/>
          </a:prstGeom>
          <a:solidFill>
            <a:srgbClr val="FF9900"/>
          </a:solidFill>
          <a:ln>
            <a:noFill/>
          </a:ln>
        </p:spPr>
        <p:txBody>
          <a:bodyPr lIns="91425" tIns="91425" rIns="91425" bIns="91425" anchor="ctr" anchorCtr="0">
            <a:noAutofit/>
          </a:bodyPr>
          <a:lstStyle/>
          <a:p>
            <a:endParaRPr/>
          </a:p>
        </p:txBody>
      </p:sp>
      <p:sp>
        <p:nvSpPr>
          <p:cNvPr id="36" name="Shape 449"/>
          <p:cNvSpPr/>
          <p:nvPr/>
        </p:nvSpPr>
        <p:spPr>
          <a:xfrm>
            <a:off x="3398240" y="2437291"/>
            <a:ext cx="1564800" cy="367772"/>
          </a:xfrm>
          <a:prstGeom prst="rect">
            <a:avLst/>
          </a:prstGeom>
          <a:solidFill>
            <a:srgbClr val="9900FF"/>
          </a:solidFill>
          <a:ln>
            <a:noFill/>
          </a:ln>
        </p:spPr>
        <p:txBody>
          <a:bodyPr lIns="91425" tIns="91425" rIns="91425" bIns="91425" anchor="ctr" anchorCtr="0">
            <a:noAutofit/>
          </a:bodyPr>
          <a:lstStyle/>
          <a:p>
            <a:endParaRPr/>
          </a:p>
        </p:txBody>
      </p:sp>
      <p:cxnSp>
        <p:nvCxnSpPr>
          <p:cNvPr id="37" name="Shape 450"/>
          <p:cNvCxnSpPr/>
          <p:nvPr/>
        </p:nvCxnSpPr>
        <p:spPr>
          <a:xfrm>
            <a:off x="4963040" y="2139063"/>
            <a:ext cx="0" cy="1131000"/>
          </a:xfrm>
          <a:prstGeom prst="straightConnector1">
            <a:avLst/>
          </a:prstGeom>
          <a:noFill/>
          <a:ln w="19050" cap="flat">
            <a:solidFill>
              <a:srgbClr val="FF0000"/>
            </a:solidFill>
            <a:prstDash val="solid"/>
            <a:round/>
            <a:headEnd type="none" w="lg" len="lg"/>
            <a:tailEnd type="none" w="lg" len="lg"/>
          </a:ln>
        </p:spPr>
      </p:cxnSp>
      <p:sp>
        <p:nvSpPr>
          <p:cNvPr id="44" name="Shape 465"/>
          <p:cNvSpPr txBox="1">
            <a:spLocks/>
          </p:cNvSpPr>
          <p:nvPr/>
        </p:nvSpPr>
        <p:spPr>
          <a:xfrm>
            <a:off x="2637141" y="2028392"/>
            <a:ext cx="790199" cy="4088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a:buFont typeface="Arial"/>
              <a:buNone/>
            </a:pPr>
            <a:r>
              <a:rPr lang="en" sz="1800" dirty="0" smtClean="0"/>
              <a:t>html</a:t>
            </a:r>
            <a:endParaRPr lang="en" sz="1800" dirty="0"/>
          </a:p>
        </p:txBody>
      </p:sp>
      <p:sp>
        <p:nvSpPr>
          <p:cNvPr id="45" name="Shape 467"/>
          <p:cNvSpPr txBox="1">
            <a:spLocks/>
          </p:cNvSpPr>
          <p:nvPr/>
        </p:nvSpPr>
        <p:spPr>
          <a:xfrm>
            <a:off x="3427340" y="2752714"/>
            <a:ext cx="790199" cy="4088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a:buFont typeface="Arial"/>
              <a:buNone/>
            </a:pPr>
            <a:r>
              <a:rPr lang="en" sz="1800" smtClean="0"/>
              <a:t>js</a:t>
            </a:r>
            <a:endParaRPr lang="en" sz="1800"/>
          </a:p>
        </p:txBody>
      </p:sp>
      <p:sp>
        <p:nvSpPr>
          <p:cNvPr id="46" name="Shape 468"/>
          <p:cNvSpPr txBox="1">
            <a:spLocks/>
          </p:cNvSpPr>
          <p:nvPr/>
        </p:nvSpPr>
        <p:spPr>
          <a:xfrm>
            <a:off x="3427339" y="2437291"/>
            <a:ext cx="790199" cy="4088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a:buFont typeface="Arial"/>
              <a:buNone/>
            </a:pPr>
            <a:r>
              <a:rPr lang="en" sz="1800" smtClean="0"/>
              <a:t>img</a:t>
            </a:r>
            <a:endParaRPr lang="en" sz="1800"/>
          </a:p>
        </p:txBody>
      </p:sp>
      <p:sp>
        <p:nvSpPr>
          <p:cNvPr id="47" name="Shape 307"/>
          <p:cNvSpPr/>
          <p:nvPr/>
        </p:nvSpPr>
        <p:spPr>
          <a:xfrm>
            <a:off x="4370539" y="3278621"/>
            <a:ext cx="1817976" cy="416000"/>
          </a:xfrm>
          <a:prstGeom prst="wedgeRectCallout">
            <a:avLst>
              <a:gd name="adj1" fmla="val -18826"/>
              <a:gd name="adj2" fmla="val -161389"/>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rtl="0">
              <a:buNone/>
            </a:pPr>
            <a:r>
              <a:rPr lang="en-US" sz="2000" dirty="0" smtClean="0"/>
              <a:t>Insert delays</a:t>
            </a:r>
            <a:endParaRPr lang="en" sz="2000" dirty="0"/>
          </a:p>
        </p:txBody>
      </p:sp>
      <p:sp>
        <p:nvSpPr>
          <p:cNvPr id="32" name="TextBox 31"/>
          <p:cNvSpPr txBox="1"/>
          <p:nvPr/>
        </p:nvSpPr>
        <p:spPr>
          <a:xfrm>
            <a:off x="2055699" y="6102612"/>
            <a:ext cx="6012132" cy="461665"/>
          </a:xfrm>
          <a:prstGeom prst="rect">
            <a:avLst/>
          </a:prstGeom>
          <a:noFill/>
        </p:spPr>
        <p:txBody>
          <a:bodyPr wrap="none" rtlCol="0">
            <a:spAutoFit/>
          </a:bodyPr>
          <a:lstStyle/>
          <a:p>
            <a:r>
              <a:rPr lang="en-US" sz="2400" dirty="0" smtClean="0">
                <a:latin typeface="Calibri"/>
              </a:rPr>
              <a:t>Suggests image loads *does not* affect JS load</a:t>
            </a:r>
            <a:endParaRPr lang="en-US" sz="2400" dirty="0">
              <a:latin typeface="Calibri"/>
            </a:endParaRPr>
          </a:p>
        </p:txBody>
      </p:sp>
    </p:spTree>
    <p:custDataLst>
      <p:tags r:id="rId1"/>
    </p:custDataLst>
    <p:extLst>
      <p:ext uri="{BB962C8B-B14F-4D97-AF65-F5344CB8AC3E}">
        <p14:creationId xmlns:p14="http://schemas.microsoft.com/office/powerpoint/2010/main" val="2206481193"/>
      </p:ext>
    </p:extLst>
  </p:cSld>
  <p:clrMapOvr>
    <a:masterClrMapping/>
  </p:clrMapOvr>
  <p:transition xmlns:p14="http://schemas.microsoft.com/office/powerpoint/2010/main" spd="slow" advTm="21923">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2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8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8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8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8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00">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02">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0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animBg="1"/>
      <p:bldP spid="483" grpId="0" animBg="1"/>
      <p:bldP spid="484" grpId="0" animBg="1"/>
      <p:bldP spid="500" grpId="0" build="p"/>
      <p:bldP spid="502" grpId="0" build="p"/>
      <p:bldP spid="503" grpId="0" build="p"/>
      <p:bldP spid="47"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indent="0">
              <a:buNone/>
            </a:pPr>
            <a:r>
              <a:rPr lang="en-US" dirty="0" smtClean="0">
                <a:latin typeface="Calibri"/>
              </a:rPr>
              <a:t>Web page loads are extremely critical</a:t>
            </a:r>
            <a:endParaRPr lang="en" dirty="0">
              <a:latin typeface="Calibri"/>
            </a:endParaRPr>
          </a:p>
        </p:txBody>
      </p:sp>
      <p:sp>
        <p:nvSpPr>
          <p:cNvPr id="32" name="Shape 32"/>
          <p:cNvSpPr/>
          <p:nvPr/>
        </p:nvSpPr>
        <p:spPr>
          <a:xfrm>
            <a:off x="4679850" y="1629077"/>
            <a:ext cx="2843803" cy="2146011"/>
          </a:xfrm>
          <a:prstGeom prst="rect">
            <a:avLst/>
          </a:prstGeom>
          <a:blipFill>
            <a:blip r:embed="rId3"/>
            <a:stretch>
              <a:fillRect/>
            </a:stretch>
          </a:blipFill>
          <a:ln>
            <a:noFill/>
          </a:ln>
        </p:spPr>
      </p:sp>
      <p:sp>
        <p:nvSpPr>
          <p:cNvPr id="33" name="Shape 33"/>
          <p:cNvSpPr/>
          <p:nvPr/>
        </p:nvSpPr>
        <p:spPr>
          <a:xfrm>
            <a:off x="5466728" y="4391684"/>
            <a:ext cx="3019646" cy="1945151"/>
          </a:xfrm>
          <a:prstGeom prst="rect">
            <a:avLst/>
          </a:prstGeom>
          <a:blipFill>
            <a:blip r:embed="rId4"/>
            <a:stretch>
              <a:fillRect/>
            </a:stretch>
          </a:blipFill>
          <a:ln>
            <a:noFill/>
          </a:ln>
        </p:spPr>
      </p:sp>
      <p:sp>
        <p:nvSpPr>
          <p:cNvPr id="34" name="Shape 34"/>
          <p:cNvSpPr/>
          <p:nvPr/>
        </p:nvSpPr>
        <p:spPr>
          <a:xfrm>
            <a:off x="5729021" y="2843982"/>
            <a:ext cx="3197527" cy="1974220"/>
          </a:xfrm>
          <a:prstGeom prst="rect">
            <a:avLst/>
          </a:prstGeom>
          <a:blipFill>
            <a:blip r:embed="rId5"/>
            <a:stretch>
              <a:fillRect/>
            </a:stretch>
          </a:blipFill>
          <a:ln>
            <a:noFill/>
          </a:ln>
        </p:spPr>
      </p:sp>
      <p:sp>
        <p:nvSpPr>
          <p:cNvPr id="7" name="Shape 41"/>
          <p:cNvSpPr txBox="1">
            <a:spLocks noGrp="1"/>
          </p:cNvSpPr>
          <p:nvPr>
            <p:ph type="body" idx="1"/>
          </p:nvPr>
        </p:nvSpPr>
        <p:spPr>
          <a:xfrm>
            <a:off x="457201" y="1600199"/>
            <a:ext cx="4222650" cy="455715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US" dirty="0" smtClean="0">
                <a:latin typeface="Calibri"/>
              </a:rPr>
              <a:t>Example: </a:t>
            </a:r>
            <a:r>
              <a:rPr lang="en" dirty="0" smtClean="0">
                <a:latin typeface="Calibri"/>
              </a:rPr>
              <a:t>Amazon </a:t>
            </a:r>
            <a:r>
              <a:rPr lang="en" dirty="0">
                <a:latin typeface="Calibri"/>
              </a:rPr>
              <a:t>can increase 1% revenue by decreasing page load time by 0.1s</a:t>
            </a:r>
            <a:r>
              <a:rPr lang="en" dirty="0" smtClean="0">
                <a:latin typeface="Calibri"/>
              </a:rPr>
              <a:t>.</a:t>
            </a:r>
            <a:endParaRPr lang="en-US" dirty="0" smtClean="0">
              <a:latin typeface="Calibri"/>
            </a:endParaRPr>
          </a:p>
          <a:p>
            <a:pPr marL="457200" lvl="0" indent="-419100" rtl="0">
              <a:buClr>
                <a:schemeClr val="dk1"/>
              </a:buClr>
              <a:buSzPct val="166666"/>
              <a:buFont typeface="Arial"/>
              <a:buChar char="•"/>
            </a:pPr>
            <a:endParaRPr lang="en-US" dirty="0">
              <a:latin typeface="Calibri"/>
            </a:endParaRPr>
          </a:p>
          <a:p>
            <a:pPr marL="457200" lvl="0" indent="-419100" rtl="0">
              <a:buClr>
                <a:schemeClr val="dk1"/>
              </a:buClr>
              <a:buSzPct val="166666"/>
              <a:buFont typeface="Arial"/>
              <a:buChar char="•"/>
            </a:pPr>
            <a:r>
              <a:rPr lang="en-US" dirty="0" smtClean="0">
                <a:latin typeface="Calibri"/>
              </a:rPr>
              <a:t>…but page load is often very slow</a:t>
            </a:r>
            <a:endParaRPr lang="en" dirty="0">
              <a:latin typeface="Calibri"/>
            </a:endParaRPr>
          </a:p>
        </p:txBody>
      </p:sp>
    </p:spTree>
    <p:extLst>
      <p:ext uri="{BB962C8B-B14F-4D97-AF65-F5344CB8AC3E}">
        <p14:creationId xmlns:p14="http://schemas.microsoft.com/office/powerpoint/2010/main" val="640685256"/>
      </p:ext>
    </p:extLst>
  </p:cSld>
  <p:clrMapOvr>
    <a:masterClrMapping/>
  </p:clrMapOvr>
  <p:transition xmlns:p14="http://schemas.microsoft.com/office/powerpoint/2010/main" spd="slow" advTm="40010">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rtl="0">
              <a:buNone/>
            </a:pPr>
            <a:r>
              <a:rPr lang="en" dirty="0">
                <a:latin typeface="Calibri"/>
              </a:rPr>
              <a:t>Reverse engineer page loads with test pages</a:t>
            </a:r>
          </a:p>
        </p:txBody>
      </p:sp>
      <p:sp>
        <p:nvSpPr>
          <p:cNvPr id="362" name="Shape 362"/>
          <p:cNvSpPr txBox="1">
            <a:spLocks noGrp="1"/>
          </p:cNvSpPr>
          <p:nvPr>
            <p:ph type="body" idx="1"/>
          </p:nvPr>
        </p:nvSpPr>
        <p:spPr>
          <a:xfrm>
            <a:off x="457200" y="1600200"/>
            <a:ext cx="8229600" cy="10025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US" dirty="0" smtClean="0">
                <a:latin typeface="Calibri"/>
              </a:rPr>
              <a:t>Use developer tools to measure timing</a:t>
            </a:r>
            <a:endParaRPr lang="en" dirty="0">
              <a:latin typeface="Calibri"/>
            </a:endParaRPr>
          </a:p>
          <a:p>
            <a:endParaRPr lang="en" dirty="0"/>
          </a:p>
        </p:txBody>
      </p:sp>
      <p:grpSp>
        <p:nvGrpSpPr>
          <p:cNvPr id="363" name="Shape 363"/>
          <p:cNvGrpSpPr/>
          <p:nvPr/>
        </p:nvGrpSpPr>
        <p:grpSpPr>
          <a:xfrm>
            <a:off x="994300" y="3670775"/>
            <a:ext cx="3086774" cy="2031899"/>
            <a:chOff x="994300" y="3670775"/>
            <a:chExt cx="3086774" cy="2031899"/>
          </a:xfrm>
        </p:grpSpPr>
        <p:sp>
          <p:nvSpPr>
            <p:cNvPr id="364" name="Shape 364"/>
            <p:cNvSpPr/>
            <p:nvPr/>
          </p:nvSpPr>
          <p:spPr>
            <a:xfrm>
              <a:off x="994300" y="36707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HTML</a:t>
              </a:r>
            </a:p>
          </p:txBody>
        </p:sp>
        <p:sp>
          <p:nvSpPr>
            <p:cNvPr id="365" name="Shape 365"/>
            <p:cNvSpPr/>
            <p:nvPr/>
          </p:nvSpPr>
          <p:spPr>
            <a:xfrm>
              <a:off x="994300" y="444480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JS</a:t>
              </a:r>
            </a:p>
          </p:txBody>
        </p:sp>
        <p:sp>
          <p:nvSpPr>
            <p:cNvPr id="366" name="Shape 366"/>
            <p:cNvSpPr/>
            <p:nvPr/>
          </p:nvSpPr>
          <p:spPr>
            <a:xfrm>
              <a:off x="3240175" y="444480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CSS</a:t>
              </a:r>
            </a:p>
          </p:txBody>
        </p:sp>
        <p:sp>
          <p:nvSpPr>
            <p:cNvPr id="367" name="Shape 367"/>
            <p:cNvSpPr/>
            <p:nvPr/>
          </p:nvSpPr>
          <p:spPr>
            <a:xfrm>
              <a:off x="2129275" y="444480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sp>
          <p:nvSpPr>
            <p:cNvPr id="368" name="Shape 368"/>
            <p:cNvSpPr/>
            <p:nvPr/>
          </p:nvSpPr>
          <p:spPr>
            <a:xfrm>
              <a:off x="994300" y="5238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sp>
          <p:nvSpPr>
            <p:cNvPr id="369" name="Shape 369"/>
            <p:cNvSpPr/>
            <p:nvPr/>
          </p:nvSpPr>
          <p:spPr>
            <a:xfrm>
              <a:off x="2129275" y="5238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HTML</a:t>
              </a:r>
            </a:p>
          </p:txBody>
        </p:sp>
        <p:sp>
          <p:nvSpPr>
            <p:cNvPr id="370" name="Shape 370"/>
            <p:cNvSpPr/>
            <p:nvPr/>
          </p:nvSpPr>
          <p:spPr>
            <a:xfrm>
              <a:off x="3240175" y="5238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cxnSp>
          <p:nvCxnSpPr>
            <p:cNvPr id="371" name="Shape 371"/>
            <p:cNvCxnSpPr>
              <a:stCxn id="364" idx="2"/>
              <a:endCxn id="365" idx="0"/>
            </p:cNvCxnSpPr>
            <p:nvPr/>
          </p:nvCxnSpPr>
          <p:spPr>
            <a:xfrm>
              <a:off x="1414749" y="4134574"/>
              <a:ext cx="0" cy="310225"/>
            </a:xfrm>
            <a:prstGeom prst="straightConnector1">
              <a:avLst/>
            </a:prstGeom>
            <a:noFill/>
            <a:ln w="38100" cap="flat">
              <a:solidFill>
                <a:srgbClr val="999999"/>
              </a:solidFill>
              <a:prstDash val="solid"/>
              <a:round/>
              <a:headEnd type="none" w="lg" len="lg"/>
              <a:tailEnd type="none" w="lg" len="lg"/>
            </a:ln>
          </p:spPr>
        </p:cxnSp>
        <p:cxnSp>
          <p:nvCxnSpPr>
            <p:cNvPr id="372" name="Shape 372"/>
            <p:cNvCxnSpPr>
              <a:stCxn id="364" idx="2"/>
              <a:endCxn id="367" idx="0"/>
            </p:cNvCxnSpPr>
            <p:nvPr/>
          </p:nvCxnSpPr>
          <p:spPr>
            <a:xfrm>
              <a:off x="1414749" y="4134574"/>
              <a:ext cx="1134975" cy="310225"/>
            </a:xfrm>
            <a:prstGeom prst="straightConnector1">
              <a:avLst/>
            </a:prstGeom>
            <a:noFill/>
            <a:ln w="38100" cap="flat">
              <a:solidFill>
                <a:srgbClr val="999999"/>
              </a:solidFill>
              <a:prstDash val="solid"/>
              <a:round/>
              <a:headEnd type="none" w="lg" len="lg"/>
              <a:tailEnd type="none" w="lg" len="lg"/>
            </a:ln>
          </p:spPr>
        </p:cxnSp>
        <p:cxnSp>
          <p:nvCxnSpPr>
            <p:cNvPr id="373" name="Shape 373"/>
            <p:cNvCxnSpPr>
              <a:stCxn id="364" idx="2"/>
              <a:endCxn id="366" idx="0"/>
            </p:cNvCxnSpPr>
            <p:nvPr/>
          </p:nvCxnSpPr>
          <p:spPr>
            <a:xfrm>
              <a:off x="1414749" y="4134574"/>
              <a:ext cx="2245875" cy="310225"/>
            </a:xfrm>
            <a:prstGeom prst="straightConnector1">
              <a:avLst/>
            </a:prstGeom>
            <a:noFill/>
            <a:ln w="38100" cap="flat">
              <a:solidFill>
                <a:srgbClr val="999999"/>
              </a:solidFill>
              <a:prstDash val="solid"/>
              <a:round/>
              <a:headEnd type="none" w="lg" len="lg"/>
              <a:tailEnd type="none" w="lg" len="lg"/>
            </a:ln>
          </p:spPr>
        </p:cxnSp>
        <p:cxnSp>
          <p:nvCxnSpPr>
            <p:cNvPr id="374" name="Shape 374"/>
            <p:cNvCxnSpPr>
              <a:stCxn id="365" idx="2"/>
              <a:endCxn id="369" idx="0"/>
            </p:cNvCxnSpPr>
            <p:nvPr/>
          </p:nvCxnSpPr>
          <p:spPr>
            <a:xfrm>
              <a:off x="1414749" y="4908599"/>
              <a:ext cx="1134975" cy="330275"/>
            </a:xfrm>
            <a:prstGeom prst="straightConnector1">
              <a:avLst/>
            </a:prstGeom>
            <a:noFill/>
            <a:ln w="38100" cap="flat">
              <a:solidFill>
                <a:srgbClr val="999999"/>
              </a:solidFill>
              <a:prstDash val="solid"/>
              <a:round/>
              <a:headEnd type="none" w="lg" len="lg"/>
              <a:tailEnd type="none" w="lg" len="lg"/>
            </a:ln>
          </p:spPr>
        </p:cxnSp>
        <p:cxnSp>
          <p:nvCxnSpPr>
            <p:cNvPr id="375" name="Shape 375"/>
            <p:cNvCxnSpPr>
              <a:stCxn id="365" idx="2"/>
              <a:endCxn id="368" idx="0"/>
            </p:cNvCxnSpPr>
            <p:nvPr/>
          </p:nvCxnSpPr>
          <p:spPr>
            <a:xfrm>
              <a:off x="1414749" y="4908599"/>
              <a:ext cx="0" cy="330275"/>
            </a:xfrm>
            <a:prstGeom prst="straightConnector1">
              <a:avLst/>
            </a:prstGeom>
            <a:noFill/>
            <a:ln w="38100" cap="flat">
              <a:solidFill>
                <a:srgbClr val="999999"/>
              </a:solidFill>
              <a:prstDash val="solid"/>
              <a:round/>
              <a:headEnd type="none" w="lg" len="lg"/>
              <a:tailEnd type="none" w="lg" len="lg"/>
            </a:ln>
          </p:spPr>
        </p:cxnSp>
        <p:cxnSp>
          <p:nvCxnSpPr>
            <p:cNvPr id="376" name="Shape 376"/>
            <p:cNvCxnSpPr>
              <a:stCxn id="366" idx="2"/>
              <a:endCxn id="370" idx="0"/>
            </p:cNvCxnSpPr>
            <p:nvPr/>
          </p:nvCxnSpPr>
          <p:spPr>
            <a:xfrm>
              <a:off x="3660624" y="4908599"/>
              <a:ext cx="0" cy="330275"/>
            </a:xfrm>
            <a:prstGeom prst="straightConnector1">
              <a:avLst/>
            </a:prstGeom>
            <a:noFill/>
            <a:ln w="38100" cap="flat">
              <a:solidFill>
                <a:srgbClr val="999999"/>
              </a:solidFill>
              <a:prstDash val="solid"/>
              <a:round/>
              <a:headEnd type="none" w="lg" len="lg"/>
              <a:tailEnd type="none" w="lg" len="lg"/>
            </a:ln>
          </p:spPr>
        </p:cxnSp>
      </p:grpSp>
      <p:sp>
        <p:nvSpPr>
          <p:cNvPr id="377" name="Shape 377"/>
          <p:cNvSpPr txBox="1">
            <a:spLocks noGrp="1"/>
          </p:cNvSpPr>
          <p:nvPr>
            <p:ph type="body" idx="4294967295"/>
          </p:nvPr>
        </p:nvSpPr>
        <p:spPr>
          <a:xfrm>
            <a:off x="990100" y="5843800"/>
            <a:ext cx="3396900" cy="579000"/>
          </a:xfrm>
          <a:prstGeom prst="rect">
            <a:avLst/>
          </a:prstGeom>
        </p:spPr>
        <p:txBody>
          <a:bodyPr lIns="91425" tIns="91425" rIns="91425" bIns="91425" anchor="t" anchorCtr="0">
            <a:noAutofit/>
          </a:bodyPr>
          <a:lstStyle/>
          <a:p>
            <a:pPr marL="0" lvl="0" indent="0" rtl="0">
              <a:buNone/>
            </a:pPr>
            <a:r>
              <a:rPr lang="en" sz="2400">
                <a:solidFill>
                  <a:srgbClr val="B7B7B7"/>
                </a:solidFill>
              </a:rPr>
              <a:t>An example Web page</a:t>
            </a:r>
          </a:p>
        </p:txBody>
      </p:sp>
      <p:sp>
        <p:nvSpPr>
          <p:cNvPr id="378" name="Shape 378"/>
          <p:cNvSpPr txBox="1">
            <a:spLocks noGrp="1"/>
          </p:cNvSpPr>
          <p:nvPr>
            <p:ph type="body" idx="4294967295"/>
          </p:nvPr>
        </p:nvSpPr>
        <p:spPr>
          <a:xfrm>
            <a:off x="8541571" y="6270054"/>
            <a:ext cx="602400" cy="587999"/>
          </a:xfrm>
          <a:prstGeom prst="rect">
            <a:avLst/>
          </a:prstGeom>
        </p:spPr>
        <p:txBody>
          <a:bodyPr lIns="91425" tIns="91425" rIns="91425" bIns="91425" anchor="t" anchorCtr="0">
            <a:noAutofit/>
          </a:bodyPr>
          <a:lstStyle/>
          <a:p>
            <a:pPr lvl="0" rtl="0">
              <a:buNone/>
            </a:pPr>
            <a:r>
              <a:rPr lang="en" sz="1800"/>
              <a:t>8</a:t>
            </a:r>
          </a:p>
        </p:txBody>
      </p:sp>
    </p:spTree>
    <p:extLst>
      <p:ext uri="{BB962C8B-B14F-4D97-AF65-F5344CB8AC3E}">
        <p14:creationId xmlns:p14="http://schemas.microsoft.com/office/powerpoint/2010/main" val="3167971023"/>
      </p:ext>
    </p:extLst>
  </p:cSld>
  <p:clrMapOvr>
    <a:masterClrMapping/>
  </p:clrMapOvr>
  <p:transition xmlns:p14="http://schemas.microsoft.com/office/powerpoint/2010/main" spd="slow" advTm="21770">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rtl="0">
              <a:buNone/>
            </a:pPr>
            <a:r>
              <a:rPr lang="en" dirty="0">
                <a:latin typeface="Calibri"/>
              </a:rPr>
              <a:t>Reverse engineer page loads with test pages</a:t>
            </a:r>
          </a:p>
        </p:txBody>
      </p:sp>
      <p:sp>
        <p:nvSpPr>
          <p:cNvPr id="384" name="Shape 384"/>
          <p:cNvSpPr txBox="1">
            <a:spLocks noGrp="1"/>
          </p:cNvSpPr>
          <p:nvPr>
            <p:ph type="body" idx="1"/>
          </p:nvPr>
        </p:nvSpPr>
        <p:spPr>
          <a:xfrm>
            <a:off x="457200" y="1600200"/>
            <a:ext cx="8229600" cy="1002599"/>
          </a:xfrm>
          <a:prstGeom prst="rect">
            <a:avLst/>
          </a:prstGeom>
        </p:spPr>
        <p:txBody>
          <a:bodyPr lIns="91425" tIns="91425" rIns="91425" bIns="91425" anchor="t" anchorCtr="0">
            <a:noAutofit/>
          </a:bodyPr>
          <a:lstStyle/>
          <a:p>
            <a:pPr marL="457200" lvl="0" indent="-419100"/>
            <a:r>
              <a:rPr lang="en-US" dirty="0">
                <a:latin typeface="Calibri"/>
              </a:rPr>
              <a:t>Use developer tools to measure timing</a:t>
            </a:r>
            <a:endParaRPr lang="en" dirty="0">
              <a:latin typeface="Calibri"/>
            </a:endParaRPr>
          </a:p>
          <a:p>
            <a:pPr marL="0" indent="0">
              <a:buNone/>
            </a:pPr>
            <a:endParaRPr lang="en" dirty="0"/>
          </a:p>
        </p:txBody>
      </p:sp>
      <p:grpSp>
        <p:nvGrpSpPr>
          <p:cNvPr id="385" name="Shape 385"/>
          <p:cNvGrpSpPr/>
          <p:nvPr/>
        </p:nvGrpSpPr>
        <p:grpSpPr>
          <a:xfrm>
            <a:off x="994300" y="3670775"/>
            <a:ext cx="3086774" cy="2031899"/>
            <a:chOff x="994300" y="3670775"/>
            <a:chExt cx="3086774" cy="2031899"/>
          </a:xfrm>
        </p:grpSpPr>
        <p:sp>
          <p:nvSpPr>
            <p:cNvPr id="386" name="Shape 386"/>
            <p:cNvSpPr/>
            <p:nvPr/>
          </p:nvSpPr>
          <p:spPr>
            <a:xfrm>
              <a:off x="994300" y="36707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HTML</a:t>
              </a:r>
            </a:p>
          </p:txBody>
        </p:sp>
        <p:sp>
          <p:nvSpPr>
            <p:cNvPr id="387" name="Shape 387"/>
            <p:cNvSpPr/>
            <p:nvPr/>
          </p:nvSpPr>
          <p:spPr>
            <a:xfrm>
              <a:off x="994300" y="444480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JS</a:t>
              </a:r>
            </a:p>
          </p:txBody>
        </p:sp>
        <p:sp>
          <p:nvSpPr>
            <p:cNvPr id="388" name="Shape 388"/>
            <p:cNvSpPr/>
            <p:nvPr/>
          </p:nvSpPr>
          <p:spPr>
            <a:xfrm>
              <a:off x="3240175" y="444480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CSS</a:t>
              </a:r>
            </a:p>
          </p:txBody>
        </p:sp>
        <p:sp>
          <p:nvSpPr>
            <p:cNvPr id="389" name="Shape 389"/>
            <p:cNvSpPr/>
            <p:nvPr/>
          </p:nvSpPr>
          <p:spPr>
            <a:xfrm>
              <a:off x="2129275" y="444480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sp>
          <p:nvSpPr>
            <p:cNvPr id="390" name="Shape 390"/>
            <p:cNvSpPr/>
            <p:nvPr/>
          </p:nvSpPr>
          <p:spPr>
            <a:xfrm>
              <a:off x="994300" y="5238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sp>
          <p:nvSpPr>
            <p:cNvPr id="391" name="Shape 391"/>
            <p:cNvSpPr/>
            <p:nvPr/>
          </p:nvSpPr>
          <p:spPr>
            <a:xfrm>
              <a:off x="2129275" y="5238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HTML</a:t>
              </a:r>
            </a:p>
          </p:txBody>
        </p:sp>
        <p:sp>
          <p:nvSpPr>
            <p:cNvPr id="392" name="Shape 392"/>
            <p:cNvSpPr/>
            <p:nvPr/>
          </p:nvSpPr>
          <p:spPr>
            <a:xfrm>
              <a:off x="3240175" y="5238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cxnSp>
          <p:nvCxnSpPr>
            <p:cNvPr id="393" name="Shape 393"/>
            <p:cNvCxnSpPr>
              <a:stCxn id="386" idx="2"/>
              <a:endCxn id="387" idx="0"/>
            </p:cNvCxnSpPr>
            <p:nvPr/>
          </p:nvCxnSpPr>
          <p:spPr>
            <a:xfrm>
              <a:off x="1414749" y="4134574"/>
              <a:ext cx="0" cy="310225"/>
            </a:xfrm>
            <a:prstGeom prst="straightConnector1">
              <a:avLst/>
            </a:prstGeom>
            <a:noFill/>
            <a:ln w="38100" cap="flat">
              <a:solidFill>
                <a:srgbClr val="999999"/>
              </a:solidFill>
              <a:prstDash val="solid"/>
              <a:round/>
              <a:headEnd type="none" w="lg" len="lg"/>
              <a:tailEnd type="none" w="lg" len="lg"/>
            </a:ln>
          </p:spPr>
        </p:cxnSp>
        <p:cxnSp>
          <p:nvCxnSpPr>
            <p:cNvPr id="394" name="Shape 394"/>
            <p:cNvCxnSpPr>
              <a:stCxn id="386" idx="2"/>
              <a:endCxn id="389" idx="0"/>
            </p:cNvCxnSpPr>
            <p:nvPr/>
          </p:nvCxnSpPr>
          <p:spPr>
            <a:xfrm>
              <a:off x="1414749" y="4134574"/>
              <a:ext cx="1134975" cy="310225"/>
            </a:xfrm>
            <a:prstGeom prst="straightConnector1">
              <a:avLst/>
            </a:prstGeom>
            <a:noFill/>
            <a:ln w="38100" cap="flat">
              <a:solidFill>
                <a:srgbClr val="999999"/>
              </a:solidFill>
              <a:prstDash val="solid"/>
              <a:round/>
              <a:headEnd type="none" w="lg" len="lg"/>
              <a:tailEnd type="none" w="lg" len="lg"/>
            </a:ln>
          </p:spPr>
        </p:cxnSp>
        <p:cxnSp>
          <p:nvCxnSpPr>
            <p:cNvPr id="395" name="Shape 395"/>
            <p:cNvCxnSpPr>
              <a:stCxn id="386" idx="2"/>
              <a:endCxn id="388" idx="0"/>
            </p:cNvCxnSpPr>
            <p:nvPr/>
          </p:nvCxnSpPr>
          <p:spPr>
            <a:xfrm>
              <a:off x="1414749" y="4134574"/>
              <a:ext cx="2245875" cy="310225"/>
            </a:xfrm>
            <a:prstGeom prst="straightConnector1">
              <a:avLst/>
            </a:prstGeom>
            <a:noFill/>
            <a:ln w="38100" cap="flat">
              <a:solidFill>
                <a:srgbClr val="999999"/>
              </a:solidFill>
              <a:prstDash val="solid"/>
              <a:round/>
              <a:headEnd type="none" w="lg" len="lg"/>
              <a:tailEnd type="none" w="lg" len="lg"/>
            </a:ln>
          </p:spPr>
        </p:cxnSp>
        <p:cxnSp>
          <p:nvCxnSpPr>
            <p:cNvPr id="396" name="Shape 396"/>
            <p:cNvCxnSpPr>
              <a:stCxn id="387" idx="2"/>
              <a:endCxn id="391" idx="0"/>
            </p:cNvCxnSpPr>
            <p:nvPr/>
          </p:nvCxnSpPr>
          <p:spPr>
            <a:xfrm>
              <a:off x="1414749" y="4908599"/>
              <a:ext cx="1134975" cy="330275"/>
            </a:xfrm>
            <a:prstGeom prst="straightConnector1">
              <a:avLst/>
            </a:prstGeom>
            <a:noFill/>
            <a:ln w="38100" cap="flat">
              <a:solidFill>
                <a:srgbClr val="999999"/>
              </a:solidFill>
              <a:prstDash val="solid"/>
              <a:round/>
              <a:headEnd type="none" w="lg" len="lg"/>
              <a:tailEnd type="none" w="lg" len="lg"/>
            </a:ln>
          </p:spPr>
        </p:cxnSp>
        <p:cxnSp>
          <p:nvCxnSpPr>
            <p:cNvPr id="397" name="Shape 397"/>
            <p:cNvCxnSpPr>
              <a:stCxn id="387" idx="2"/>
              <a:endCxn id="390" idx="0"/>
            </p:cNvCxnSpPr>
            <p:nvPr/>
          </p:nvCxnSpPr>
          <p:spPr>
            <a:xfrm>
              <a:off x="1414749" y="4908599"/>
              <a:ext cx="0" cy="330275"/>
            </a:xfrm>
            <a:prstGeom prst="straightConnector1">
              <a:avLst/>
            </a:prstGeom>
            <a:noFill/>
            <a:ln w="38100" cap="flat">
              <a:solidFill>
                <a:srgbClr val="999999"/>
              </a:solidFill>
              <a:prstDash val="solid"/>
              <a:round/>
              <a:headEnd type="none" w="lg" len="lg"/>
              <a:tailEnd type="none" w="lg" len="lg"/>
            </a:ln>
          </p:spPr>
        </p:cxnSp>
        <p:cxnSp>
          <p:nvCxnSpPr>
            <p:cNvPr id="398" name="Shape 398"/>
            <p:cNvCxnSpPr>
              <a:stCxn id="388" idx="2"/>
              <a:endCxn id="392" idx="0"/>
            </p:cNvCxnSpPr>
            <p:nvPr/>
          </p:nvCxnSpPr>
          <p:spPr>
            <a:xfrm>
              <a:off x="3660624" y="4908599"/>
              <a:ext cx="0" cy="330275"/>
            </a:xfrm>
            <a:prstGeom prst="straightConnector1">
              <a:avLst/>
            </a:prstGeom>
            <a:noFill/>
            <a:ln w="38100" cap="flat">
              <a:solidFill>
                <a:srgbClr val="999999"/>
              </a:solidFill>
              <a:prstDash val="solid"/>
              <a:round/>
              <a:headEnd type="none" w="lg" len="lg"/>
              <a:tailEnd type="none" w="lg" len="lg"/>
            </a:ln>
          </p:spPr>
        </p:cxnSp>
      </p:grpSp>
      <p:sp>
        <p:nvSpPr>
          <p:cNvPr id="399" name="Shape 399"/>
          <p:cNvSpPr txBox="1">
            <a:spLocks noGrp="1"/>
          </p:cNvSpPr>
          <p:nvPr>
            <p:ph type="body" idx="4294967295"/>
          </p:nvPr>
        </p:nvSpPr>
        <p:spPr>
          <a:xfrm>
            <a:off x="453200" y="2099250"/>
            <a:ext cx="5051399" cy="464099"/>
          </a:xfrm>
          <a:prstGeom prst="rect">
            <a:avLst/>
          </a:prstGeom>
        </p:spPr>
        <p:txBody>
          <a:bodyPr lIns="91425" tIns="91425" rIns="91425" bIns="91425" anchor="t" anchorCtr="0">
            <a:noAutofit/>
          </a:bodyPr>
          <a:lstStyle/>
          <a:p>
            <a:pPr marL="914400" lvl="1" indent="-381000" rtl="0">
              <a:buClr>
                <a:schemeClr val="dk1"/>
              </a:buClr>
              <a:buSzPct val="80000"/>
              <a:buFont typeface="Courier New"/>
              <a:buChar char="o"/>
            </a:pPr>
            <a:r>
              <a:rPr lang="en" sz="2800" dirty="0">
                <a:latin typeface="Calibri"/>
              </a:rPr>
              <a:t>An object follows another</a:t>
            </a:r>
          </a:p>
          <a:p>
            <a:endParaRPr lang="en" dirty="0"/>
          </a:p>
        </p:txBody>
      </p:sp>
      <p:grpSp>
        <p:nvGrpSpPr>
          <p:cNvPr id="400" name="Shape 400"/>
          <p:cNvGrpSpPr/>
          <p:nvPr/>
        </p:nvGrpSpPr>
        <p:grpSpPr>
          <a:xfrm>
            <a:off x="990100" y="4449575"/>
            <a:ext cx="3095174" cy="474299"/>
            <a:chOff x="994300" y="4444800"/>
            <a:chExt cx="3095174" cy="474299"/>
          </a:xfrm>
        </p:grpSpPr>
        <p:sp>
          <p:nvSpPr>
            <p:cNvPr id="401" name="Shape 401"/>
            <p:cNvSpPr/>
            <p:nvPr/>
          </p:nvSpPr>
          <p:spPr>
            <a:xfrm>
              <a:off x="994300" y="4444800"/>
              <a:ext cx="857699" cy="4742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402" name="Shape 402"/>
            <p:cNvSpPr/>
            <p:nvPr/>
          </p:nvSpPr>
          <p:spPr>
            <a:xfrm>
              <a:off x="2120875" y="4444800"/>
              <a:ext cx="857699" cy="4742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403" name="Shape 403"/>
            <p:cNvSpPr/>
            <p:nvPr/>
          </p:nvSpPr>
          <p:spPr>
            <a:xfrm>
              <a:off x="3231775" y="4444800"/>
              <a:ext cx="857699" cy="4742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sp>
        <p:nvSpPr>
          <p:cNvPr id="404" name="Shape 404"/>
          <p:cNvSpPr txBox="1">
            <a:spLocks noGrp="1"/>
          </p:cNvSpPr>
          <p:nvPr>
            <p:ph type="body" idx="4294967295"/>
          </p:nvPr>
        </p:nvSpPr>
        <p:spPr>
          <a:xfrm>
            <a:off x="990100" y="5843800"/>
            <a:ext cx="3396900" cy="579000"/>
          </a:xfrm>
          <a:prstGeom prst="rect">
            <a:avLst/>
          </a:prstGeom>
        </p:spPr>
        <p:txBody>
          <a:bodyPr lIns="91425" tIns="91425" rIns="91425" bIns="91425" anchor="t" anchorCtr="0">
            <a:noAutofit/>
          </a:bodyPr>
          <a:lstStyle/>
          <a:p>
            <a:pPr marL="0" lvl="0" indent="0" rtl="0">
              <a:buNone/>
            </a:pPr>
            <a:r>
              <a:rPr lang="en" sz="2400">
                <a:solidFill>
                  <a:srgbClr val="B7B7B7"/>
                </a:solidFill>
              </a:rPr>
              <a:t>An example Web page</a:t>
            </a:r>
          </a:p>
        </p:txBody>
      </p:sp>
      <p:sp>
        <p:nvSpPr>
          <p:cNvPr id="405" name="Shape 405"/>
          <p:cNvSpPr txBox="1">
            <a:spLocks noGrp="1"/>
          </p:cNvSpPr>
          <p:nvPr>
            <p:ph type="body" idx="4294967295"/>
          </p:nvPr>
        </p:nvSpPr>
        <p:spPr>
          <a:xfrm>
            <a:off x="8541571" y="6270054"/>
            <a:ext cx="602400" cy="587999"/>
          </a:xfrm>
          <a:prstGeom prst="rect">
            <a:avLst/>
          </a:prstGeom>
        </p:spPr>
        <p:txBody>
          <a:bodyPr lIns="91425" tIns="91425" rIns="91425" bIns="91425" anchor="t" anchorCtr="0">
            <a:noAutofit/>
          </a:bodyPr>
          <a:lstStyle/>
          <a:p>
            <a:pPr lvl="0" rtl="0">
              <a:buNone/>
            </a:pPr>
            <a:r>
              <a:rPr lang="en" sz="1800"/>
              <a:t>8</a:t>
            </a:r>
          </a:p>
        </p:txBody>
      </p:sp>
    </p:spTree>
    <p:extLst>
      <p:ext uri="{BB962C8B-B14F-4D97-AF65-F5344CB8AC3E}">
        <p14:creationId xmlns:p14="http://schemas.microsoft.com/office/powerpoint/2010/main" val="3595987640"/>
      </p:ext>
    </p:extLst>
  </p:cSld>
  <p:clrMapOvr>
    <a:masterClrMapping/>
  </p:clrMapOvr>
  <p:transition xmlns:p14="http://schemas.microsoft.com/office/powerpoint/2010/main" spd="slow" advTm="9162">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rtl="0">
              <a:buNone/>
            </a:pPr>
            <a:r>
              <a:rPr lang="en" dirty="0">
                <a:latin typeface="Calibri"/>
              </a:rPr>
              <a:t>Reverse engineer page loads with test pages</a:t>
            </a:r>
          </a:p>
        </p:txBody>
      </p:sp>
      <p:sp>
        <p:nvSpPr>
          <p:cNvPr id="411" name="Shape 411"/>
          <p:cNvSpPr txBox="1">
            <a:spLocks noGrp="1"/>
          </p:cNvSpPr>
          <p:nvPr>
            <p:ph type="body" idx="1"/>
          </p:nvPr>
        </p:nvSpPr>
        <p:spPr>
          <a:xfrm>
            <a:off x="457200" y="1600200"/>
            <a:ext cx="8229600" cy="1002599"/>
          </a:xfrm>
          <a:prstGeom prst="rect">
            <a:avLst/>
          </a:prstGeom>
        </p:spPr>
        <p:txBody>
          <a:bodyPr lIns="91425" tIns="91425" rIns="91425" bIns="91425" anchor="t" anchorCtr="0">
            <a:noAutofit/>
          </a:bodyPr>
          <a:lstStyle/>
          <a:p>
            <a:pPr marL="457200" lvl="0" indent="-419100"/>
            <a:r>
              <a:rPr lang="en-US" dirty="0">
                <a:latin typeface="Calibri"/>
              </a:rPr>
              <a:t>Use developer tools to measure timing</a:t>
            </a:r>
            <a:endParaRPr lang="en" dirty="0">
              <a:latin typeface="Calibri"/>
            </a:endParaRPr>
          </a:p>
          <a:p>
            <a:pPr marL="0" indent="0">
              <a:buNone/>
            </a:pPr>
            <a:endParaRPr lang="en" dirty="0"/>
          </a:p>
          <a:p>
            <a:endParaRPr lang="en" dirty="0"/>
          </a:p>
        </p:txBody>
      </p:sp>
      <p:grpSp>
        <p:nvGrpSpPr>
          <p:cNvPr id="412" name="Shape 412"/>
          <p:cNvGrpSpPr/>
          <p:nvPr/>
        </p:nvGrpSpPr>
        <p:grpSpPr>
          <a:xfrm>
            <a:off x="994300" y="3670775"/>
            <a:ext cx="3086774" cy="2031899"/>
            <a:chOff x="994300" y="3670775"/>
            <a:chExt cx="3086774" cy="2031899"/>
          </a:xfrm>
        </p:grpSpPr>
        <p:sp>
          <p:nvSpPr>
            <p:cNvPr id="413" name="Shape 413"/>
            <p:cNvSpPr/>
            <p:nvPr/>
          </p:nvSpPr>
          <p:spPr>
            <a:xfrm>
              <a:off x="994300" y="36707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HTML</a:t>
              </a:r>
            </a:p>
          </p:txBody>
        </p:sp>
        <p:sp>
          <p:nvSpPr>
            <p:cNvPr id="414" name="Shape 414"/>
            <p:cNvSpPr/>
            <p:nvPr/>
          </p:nvSpPr>
          <p:spPr>
            <a:xfrm>
              <a:off x="994300" y="444480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JS</a:t>
              </a:r>
            </a:p>
          </p:txBody>
        </p:sp>
        <p:sp>
          <p:nvSpPr>
            <p:cNvPr id="415" name="Shape 415"/>
            <p:cNvSpPr/>
            <p:nvPr/>
          </p:nvSpPr>
          <p:spPr>
            <a:xfrm>
              <a:off x="3240175" y="444480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CSS</a:t>
              </a:r>
            </a:p>
          </p:txBody>
        </p:sp>
        <p:sp>
          <p:nvSpPr>
            <p:cNvPr id="416" name="Shape 416"/>
            <p:cNvSpPr/>
            <p:nvPr/>
          </p:nvSpPr>
          <p:spPr>
            <a:xfrm>
              <a:off x="2129275" y="4444800"/>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sp>
          <p:nvSpPr>
            <p:cNvPr id="417" name="Shape 417"/>
            <p:cNvSpPr/>
            <p:nvPr/>
          </p:nvSpPr>
          <p:spPr>
            <a:xfrm>
              <a:off x="994300" y="5238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sp>
          <p:nvSpPr>
            <p:cNvPr id="418" name="Shape 418"/>
            <p:cNvSpPr/>
            <p:nvPr/>
          </p:nvSpPr>
          <p:spPr>
            <a:xfrm>
              <a:off x="2129275" y="5238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HTML</a:t>
              </a:r>
            </a:p>
          </p:txBody>
        </p:sp>
        <p:sp>
          <p:nvSpPr>
            <p:cNvPr id="419" name="Shape 419"/>
            <p:cNvSpPr/>
            <p:nvPr/>
          </p:nvSpPr>
          <p:spPr>
            <a:xfrm>
              <a:off x="3240175" y="5238875"/>
              <a:ext cx="840899" cy="463799"/>
            </a:xfrm>
            <a:prstGeom prst="rect">
              <a:avLst/>
            </a:prstGeom>
            <a:solidFill>
              <a:srgbClr val="FFFFFF"/>
            </a:solidFill>
            <a:ln w="28575" cap="flat">
              <a:solidFill>
                <a:srgbClr val="999999"/>
              </a:solidFill>
              <a:prstDash val="solid"/>
              <a:round/>
              <a:headEnd type="none" w="med" len="med"/>
              <a:tailEnd type="none" w="med" len="med"/>
            </a:ln>
          </p:spPr>
          <p:txBody>
            <a:bodyPr lIns="91425" tIns="91425" rIns="91425" bIns="91425" anchor="ctr" anchorCtr="0">
              <a:noAutofit/>
            </a:bodyPr>
            <a:lstStyle/>
            <a:p>
              <a:pPr lvl="0" algn="ctr" rtl="0">
                <a:buNone/>
              </a:pPr>
              <a:r>
                <a:rPr lang="en" sz="1800">
                  <a:solidFill>
                    <a:srgbClr val="999999"/>
                  </a:solidFill>
                </a:rPr>
                <a:t>IMG</a:t>
              </a:r>
            </a:p>
          </p:txBody>
        </p:sp>
        <p:cxnSp>
          <p:nvCxnSpPr>
            <p:cNvPr id="420" name="Shape 420"/>
            <p:cNvCxnSpPr>
              <a:stCxn id="413" idx="2"/>
              <a:endCxn id="414" idx="0"/>
            </p:cNvCxnSpPr>
            <p:nvPr/>
          </p:nvCxnSpPr>
          <p:spPr>
            <a:xfrm>
              <a:off x="1414749" y="4134574"/>
              <a:ext cx="0" cy="310225"/>
            </a:xfrm>
            <a:prstGeom prst="straightConnector1">
              <a:avLst/>
            </a:prstGeom>
            <a:noFill/>
            <a:ln w="38100" cap="flat">
              <a:solidFill>
                <a:srgbClr val="999999"/>
              </a:solidFill>
              <a:prstDash val="solid"/>
              <a:round/>
              <a:headEnd type="none" w="lg" len="lg"/>
              <a:tailEnd type="none" w="lg" len="lg"/>
            </a:ln>
          </p:spPr>
        </p:cxnSp>
        <p:cxnSp>
          <p:nvCxnSpPr>
            <p:cNvPr id="421" name="Shape 421"/>
            <p:cNvCxnSpPr>
              <a:stCxn id="413" idx="2"/>
              <a:endCxn id="416" idx="0"/>
            </p:cNvCxnSpPr>
            <p:nvPr/>
          </p:nvCxnSpPr>
          <p:spPr>
            <a:xfrm>
              <a:off x="1414749" y="4134574"/>
              <a:ext cx="1134975" cy="310225"/>
            </a:xfrm>
            <a:prstGeom prst="straightConnector1">
              <a:avLst/>
            </a:prstGeom>
            <a:noFill/>
            <a:ln w="38100" cap="flat">
              <a:solidFill>
                <a:srgbClr val="999999"/>
              </a:solidFill>
              <a:prstDash val="solid"/>
              <a:round/>
              <a:headEnd type="none" w="lg" len="lg"/>
              <a:tailEnd type="none" w="lg" len="lg"/>
            </a:ln>
          </p:spPr>
        </p:cxnSp>
        <p:cxnSp>
          <p:nvCxnSpPr>
            <p:cNvPr id="422" name="Shape 422"/>
            <p:cNvCxnSpPr>
              <a:stCxn id="413" idx="2"/>
              <a:endCxn id="415" idx="0"/>
            </p:cNvCxnSpPr>
            <p:nvPr/>
          </p:nvCxnSpPr>
          <p:spPr>
            <a:xfrm>
              <a:off x="1414749" y="4134574"/>
              <a:ext cx="2245875" cy="310225"/>
            </a:xfrm>
            <a:prstGeom prst="straightConnector1">
              <a:avLst/>
            </a:prstGeom>
            <a:noFill/>
            <a:ln w="38100" cap="flat">
              <a:solidFill>
                <a:srgbClr val="999999"/>
              </a:solidFill>
              <a:prstDash val="solid"/>
              <a:round/>
              <a:headEnd type="none" w="lg" len="lg"/>
              <a:tailEnd type="none" w="lg" len="lg"/>
            </a:ln>
          </p:spPr>
        </p:cxnSp>
        <p:cxnSp>
          <p:nvCxnSpPr>
            <p:cNvPr id="423" name="Shape 423"/>
            <p:cNvCxnSpPr>
              <a:stCxn id="414" idx="2"/>
              <a:endCxn id="418" idx="0"/>
            </p:cNvCxnSpPr>
            <p:nvPr/>
          </p:nvCxnSpPr>
          <p:spPr>
            <a:xfrm>
              <a:off x="1414749" y="4908599"/>
              <a:ext cx="1134975" cy="330275"/>
            </a:xfrm>
            <a:prstGeom prst="straightConnector1">
              <a:avLst/>
            </a:prstGeom>
            <a:noFill/>
            <a:ln w="38100" cap="flat">
              <a:solidFill>
                <a:srgbClr val="999999"/>
              </a:solidFill>
              <a:prstDash val="solid"/>
              <a:round/>
              <a:headEnd type="none" w="lg" len="lg"/>
              <a:tailEnd type="none" w="lg" len="lg"/>
            </a:ln>
          </p:spPr>
        </p:cxnSp>
        <p:cxnSp>
          <p:nvCxnSpPr>
            <p:cNvPr id="424" name="Shape 424"/>
            <p:cNvCxnSpPr>
              <a:stCxn id="414" idx="2"/>
              <a:endCxn id="417" idx="0"/>
            </p:cNvCxnSpPr>
            <p:nvPr/>
          </p:nvCxnSpPr>
          <p:spPr>
            <a:xfrm>
              <a:off x="1414749" y="4908599"/>
              <a:ext cx="0" cy="330275"/>
            </a:xfrm>
            <a:prstGeom prst="straightConnector1">
              <a:avLst/>
            </a:prstGeom>
            <a:noFill/>
            <a:ln w="38100" cap="flat">
              <a:solidFill>
                <a:srgbClr val="999999"/>
              </a:solidFill>
              <a:prstDash val="solid"/>
              <a:round/>
              <a:headEnd type="none" w="lg" len="lg"/>
              <a:tailEnd type="none" w="lg" len="lg"/>
            </a:ln>
          </p:spPr>
        </p:cxnSp>
        <p:cxnSp>
          <p:nvCxnSpPr>
            <p:cNvPr id="425" name="Shape 425"/>
            <p:cNvCxnSpPr>
              <a:stCxn id="415" idx="2"/>
              <a:endCxn id="419" idx="0"/>
            </p:cNvCxnSpPr>
            <p:nvPr/>
          </p:nvCxnSpPr>
          <p:spPr>
            <a:xfrm>
              <a:off x="3660624" y="4908599"/>
              <a:ext cx="0" cy="330275"/>
            </a:xfrm>
            <a:prstGeom prst="straightConnector1">
              <a:avLst/>
            </a:prstGeom>
            <a:noFill/>
            <a:ln w="38100" cap="flat">
              <a:solidFill>
                <a:srgbClr val="999999"/>
              </a:solidFill>
              <a:prstDash val="solid"/>
              <a:round/>
              <a:headEnd type="none" w="lg" len="lg"/>
              <a:tailEnd type="none" w="lg" len="lg"/>
            </a:ln>
          </p:spPr>
        </p:cxnSp>
      </p:grpSp>
      <p:sp>
        <p:nvSpPr>
          <p:cNvPr id="426" name="Shape 426"/>
          <p:cNvSpPr txBox="1">
            <a:spLocks noGrp="1"/>
          </p:cNvSpPr>
          <p:nvPr>
            <p:ph type="body" idx="4294967295"/>
          </p:nvPr>
        </p:nvSpPr>
        <p:spPr>
          <a:xfrm>
            <a:off x="453200" y="2099250"/>
            <a:ext cx="5051399" cy="464099"/>
          </a:xfrm>
          <a:prstGeom prst="rect">
            <a:avLst/>
          </a:prstGeom>
        </p:spPr>
        <p:txBody>
          <a:bodyPr lIns="91425" tIns="91425" rIns="91425" bIns="91425" anchor="t" anchorCtr="0">
            <a:noAutofit/>
          </a:bodyPr>
          <a:lstStyle/>
          <a:p>
            <a:pPr marL="914400" lvl="1" indent="-381000" rtl="0">
              <a:buClr>
                <a:schemeClr val="dk1"/>
              </a:buClr>
              <a:buSzPct val="80000"/>
              <a:buFont typeface="Courier New"/>
              <a:buChar char="o"/>
            </a:pPr>
            <a:r>
              <a:rPr lang="en" sz="2800" dirty="0">
                <a:latin typeface="Calibri"/>
              </a:rPr>
              <a:t>An object follows another</a:t>
            </a:r>
          </a:p>
          <a:p>
            <a:endParaRPr lang="en" sz="2800" dirty="0">
              <a:latin typeface="Calibri"/>
            </a:endParaRPr>
          </a:p>
        </p:txBody>
      </p:sp>
      <p:sp>
        <p:nvSpPr>
          <p:cNvPr id="427" name="Shape 427"/>
          <p:cNvSpPr txBox="1">
            <a:spLocks noGrp="1"/>
          </p:cNvSpPr>
          <p:nvPr>
            <p:ph type="body" idx="4294967295"/>
          </p:nvPr>
        </p:nvSpPr>
        <p:spPr>
          <a:xfrm>
            <a:off x="453200" y="2482975"/>
            <a:ext cx="5051399" cy="579000"/>
          </a:xfrm>
          <a:prstGeom prst="rect">
            <a:avLst/>
          </a:prstGeom>
        </p:spPr>
        <p:txBody>
          <a:bodyPr lIns="91425" tIns="91425" rIns="91425" bIns="91425" anchor="t" anchorCtr="0">
            <a:noAutofit/>
          </a:bodyPr>
          <a:lstStyle/>
          <a:p>
            <a:pPr marL="914400" lvl="1" indent="-381000" rtl="0">
              <a:buClr>
                <a:schemeClr val="dk1"/>
              </a:buClr>
              <a:buSzPct val="80000"/>
              <a:buFont typeface="Courier New"/>
              <a:buChar char="o"/>
            </a:pPr>
            <a:r>
              <a:rPr lang="en" sz="2800" dirty="0">
                <a:latin typeface="Calibri"/>
              </a:rPr>
              <a:t>An object embeds another</a:t>
            </a:r>
          </a:p>
        </p:txBody>
      </p:sp>
      <p:grpSp>
        <p:nvGrpSpPr>
          <p:cNvPr id="428" name="Shape 428"/>
          <p:cNvGrpSpPr/>
          <p:nvPr/>
        </p:nvGrpSpPr>
        <p:grpSpPr>
          <a:xfrm>
            <a:off x="990100" y="4449575"/>
            <a:ext cx="857699" cy="1263124"/>
            <a:chOff x="985900" y="4444800"/>
            <a:chExt cx="857699" cy="1263124"/>
          </a:xfrm>
        </p:grpSpPr>
        <p:sp>
          <p:nvSpPr>
            <p:cNvPr id="429" name="Shape 429"/>
            <p:cNvSpPr/>
            <p:nvPr/>
          </p:nvSpPr>
          <p:spPr>
            <a:xfrm>
              <a:off x="985900" y="4444800"/>
              <a:ext cx="857699" cy="4742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430" name="Shape 430"/>
            <p:cNvSpPr/>
            <p:nvPr/>
          </p:nvSpPr>
          <p:spPr>
            <a:xfrm>
              <a:off x="985900" y="5233625"/>
              <a:ext cx="857699" cy="4742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sp>
        <p:nvSpPr>
          <p:cNvPr id="431" name="Shape 431"/>
          <p:cNvSpPr txBox="1">
            <a:spLocks noGrp="1"/>
          </p:cNvSpPr>
          <p:nvPr>
            <p:ph type="body" idx="4294967295"/>
          </p:nvPr>
        </p:nvSpPr>
        <p:spPr>
          <a:xfrm>
            <a:off x="990100" y="5843800"/>
            <a:ext cx="3396900" cy="579000"/>
          </a:xfrm>
          <a:prstGeom prst="rect">
            <a:avLst/>
          </a:prstGeom>
        </p:spPr>
        <p:txBody>
          <a:bodyPr lIns="91425" tIns="91425" rIns="91425" bIns="91425" anchor="t" anchorCtr="0">
            <a:noAutofit/>
          </a:bodyPr>
          <a:lstStyle/>
          <a:p>
            <a:pPr marL="0" lvl="0" indent="0" rtl="0">
              <a:buNone/>
            </a:pPr>
            <a:r>
              <a:rPr lang="en" sz="2400">
                <a:solidFill>
                  <a:srgbClr val="B7B7B7"/>
                </a:solidFill>
              </a:rPr>
              <a:t>An example Web page</a:t>
            </a:r>
          </a:p>
        </p:txBody>
      </p:sp>
      <p:sp>
        <p:nvSpPr>
          <p:cNvPr id="432" name="Shape 432"/>
          <p:cNvSpPr txBox="1">
            <a:spLocks noGrp="1"/>
          </p:cNvSpPr>
          <p:nvPr>
            <p:ph type="body" idx="4294967295"/>
          </p:nvPr>
        </p:nvSpPr>
        <p:spPr>
          <a:xfrm>
            <a:off x="8541571" y="6270054"/>
            <a:ext cx="602400" cy="587999"/>
          </a:xfrm>
          <a:prstGeom prst="rect">
            <a:avLst/>
          </a:prstGeom>
        </p:spPr>
        <p:txBody>
          <a:bodyPr lIns="91425" tIns="91425" rIns="91425" bIns="91425" anchor="t" anchorCtr="0">
            <a:noAutofit/>
          </a:bodyPr>
          <a:lstStyle/>
          <a:p>
            <a:pPr lvl="0" rtl="0">
              <a:buNone/>
            </a:pPr>
            <a:r>
              <a:rPr lang="en" sz="1800"/>
              <a:t>8</a:t>
            </a:r>
          </a:p>
        </p:txBody>
      </p:sp>
    </p:spTree>
    <p:extLst>
      <p:ext uri="{BB962C8B-B14F-4D97-AF65-F5344CB8AC3E}">
        <p14:creationId xmlns:p14="http://schemas.microsoft.com/office/powerpoint/2010/main" val="587219527"/>
      </p:ext>
    </p:extLst>
  </p:cSld>
  <p:clrMapOvr>
    <a:masterClrMapping/>
  </p:clrMapOvr>
  <p:transition xmlns:p14="http://schemas.microsoft.com/office/powerpoint/2010/main" spd="slow" advTm="20318">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a:latin typeface="Calibri"/>
              </a:rPr>
              <a:t>Dependency policies</a:t>
            </a:r>
          </a:p>
        </p:txBody>
      </p:sp>
      <p:sp>
        <p:nvSpPr>
          <p:cNvPr id="504" name="Shape 504"/>
          <p:cNvSpPr/>
          <p:nvPr/>
        </p:nvSpPr>
        <p:spPr>
          <a:xfrm>
            <a:off x="392070" y="1688614"/>
            <a:ext cx="8359859" cy="3876838"/>
          </a:xfrm>
          <a:prstGeom prst="rect">
            <a:avLst/>
          </a:prstGeom>
          <a:blipFill>
            <a:blip r:embed="rId3"/>
            <a:stretch>
              <a:fillRect/>
            </a:stretch>
          </a:blipFill>
          <a:ln>
            <a:noFill/>
          </a:ln>
        </p:spPr>
      </p:sp>
    </p:spTree>
  </p:cSld>
  <p:clrMapOvr>
    <a:masterClrMapping/>
  </p:clrMapOvr>
  <p:transition xmlns:p14="http://schemas.microsoft.com/office/powerpoint/2010/main" spd="slow" advTm="33186">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7"/>
            <a:ext cx="8604600" cy="1143000"/>
          </a:xfrm>
          <a:prstGeom prst="rect">
            <a:avLst/>
          </a:prstGeom>
        </p:spPr>
        <p:txBody>
          <a:bodyPr lIns="91425" tIns="91425" rIns="91425" bIns="91425" anchor="b" anchorCtr="0">
            <a:noAutofit/>
          </a:bodyPr>
          <a:lstStyle/>
          <a:p>
            <a:pPr lvl="0" indent="0" rtl="0">
              <a:buNone/>
            </a:pPr>
            <a:r>
              <a:rPr lang="en" dirty="0">
                <a:latin typeface="Calibri"/>
              </a:rPr>
              <a:t>Dependency policies across browsers</a:t>
            </a:r>
          </a:p>
        </p:txBody>
      </p:sp>
      <p:graphicFrame>
        <p:nvGraphicFramePr>
          <p:cNvPr id="512" name="Shape 512"/>
          <p:cNvGraphicFramePr/>
          <p:nvPr/>
        </p:nvGraphicFramePr>
        <p:xfrm>
          <a:off x="813862" y="1798300"/>
          <a:ext cx="7516275" cy="3108810"/>
        </p:xfrm>
        <a:graphic>
          <a:graphicData uri="http://schemas.openxmlformats.org/drawingml/2006/table">
            <a:tbl>
              <a:tblPr>
                <a:noFill/>
                <a:tableStyleId>{3DBB6BC3-4AE6-47E3-9DED-6972ABAFE658}</a:tableStyleId>
              </a:tblPr>
              <a:tblGrid>
                <a:gridCol w="2087025"/>
                <a:gridCol w="1809750"/>
                <a:gridCol w="1809750"/>
                <a:gridCol w="1809750"/>
              </a:tblGrid>
              <a:tr h="381000">
                <a:tc>
                  <a:txBody>
                    <a:bodyPr/>
                    <a:lstStyle/>
                    <a:p>
                      <a:pPr>
                        <a:buNone/>
                      </a:pPr>
                      <a:r>
                        <a:rPr lang="en" sz="2400" b="1"/>
                        <a:t>Dependency</a:t>
                      </a:r>
                    </a:p>
                  </a:txBody>
                  <a:tcPr marL="91425" marR="91425" marT="91425" marB="91425"/>
                </a:tc>
                <a:tc>
                  <a:txBody>
                    <a:bodyPr/>
                    <a:lstStyle/>
                    <a:p>
                      <a:pPr>
                        <a:buNone/>
                      </a:pPr>
                      <a:r>
                        <a:rPr lang="en" sz="2400" b="1"/>
                        <a:t>IE</a:t>
                      </a:r>
                    </a:p>
                  </a:txBody>
                  <a:tcPr marL="91425" marR="91425" marT="91425" marB="91425"/>
                </a:tc>
                <a:tc>
                  <a:txBody>
                    <a:bodyPr/>
                    <a:lstStyle/>
                    <a:p>
                      <a:pPr>
                        <a:buNone/>
                      </a:pPr>
                      <a:r>
                        <a:rPr lang="en" sz="2400" b="1"/>
                        <a:t>Firefox</a:t>
                      </a:r>
                    </a:p>
                  </a:txBody>
                  <a:tcPr marL="91425" marR="91425" marT="91425" marB="91425"/>
                </a:tc>
                <a:tc>
                  <a:txBody>
                    <a:bodyPr/>
                    <a:lstStyle/>
                    <a:p>
                      <a:pPr>
                        <a:buNone/>
                      </a:pPr>
                      <a:r>
                        <a:rPr lang="en" sz="2400" b="1"/>
                        <a:t>WebKit</a:t>
                      </a:r>
                    </a:p>
                  </a:txBody>
                  <a:tcPr marL="91425" marR="91425" marT="91425" marB="91425"/>
                </a:tc>
              </a:tr>
              <a:tr h="381000">
                <a:tc>
                  <a:txBody>
                    <a:bodyPr/>
                    <a:lstStyle/>
                    <a:p>
                      <a:pPr>
                        <a:buNone/>
                      </a:pPr>
                      <a:r>
                        <a:rPr lang="en" sz="2400"/>
                        <a:t>Output</a:t>
                      </a:r>
                    </a:p>
                  </a:txBody>
                  <a:tcPr marL="91425" marR="91425" marT="91425" marB="91425"/>
                </a:tc>
                <a:tc>
                  <a:txBody>
                    <a:bodyPr/>
                    <a:lstStyle/>
                    <a:p>
                      <a:pPr>
                        <a:buNone/>
                      </a:pPr>
                      <a:r>
                        <a:rPr lang="en" sz="2400"/>
                        <a:t>all</a:t>
                      </a:r>
                    </a:p>
                  </a:txBody>
                  <a:tcPr marL="91425" marR="91425" marT="91425" marB="91425"/>
                </a:tc>
                <a:tc>
                  <a:txBody>
                    <a:bodyPr/>
                    <a:lstStyle/>
                    <a:p>
                      <a:pPr>
                        <a:buNone/>
                      </a:pPr>
                      <a:r>
                        <a:rPr lang="en" sz="2400"/>
                        <a:t>no O3</a:t>
                      </a:r>
                    </a:p>
                  </a:txBody>
                  <a:tcPr marL="91425" marR="91425" marT="91425" marB="91425"/>
                </a:tc>
                <a:tc>
                  <a:txBody>
                    <a:bodyPr/>
                    <a:lstStyle/>
                    <a:p>
                      <a:pPr>
                        <a:buNone/>
                      </a:pPr>
                      <a:r>
                        <a:rPr lang="en" sz="2400" dirty="0"/>
                        <a:t>no O3</a:t>
                      </a:r>
                    </a:p>
                  </a:txBody>
                  <a:tcPr marL="91425" marR="91425" marT="91425" marB="91425"/>
                </a:tc>
              </a:tr>
              <a:tr h="381000">
                <a:tc>
                  <a:txBody>
                    <a:bodyPr/>
                    <a:lstStyle/>
                    <a:p>
                      <a:pPr>
                        <a:buNone/>
                      </a:pPr>
                      <a:r>
                        <a:rPr lang="en" sz="2400"/>
                        <a:t>Late binding</a:t>
                      </a:r>
                    </a:p>
                  </a:txBody>
                  <a:tcPr marL="91425" marR="91425" marT="91425" marB="91425"/>
                </a:tc>
                <a:tc>
                  <a:txBody>
                    <a:bodyPr/>
                    <a:lstStyle/>
                    <a:p>
                      <a:pPr>
                        <a:buNone/>
                      </a:pPr>
                      <a:r>
                        <a:rPr lang="en" sz="2400"/>
                        <a:t>all</a:t>
                      </a:r>
                    </a:p>
                  </a:txBody>
                  <a:tcPr marL="91425" marR="91425" marT="91425" marB="91425"/>
                </a:tc>
                <a:tc>
                  <a:txBody>
                    <a:bodyPr/>
                    <a:lstStyle/>
                    <a:p>
                      <a:pPr>
                        <a:buNone/>
                      </a:pPr>
                      <a:r>
                        <a:rPr lang="en" sz="2400"/>
                        <a:t>all</a:t>
                      </a:r>
                    </a:p>
                  </a:txBody>
                  <a:tcPr marL="91425" marR="91425" marT="91425" marB="91425"/>
                </a:tc>
                <a:tc>
                  <a:txBody>
                    <a:bodyPr/>
                    <a:lstStyle/>
                    <a:p>
                      <a:pPr>
                        <a:buNone/>
                      </a:pPr>
                      <a:r>
                        <a:rPr lang="en" sz="2400"/>
                        <a:t>all</a:t>
                      </a:r>
                    </a:p>
                  </a:txBody>
                  <a:tcPr marL="91425" marR="91425" marT="91425" marB="91425"/>
                </a:tc>
              </a:tr>
              <a:tr h="381000">
                <a:tc>
                  <a:txBody>
                    <a:bodyPr/>
                    <a:lstStyle/>
                    <a:p>
                      <a:pPr>
                        <a:buNone/>
                      </a:pPr>
                      <a:r>
                        <a:rPr lang="en" sz="2400"/>
                        <a:t>Eager binding</a:t>
                      </a:r>
                    </a:p>
                  </a:txBody>
                  <a:tcPr marL="91425" marR="91425" marT="91425" marB="91425"/>
                </a:tc>
                <a:tc>
                  <a:txBody>
                    <a:bodyPr/>
                    <a:lstStyle/>
                    <a:p>
                      <a:pPr>
                        <a:buNone/>
                      </a:pPr>
                      <a:r>
                        <a:rPr lang="en" sz="2400"/>
                        <a:t>Preloads img, js, css</a:t>
                      </a:r>
                    </a:p>
                  </a:txBody>
                  <a:tcPr marL="91425" marR="91425" marT="91425" marB="91425"/>
                </a:tc>
                <a:tc>
                  <a:txBody>
                    <a:bodyPr/>
                    <a:lstStyle/>
                    <a:p>
                      <a:pPr>
                        <a:buNone/>
                      </a:pPr>
                      <a:r>
                        <a:rPr lang="en" sz="2400"/>
                        <a:t>Preloads img, js, css</a:t>
                      </a:r>
                    </a:p>
                  </a:txBody>
                  <a:tcPr marL="91425" marR="91425" marT="91425" marB="91425"/>
                </a:tc>
                <a:tc>
                  <a:txBody>
                    <a:bodyPr/>
                    <a:lstStyle/>
                    <a:p>
                      <a:pPr>
                        <a:buNone/>
                      </a:pPr>
                      <a:r>
                        <a:rPr lang="en" sz="2400"/>
                        <a:t>Preloads css, js</a:t>
                      </a:r>
                    </a:p>
                  </a:txBody>
                  <a:tcPr marL="91425" marR="91425" marT="91425" marB="91425"/>
                </a:tc>
              </a:tr>
              <a:tr h="381000">
                <a:tc>
                  <a:txBody>
                    <a:bodyPr/>
                    <a:lstStyle/>
                    <a:p>
                      <a:pPr>
                        <a:buNone/>
                      </a:pPr>
                      <a:r>
                        <a:rPr lang="en" sz="2400"/>
                        <a:t>Net resource</a:t>
                      </a:r>
                    </a:p>
                  </a:txBody>
                  <a:tcPr marL="91425" marR="91425" marT="91425" marB="91425"/>
                </a:tc>
                <a:tc>
                  <a:txBody>
                    <a:bodyPr/>
                    <a:lstStyle/>
                    <a:p>
                      <a:pPr>
                        <a:buNone/>
                      </a:pPr>
                      <a:r>
                        <a:rPr lang="en" sz="2400"/>
                        <a:t>6 conn.</a:t>
                      </a:r>
                    </a:p>
                  </a:txBody>
                  <a:tcPr marL="91425" marR="91425" marT="91425" marB="91425"/>
                </a:tc>
                <a:tc>
                  <a:txBody>
                    <a:bodyPr/>
                    <a:lstStyle/>
                    <a:p>
                      <a:pPr>
                        <a:buNone/>
                      </a:pPr>
                      <a:r>
                        <a:rPr lang="en" sz="2400"/>
                        <a:t>6 conn.</a:t>
                      </a:r>
                    </a:p>
                  </a:txBody>
                  <a:tcPr marL="91425" marR="91425" marT="91425" marB="91425"/>
                </a:tc>
                <a:tc>
                  <a:txBody>
                    <a:bodyPr/>
                    <a:lstStyle/>
                    <a:p>
                      <a:pPr>
                        <a:buNone/>
                      </a:pPr>
                      <a:r>
                        <a:rPr lang="en" sz="2400" dirty="0"/>
                        <a:t>6 conn.</a:t>
                      </a:r>
                    </a:p>
                  </a:txBody>
                  <a:tcPr marL="91425" marR="91425" marT="91425" marB="91425"/>
                </a:tc>
              </a:tr>
            </a:tbl>
          </a:graphicData>
        </a:graphic>
      </p:graphicFrame>
      <p:sp>
        <p:nvSpPr>
          <p:cNvPr id="513" name="Shape 513"/>
          <p:cNvSpPr/>
          <p:nvPr/>
        </p:nvSpPr>
        <p:spPr>
          <a:xfrm>
            <a:off x="813862" y="2310000"/>
            <a:ext cx="7521600" cy="5375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514" name="Shape 514"/>
          <p:cNvSpPr/>
          <p:nvPr/>
        </p:nvSpPr>
        <p:spPr>
          <a:xfrm>
            <a:off x="383512" y="5023900"/>
            <a:ext cx="8382300" cy="1069499"/>
          </a:xfrm>
          <a:prstGeom prst="wedgeRoundRectCallout">
            <a:avLst>
              <a:gd name="adj1" fmla="val -41147"/>
              <a:gd name="adj2" fmla="val 89135"/>
              <a:gd name="adj3" fmla="val 0"/>
            </a:avLst>
          </a:prstGeom>
          <a:solidFill>
            <a:srgbClr val="FFFFFF"/>
          </a:solidFill>
          <a:ln w="28575" cap="flat">
            <a:solidFill>
              <a:srgbClr val="4A86E8"/>
            </a:solidFill>
            <a:prstDash val="solid"/>
            <a:round/>
            <a:headEnd type="none" w="med" len="med"/>
            <a:tailEnd type="none" w="med" len="med"/>
          </a:ln>
        </p:spPr>
        <p:txBody>
          <a:bodyPr lIns="91425" tIns="91425" rIns="91425" bIns="91425" anchor="ctr" anchorCtr="0">
            <a:noAutofit/>
          </a:bodyPr>
          <a:lstStyle/>
          <a:p>
            <a:pPr lvl="0" rtl="0">
              <a:buNone/>
            </a:pPr>
            <a:r>
              <a:rPr lang="en" sz="2800" dirty="0">
                <a:latin typeface="Calibri"/>
              </a:rPr>
              <a:t>O3: CSS downloads and evaluation block HTML parsing.</a:t>
            </a:r>
          </a:p>
        </p:txBody>
      </p:sp>
    </p:spTree>
    <p:custDataLst>
      <p:tags r:id="rId1"/>
    </p:custDataLst>
  </p:cSld>
  <p:clrMapOvr>
    <a:masterClrMapping/>
  </p:clrMapOvr>
  <p:transition xmlns:p14="http://schemas.microsoft.com/office/powerpoint/2010/main" spd="slow" advTm="34916">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200"/>
                                        <p:tgtEl>
                                          <p:spTgt spid="513"/>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514"/>
                                        </p:tgtEl>
                                        <p:attrNameLst>
                                          <p:attrName>style.visibility</p:attrName>
                                        </p:attrNameLst>
                                      </p:cBhvr>
                                      <p:to>
                                        <p:strVal val="visible"/>
                                      </p:to>
                                    </p:set>
                                    <p:animEffect transition="in" filter="fade">
                                      <p:cBhvr>
                                        <p:cTn id="11" dur="2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animBg="1"/>
      <p:bldP spid="5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a:latin typeface="Calibri"/>
              </a:rPr>
              <a:t>Overview</a:t>
            </a:r>
          </a:p>
        </p:txBody>
      </p:sp>
      <p:sp>
        <p:nvSpPr>
          <p:cNvPr id="99" name="Shape 9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US" dirty="0" smtClean="0">
                <a:latin typeface="Calibri"/>
              </a:rPr>
              <a:t>Extract dependency policies </a:t>
            </a:r>
          </a:p>
          <a:p>
            <a:pPr marL="38100" lvl="0" indent="0" rtl="0">
              <a:buClr>
                <a:schemeClr val="dk1"/>
              </a:buClr>
              <a:buSzPct val="166666"/>
              <a:buNone/>
            </a:pPr>
            <a:endParaRPr lang="en" dirty="0">
              <a:latin typeface="Calibri"/>
            </a:endParaRPr>
          </a:p>
          <a:p>
            <a:pPr marL="457200" lvl="0" indent="-419100"/>
            <a:r>
              <a:rPr lang="en-US" b="1" dirty="0" err="1" smtClean="0">
                <a:latin typeface="Calibri"/>
              </a:rPr>
              <a:t>WProf</a:t>
            </a:r>
            <a:r>
              <a:rPr lang="en-US" b="1" dirty="0" smtClean="0">
                <a:latin typeface="Calibri"/>
              </a:rPr>
              <a:t>: Compute </a:t>
            </a:r>
            <a:r>
              <a:rPr lang="en-US" b="1" dirty="0">
                <a:latin typeface="Calibri"/>
              </a:rPr>
              <a:t>bottleneck for a given page structure</a:t>
            </a:r>
          </a:p>
          <a:p>
            <a:pPr marL="38100" lvl="0" indent="0" rtl="0">
              <a:buClr>
                <a:schemeClr val="dk1"/>
              </a:buClr>
              <a:buSzPct val="166666"/>
              <a:buNone/>
            </a:pPr>
            <a:endParaRPr lang="en-US" b="1" dirty="0" smtClean="0">
              <a:latin typeface="Calibri"/>
            </a:endParaRPr>
          </a:p>
          <a:p>
            <a:pPr marL="457200" lvl="0" indent="-419100" rtl="0">
              <a:buClr>
                <a:schemeClr val="dk1"/>
              </a:buClr>
              <a:buSzPct val="166666"/>
              <a:buFont typeface="Arial"/>
              <a:buChar char="•"/>
            </a:pPr>
            <a:r>
              <a:rPr lang="en" dirty="0" smtClean="0">
                <a:latin typeface="Calibri"/>
              </a:rPr>
              <a:t>Study </a:t>
            </a:r>
            <a:r>
              <a:rPr lang="en" dirty="0">
                <a:latin typeface="Calibri"/>
              </a:rPr>
              <a:t>page load on real </a:t>
            </a:r>
            <a:r>
              <a:rPr lang="en" dirty="0" smtClean="0">
                <a:latin typeface="Calibri"/>
              </a:rPr>
              <a:t>pages</a:t>
            </a:r>
            <a:endParaRPr lang="en-US" dirty="0" smtClean="0">
              <a:latin typeface="Calibri"/>
            </a:endParaRPr>
          </a:p>
          <a:p>
            <a:pPr marL="38100" lvl="0" indent="0" rtl="0">
              <a:buClr>
                <a:schemeClr val="dk1"/>
              </a:buClr>
              <a:buSzPct val="166666"/>
              <a:buNone/>
            </a:pPr>
            <a:endParaRPr lang="en-US" dirty="0" smtClean="0">
              <a:latin typeface="Calibri"/>
            </a:endParaRPr>
          </a:p>
          <a:p>
            <a:pPr marL="457200" lvl="0" indent="-419100" rtl="0">
              <a:buClr>
                <a:schemeClr val="dk1"/>
              </a:buClr>
              <a:buSzPct val="166666"/>
              <a:buFont typeface="Arial"/>
              <a:buChar char="•"/>
            </a:pPr>
            <a:endParaRPr lang="en-US" dirty="0"/>
          </a:p>
          <a:p>
            <a:pPr marL="457200" lvl="0" indent="-419100" rtl="0">
              <a:buClr>
                <a:schemeClr val="dk1"/>
              </a:buClr>
              <a:buSzPct val="166666"/>
              <a:buFont typeface="Arial"/>
              <a:buChar char="•"/>
            </a:pPr>
            <a:endParaRPr lang="en" dirty="0"/>
          </a:p>
        </p:txBody>
      </p:sp>
    </p:spTree>
    <p:extLst>
      <p:ext uri="{BB962C8B-B14F-4D97-AF65-F5344CB8AC3E}">
        <p14:creationId xmlns:p14="http://schemas.microsoft.com/office/powerpoint/2010/main" val="1931260304"/>
      </p:ext>
    </p:extLst>
  </p:cSld>
  <p:clrMapOvr>
    <a:masterClrMapping/>
  </p:clrMapOvr>
  <p:transition xmlns:p14="http://schemas.microsoft.com/office/powerpoint/2010/main" spd="slow" advTm="15260">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a:latin typeface="Calibri"/>
              </a:rPr>
              <a:t>WProf architecture</a:t>
            </a:r>
          </a:p>
        </p:txBody>
      </p:sp>
      <p:sp>
        <p:nvSpPr>
          <p:cNvPr id="527" name="Shape 527"/>
          <p:cNvSpPr/>
          <p:nvPr/>
        </p:nvSpPr>
        <p:spPr>
          <a:xfrm>
            <a:off x="1018375" y="228715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algn="ctr">
              <a:buNone/>
            </a:pPr>
            <a:r>
              <a:rPr lang="en" sz="1800"/>
              <a:t>Web page instances</a:t>
            </a:r>
          </a:p>
        </p:txBody>
      </p:sp>
      <p:sp>
        <p:nvSpPr>
          <p:cNvPr id="528" name="Shape 528"/>
          <p:cNvSpPr/>
          <p:nvPr/>
        </p:nvSpPr>
        <p:spPr>
          <a:xfrm>
            <a:off x="1018375" y="288070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Browser extension/plug-in framework</a:t>
            </a:r>
          </a:p>
        </p:txBody>
      </p:sp>
      <p:sp>
        <p:nvSpPr>
          <p:cNvPr id="529" name="Shape 529"/>
          <p:cNvSpPr/>
          <p:nvPr/>
        </p:nvSpPr>
        <p:spPr>
          <a:xfrm>
            <a:off x="1018375" y="3462250"/>
            <a:ext cx="3918900" cy="2471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Native browser</a:t>
            </a:r>
          </a:p>
          <a:p>
            <a:endParaRPr lang="en" sz="1800"/>
          </a:p>
          <a:p>
            <a:endParaRPr lang="en" sz="1800"/>
          </a:p>
          <a:p>
            <a:endParaRPr lang="en" sz="1800"/>
          </a:p>
          <a:p>
            <a:endParaRPr lang="en" sz="1800"/>
          </a:p>
          <a:p>
            <a:endParaRPr lang="en" sz="1800"/>
          </a:p>
          <a:p>
            <a:endParaRPr lang="en" sz="1800"/>
          </a:p>
          <a:p>
            <a:endParaRPr lang="en" sz="1800"/>
          </a:p>
          <a:p>
            <a:endParaRPr lang="en" sz="1800"/>
          </a:p>
        </p:txBody>
      </p:sp>
      <p:sp>
        <p:nvSpPr>
          <p:cNvPr id="530" name="Shape 530"/>
          <p:cNvSpPr txBox="1"/>
          <p:nvPr/>
        </p:nvSpPr>
        <p:spPr>
          <a:xfrm>
            <a:off x="1752625" y="1838050"/>
            <a:ext cx="2450399" cy="449100"/>
          </a:xfrm>
          <a:prstGeom prst="rect">
            <a:avLst/>
          </a:prstGeom>
        </p:spPr>
        <p:txBody>
          <a:bodyPr lIns="91425" tIns="91425" rIns="91425" bIns="91425" anchor="ctr" anchorCtr="0">
            <a:noAutofit/>
          </a:bodyPr>
          <a:lstStyle/>
          <a:p>
            <a:pPr lvl="0" rtl="0">
              <a:spcBef>
                <a:spcPts val="600"/>
              </a:spcBef>
              <a:buNone/>
            </a:pPr>
            <a:r>
              <a:rPr lang="en" sz="2400" b="1" dirty="0">
                <a:solidFill>
                  <a:schemeClr val="dk1"/>
                </a:solidFill>
              </a:rPr>
              <a:t>Browser Stack</a:t>
            </a:r>
          </a:p>
          <a:p>
            <a:endParaRPr lang="en" sz="2400" b="1" dirty="0">
              <a:solidFill>
                <a:schemeClr val="dk1"/>
              </a:solidFill>
            </a:endParaRPr>
          </a:p>
        </p:txBody>
      </p:sp>
    </p:spTree>
  </p:cSld>
  <p:clrMapOvr>
    <a:masterClrMapping/>
  </p:clrMapOvr>
  <p:transition xmlns:p14="http://schemas.microsoft.com/office/powerpoint/2010/main" spd="slow" advTm="10476">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a:latin typeface="Calibri"/>
              </a:rPr>
              <a:t>WProf architecture</a:t>
            </a:r>
          </a:p>
        </p:txBody>
      </p:sp>
      <p:sp>
        <p:nvSpPr>
          <p:cNvPr id="537" name="Shape 537"/>
          <p:cNvSpPr/>
          <p:nvPr/>
        </p:nvSpPr>
        <p:spPr>
          <a:xfrm>
            <a:off x="1018375" y="228715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Web page instances</a:t>
            </a:r>
          </a:p>
        </p:txBody>
      </p:sp>
      <p:sp>
        <p:nvSpPr>
          <p:cNvPr id="538" name="Shape 538"/>
          <p:cNvSpPr/>
          <p:nvPr/>
        </p:nvSpPr>
        <p:spPr>
          <a:xfrm>
            <a:off x="1018375" y="288070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Browser extension/plug-in framework</a:t>
            </a:r>
          </a:p>
        </p:txBody>
      </p:sp>
      <p:sp>
        <p:nvSpPr>
          <p:cNvPr id="539" name="Shape 539"/>
          <p:cNvSpPr/>
          <p:nvPr/>
        </p:nvSpPr>
        <p:spPr>
          <a:xfrm>
            <a:off x="1018375" y="3462250"/>
            <a:ext cx="3918900" cy="2471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Native browser</a:t>
            </a:r>
          </a:p>
          <a:p>
            <a:endParaRPr lang="en" sz="1800"/>
          </a:p>
          <a:p>
            <a:endParaRPr lang="en" sz="1800"/>
          </a:p>
          <a:p>
            <a:endParaRPr lang="en" sz="1800"/>
          </a:p>
          <a:p>
            <a:endParaRPr lang="en" sz="1800"/>
          </a:p>
          <a:p>
            <a:endParaRPr lang="en" sz="1800"/>
          </a:p>
          <a:p>
            <a:endParaRPr lang="en" sz="1800"/>
          </a:p>
          <a:p>
            <a:endParaRPr lang="en" sz="1800"/>
          </a:p>
          <a:p>
            <a:endParaRPr lang="en" sz="1800"/>
          </a:p>
        </p:txBody>
      </p:sp>
      <p:sp>
        <p:nvSpPr>
          <p:cNvPr id="540" name="Shape 540"/>
          <p:cNvSpPr txBox="1"/>
          <p:nvPr/>
        </p:nvSpPr>
        <p:spPr>
          <a:xfrm>
            <a:off x="1752625" y="1838050"/>
            <a:ext cx="2450399" cy="449100"/>
          </a:xfrm>
          <a:prstGeom prst="rect">
            <a:avLst/>
          </a:prstGeom>
        </p:spPr>
        <p:txBody>
          <a:bodyPr lIns="91425" tIns="91425" rIns="91425" bIns="91425" anchor="ctr" anchorCtr="0">
            <a:noAutofit/>
          </a:bodyPr>
          <a:lstStyle/>
          <a:p>
            <a:pPr lvl="0" rtl="0">
              <a:spcBef>
                <a:spcPts val="600"/>
              </a:spcBef>
              <a:buNone/>
            </a:pPr>
            <a:r>
              <a:rPr lang="en" sz="2400" b="1">
                <a:solidFill>
                  <a:schemeClr val="dk1"/>
                </a:solidFill>
              </a:rPr>
              <a:t>Browser Stack</a:t>
            </a:r>
          </a:p>
          <a:p>
            <a:endParaRPr lang="en" sz="2400" b="1">
              <a:solidFill>
                <a:schemeClr val="dk1"/>
              </a:solidFill>
            </a:endParaRPr>
          </a:p>
        </p:txBody>
      </p:sp>
      <p:grpSp>
        <p:nvGrpSpPr>
          <p:cNvPr id="541" name="Shape 541"/>
          <p:cNvGrpSpPr/>
          <p:nvPr/>
        </p:nvGrpSpPr>
        <p:grpSpPr>
          <a:xfrm>
            <a:off x="1328575" y="3975600"/>
            <a:ext cx="3298500" cy="1700999"/>
            <a:chOff x="1248925" y="3975600"/>
            <a:chExt cx="3298500" cy="1700999"/>
          </a:xfrm>
        </p:grpSpPr>
        <p:sp>
          <p:nvSpPr>
            <p:cNvPr id="542" name="Shape 542"/>
            <p:cNvSpPr/>
            <p:nvPr/>
          </p:nvSpPr>
          <p:spPr>
            <a:xfrm>
              <a:off x="1248925" y="3975600"/>
              <a:ext cx="3297600" cy="429000"/>
            </a:xfrm>
            <a:prstGeom prst="rect">
              <a:avLst/>
            </a:prstGeom>
            <a:solidFill>
              <a:srgbClr val="B7B7B7"/>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WProf profiler</a:t>
              </a:r>
            </a:p>
          </p:txBody>
        </p:sp>
        <p:sp>
          <p:nvSpPr>
            <p:cNvPr id="543" name="Shape 543"/>
            <p:cNvSpPr/>
            <p:nvPr/>
          </p:nvSpPr>
          <p:spPr>
            <a:xfrm rot="5400000">
              <a:off x="9427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Object Loader</a:t>
              </a:r>
            </a:p>
          </p:txBody>
        </p:sp>
        <p:sp>
          <p:nvSpPr>
            <p:cNvPr id="544" name="Shape 544"/>
            <p:cNvSpPr/>
            <p:nvPr/>
          </p:nvSpPr>
          <p:spPr>
            <a:xfrm rot="5400000">
              <a:off x="16024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HTML Parser</a:t>
              </a:r>
            </a:p>
          </p:txBody>
        </p:sp>
        <p:sp>
          <p:nvSpPr>
            <p:cNvPr id="545" name="Shape 545"/>
            <p:cNvSpPr/>
            <p:nvPr/>
          </p:nvSpPr>
          <p:spPr>
            <a:xfrm rot="5400000">
              <a:off x="22621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CSS Engine</a:t>
              </a:r>
            </a:p>
          </p:txBody>
        </p:sp>
        <p:sp>
          <p:nvSpPr>
            <p:cNvPr id="546" name="Shape 546"/>
            <p:cNvSpPr/>
            <p:nvPr/>
          </p:nvSpPr>
          <p:spPr>
            <a:xfrm rot="5400000">
              <a:off x="29218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JavaScript Engine</a:t>
              </a:r>
            </a:p>
          </p:txBody>
        </p:sp>
        <p:sp>
          <p:nvSpPr>
            <p:cNvPr id="547" name="Shape 547"/>
            <p:cNvSpPr/>
            <p:nvPr/>
          </p:nvSpPr>
          <p:spPr>
            <a:xfrm rot="5400000">
              <a:off x="35815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Rendering Engine</a:t>
              </a:r>
            </a:p>
          </p:txBody>
        </p:sp>
      </p:grpSp>
    </p:spTree>
  </p:cSld>
  <p:clrMapOvr>
    <a:masterClrMapping/>
  </p:clrMapOvr>
  <p:transition xmlns:p14="http://schemas.microsoft.com/office/powerpoint/2010/main" spd="slow" advTm="1990">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r>
              <a:rPr lang="en" dirty="0">
                <a:latin typeface="Calibri"/>
              </a:rPr>
              <a:t>WProf architecture</a:t>
            </a:r>
            <a:endParaRPr lang="en" dirty="0"/>
          </a:p>
        </p:txBody>
      </p:sp>
      <p:sp>
        <p:nvSpPr>
          <p:cNvPr id="554" name="Shape 554"/>
          <p:cNvSpPr/>
          <p:nvPr/>
        </p:nvSpPr>
        <p:spPr>
          <a:xfrm>
            <a:off x="1018375" y="228715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Web page instances</a:t>
            </a:r>
          </a:p>
        </p:txBody>
      </p:sp>
      <p:sp>
        <p:nvSpPr>
          <p:cNvPr id="555" name="Shape 555"/>
          <p:cNvSpPr/>
          <p:nvPr/>
        </p:nvSpPr>
        <p:spPr>
          <a:xfrm>
            <a:off x="1018375" y="288070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Browser extension/plug-in framework</a:t>
            </a:r>
          </a:p>
        </p:txBody>
      </p:sp>
      <p:sp>
        <p:nvSpPr>
          <p:cNvPr id="556" name="Shape 556"/>
          <p:cNvSpPr/>
          <p:nvPr/>
        </p:nvSpPr>
        <p:spPr>
          <a:xfrm>
            <a:off x="1018375" y="3462250"/>
            <a:ext cx="3918900" cy="2471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Native browser</a:t>
            </a:r>
          </a:p>
          <a:p>
            <a:endParaRPr lang="en" sz="1800"/>
          </a:p>
          <a:p>
            <a:endParaRPr lang="en" sz="1800"/>
          </a:p>
          <a:p>
            <a:endParaRPr lang="en" sz="1800"/>
          </a:p>
          <a:p>
            <a:endParaRPr lang="en" sz="1800"/>
          </a:p>
          <a:p>
            <a:endParaRPr lang="en" sz="1800"/>
          </a:p>
          <a:p>
            <a:endParaRPr lang="en" sz="1800"/>
          </a:p>
          <a:p>
            <a:endParaRPr lang="en" sz="1800"/>
          </a:p>
          <a:p>
            <a:endParaRPr lang="en" sz="1800"/>
          </a:p>
        </p:txBody>
      </p:sp>
      <p:sp>
        <p:nvSpPr>
          <p:cNvPr id="557" name="Shape 557"/>
          <p:cNvSpPr txBox="1"/>
          <p:nvPr/>
        </p:nvSpPr>
        <p:spPr>
          <a:xfrm>
            <a:off x="1752625" y="1838050"/>
            <a:ext cx="2450399" cy="449100"/>
          </a:xfrm>
          <a:prstGeom prst="rect">
            <a:avLst/>
          </a:prstGeom>
        </p:spPr>
        <p:txBody>
          <a:bodyPr lIns="91425" tIns="91425" rIns="91425" bIns="91425" anchor="ctr" anchorCtr="0">
            <a:noAutofit/>
          </a:bodyPr>
          <a:lstStyle/>
          <a:p>
            <a:pPr lvl="0" rtl="0">
              <a:spcBef>
                <a:spcPts val="600"/>
              </a:spcBef>
              <a:buNone/>
            </a:pPr>
            <a:r>
              <a:rPr lang="en" sz="2400" b="1">
                <a:solidFill>
                  <a:schemeClr val="dk1"/>
                </a:solidFill>
              </a:rPr>
              <a:t>Browser Stack</a:t>
            </a:r>
          </a:p>
          <a:p>
            <a:endParaRPr lang="en" sz="2400" b="1">
              <a:solidFill>
                <a:schemeClr val="dk1"/>
              </a:solidFill>
            </a:endParaRPr>
          </a:p>
        </p:txBody>
      </p:sp>
      <p:grpSp>
        <p:nvGrpSpPr>
          <p:cNvPr id="558" name="Shape 558"/>
          <p:cNvGrpSpPr/>
          <p:nvPr/>
        </p:nvGrpSpPr>
        <p:grpSpPr>
          <a:xfrm>
            <a:off x="1328575" y="3975600"/>
            <a:ext cx="3298500" cy="1700999"/>
            <a:chOff x="1248925" y="3975600"/>
            <a:chExt cx="3298500" cy="1700999"/>
          </a:xfrm>
        </p:grpSpPr>
        <p:sp>
          <p:nvSpPr>
            <p:cNvPr id="559" name="Shape 559"/>
            <p:cNvSpPr/>
            <p:nvPr/>
          </p:nvSpPr>
          <p:spPr>
            <a:xfrm>
              <a:off x="1248925" y="3975600"/>
              <a:ext cx="3297600" cy="429000"/>
            </a:xfrm>
            <a:prstGeom prst="rect">
              <a:avLst/>
            </a:prstGeom>
            <a:solidFill>
              <a:srgbClr val="B7B7B7"/>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WProf profiler</a:t>
              </a:r>
            </a:p>
          </p:txBody>
        </p:sp>
        <p:sp>
          <p:nvSpPr>
            <p:cNvPr id="560" name="Shape 560"/>
            <p:cNvSpPr/>
            <p:nvPr/>
          </p:nvSpPr>
          <p:spPr>
            <a:xfrm rot="5400000">
              <a:off x="9427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Object Loader</a:t>
              </a:r>
            </a:p>
          </p:txBody>
        </p:sp>
        <p:sp>
          <p:nvSpPr>
            <p:cNvPr id="561" name="Shape 561"/>
            <p:cNvSpPr/>
            <p:nvPr/>
          </p:nvSpPr>
          <p:spPr>
            <a:xfrm rot="5400000">
              <a:off x="16024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HTML Parser</a:t>
              </a:r>
            </a:p>
          </p:txBody>
        </p:sp>
        <p:sp>
          <p:nvSpPr>
            <p:cNvPr id="562" name="Shape 562"/>
            <p:cNvSpPr/>
            <p:nvPr/>
          </p:nvSpPr>
          <p:spPr>
            <a:xfrm rot="5400000">
              <a:off x="22621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CSS Engine</a:t>
              </a:r>
            </a:p>
          </p:txBody>
        </p:sp>
        <p:sp>
          <p:nvSpPr>
            <p:cNvPr id="563" name="Shape 563"/>
            <p:cNvSpPr/>
            <p:nvPr/>
          </p:nvSpPr>
          <p:spPr>
            <a:xfrm rot="5400000">
              <a:off x="29218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JavaScript Engine</a:t>
              </a:r>
            </a:p>
          </p:txBody>
        </p:sp>
        <p:sp>
          <p:nvSpPr>
            <p:cNvPr id="564" name="Shape 564"/>
            <p:cNvSpPr/>
            <p:nvPr/>
          </p:nvSpPr>
          <p:spPr>
            <a:xfrm rot="5400000">
              <a:off x="35815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Rendering Engine</a:t>
              </a:r>
            </a:p>
          </p:txBody>
        </p:sp>
      </p:grpSp>
      <p:sp>
        <p:nvSpPr>
          <p:cNvPr id="565" name="Shape 565"/>
          <p:cNvSpPr/>
          <p:nvPr/>
        </p:nvSpPr>
        <p:spPr>
          <a:xfrm>
            <a:off x="5355775" y="4733867"/>
            <a:ext cx="1497311" cy="942732"/>
          </a:xfrm>
          <a:prstGeom prst="flowChartMultidocument">
            <a:avLst/>
          </a:prstGeom>
          <a:solidFill>
            <a:srgbClr val="B7B7B7"/>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ctr">
              <a:buNone/>
            </a:pPr>
            <a:r>
              <a:rPr lang="en" sz="1800"/>
              <a:t>Activity timing</a:t>
            </a:r>
          </a:p>
        </p:txBody>
      </p:sp>
      <p:sp>
        <p:nvSpPr>
          <p:cNvPr id="566" name="Shape 566"/>
          <p:cNvSpPr/>
          <p:nvPr/>
        </p:nvSpPr>
        <p:spPr>
          <a:xfrm>
            <a:off x="6671225" y="4733867"/>
            <a:ext cx="1497311" cy="942732"/>
          </a:xfrm>
          <a:prstGeom prst="flowChartMultidocument">
            <a:avLst/>
          </a:prstGeom>
          <a:solidFill>
            <a:srgbClr val="B7B7B7"/>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Dependencies</a:t>
            </a:r>
          </a:p>
        </p:txBody>
      </p:sp>
      <p:cxnSp>
        <p:nvCxnSpPr>
          <p:cNvPr id="567" name="Shape 567"/>
          <p:cNvCxnSpPr>
            <a:endCxn id="565" idx="1"/>
          </p:cNvCxnSpPr>
          <p:nvPr/>
        </p:nvCxnSpPr>
        <p:spPr>
          <a:xfrm>
            <a:off x="4622875" y="4155834"/>
            <a:ext cx="732899" cy="1049399"/>
          </a:xfrm>
          <a:prstGeom prst="straightConnector1">
            <a:avLst/>
          </a:prstGeom>
          <a:noFill/>
          <a:ln w="28575" cap="flat">
            <a:solidFill>
              <a:srgbClr val="000000"/>
            </a:solidFill>
            <a:prstDash val="solid"/>
            <a:round/>
            <a:headEnd type="none" w="lg" len="lg"/>
            <a:tailEnd type="triangle" w="lg" len="lg"/>
          </a:ln>
        </p:spPr>
      </p:cxnSp>
    </p:spTree>
  </p:cSld>
  <p:clrMapOvr>
    <a:masterClrMapping/>
  </p:clrMapOvr>
  <p:transition xmlns:p14="http://schemas.microsoft.com/office/powerpoint/2010/main" spd="slow" advTm="19645">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r>
              <a:rPr lang="en" dirty="0">
                <a:latin typeface="Calibri"/>
              </a:rPr>
              <a:t>WProf architecture</a:t>
            </a:r>
            <a:endParaRPr lang="en" dirty="0"/>
          </a:p>
        </p:txBody>
      </p:sp>
      <p:sp>
        <p:nvSpPr>
          <p:cNvPr id="596" name="Shape 596"/>
          <p:cNvSpPr/>
          <p:nvPr/>
        </p:nvSpPr>
        <p:spPr>
          <a:xfrm>
            <a:off x="1018375" y="228715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Web page instances</a:t>
            </a:r>
          </a:p>
        </p:txBody>
      </p:sp>
      <p:sp>
        <p:nvSpPr>
          <p:cNvPr id="597" name="Shape 597"/>
          <p:cNvSpPr/>
          <p:nvPr/>
        </p:nvSpPr>
        <p:spPr>
          <a:xfrm>
            <a:off x="1018375" y="288070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Browser extension/plug-in framework</a:t>
            </a:r>
          </a:p>
        </p:txBody>
      </p:sp>
      <p:sp>
        <p:nvSpPr>
          <p:cNvPr id="598" name="Shape 598"/>
          <p:cNvSpPr/>
          <p:nvPr/>
        </p:nvSpPr>
        <p:spPr>
          <a:xfrm>
            <a:off x="1018375" y="3462250"/>
            <a:ext cx="3918900" cy="2471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Native browser</a:t>
            </a:r>
          </a:p>
          <a:p>
            <a:endParaRPr lang="en" sz="1800"/>
          </a:p>
          <a:p>
            <a:endParaRPr lang="en" sz="1800"/>
          </a:p>
          <a:p>
            <a:endParaRPr lang="en" sz="1800"/>
          </a:p>
          <a:p>
            <a:endParaRPr lang="en" sz="1800"/>
          </a:p>
          <a:p>
            <a:endParaRPr lang="en" sz="1800"/>
          </a:p>
          <a:p>
            <a:endParaRPr lang="en" sz="1800"/>
          </a:p>
          <a:p>
            <a:endParaRPr lang="en" sz="1800"/>
          </a:p>
          <a:p>
            <a:endParaRPr lang="en" sz="1800"/>
          </a:p>
        </p:txBody>
      </p:sp>
      <p:sp>
        <p:nvSpPr>
          <p:cNvPr id="599" name="Shape 599"/>
          <p:cNvSpPr txBox="1"/>
          <p:nvPr/>
        </p:nvSpPr>
        <p:spPr>
          <a:xfrm>
            <a:off x="1752625" y="1838050"/>
            <a:ext cx="2450399" cy="449100"/>
          </a:xfrm>
          <a:prstGeom prst="rect">
            <a:avLst/>
          </a:prstGeom>
        </p:spPr>
        <p:txBody>
          <a:bodyPr lIns="91425" tIns="91425" rIns="91425" bIns="91425" anchor="ctr" anchorCtr="0">
            <a:noAutofit/>
          </a:bodyPr>
          <a:lstStyle/>
          <a:p>
            <a:pPr lvl="0" rtl="0">
              <a:spcBef>
                <a:spcPts val="600"/>
              </a:spcBef>
              <a:buNone/>
            </a:pPr>
            <a:r>
              <a:rPr lang="en" sz="2400" b="1">
                <a:solidFill>
                  <a:schemeClr val="dk1"/>
                </a:solidFill>
              </a:rPr>
              <a:t>Browser Stack</a:t>
            </a:r>
          </a:p>
          <a:p>
            <a:endParaRPr lang="en" sz="2400" b="1">
              <a:solidFill>
                <a:schemeClr val="dk1"/>
              </a:solidFill>
            </a:endParaRPr>
          </a:p>
        </p:txBody>
      </p:sp>
      <p:grpSp>
        <p:nvGrpSpPr>
          <p:cNvPr id="600" name="Shape 600"/>
          <p:cNvGrpSpPr/>
          <p:nvPr/>
        </p:nvGrpSpPr>
        <p:grpSpPr>
          <a:xfrm>
            <a:off x="1328575" y="3975600"/>
            <a:ext cx="3298500" cy="1700999"/>
            <a:chOff x="1248925" y="3975600"/>
            <a:chExt cx="3298500" cy="1700999"/>
          </a:xfrm>
        </p:grpSpPr>
        <p:sp>
          <p:nvSpPr>
            <p:cNvPr id="601" name="Shape 601"/>
            <p:cNvSpPr/>
            <p:nvPr/>
          </p:nvSpPr>
          <p:spPr>
            <a:xfrm>
              <a:off x="1248925" y="3975600"/>
              <a:ext cx="3297600" cy="429000"/>
            </a:xfrm>
            <a:prstGeom prst="rect">
              <a:avLst/>
            </a:prstGeom>
            <a:solidFill>
              <a:srgbClr val="B7B7B7"/>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WProf profiler</a:t>
              </a:r>
            </a:p>
          </p:txBody>
        </p:sp>
        <p:sp>
          <p:nvSpPr>
            <p:cNvPr id="602" name="Shape 602"/>
            <p:cNvSpPr/>
            <p:nvPr/>
          </p:nvSpPr>
          <p:spPr>
            <a:xfrm rot="5400000">
              <a:off x="9427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Object Loader</a:t>
              </a:r>
            </a:p>
          </p:txBody>
        </p:sp>
        <p:sp>
          <p:nvSpPr>
            <p:cNvPr id="603" name="Shape 603"/>
            <p:cNvSpPr/>
            <p:nvPr/>
          </p:nvSpPr>
          <p:spPr>
            <a:xfrm rot="5400000">
              <a:off x="16024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HTML Parser</a:t>
              </a:r>
            </a:p>
          </p:txBody>
        </p:sp>
        <p:sp>
          <p:nvSpPr>
            <p:cNvPr id="604" name="Shape 604"/>
            <p:cNvSpPr/>
            <p:nvPr/>
          </p:nvSpPr>
          <p:spPr>
            <a:xfrm rot="5400000">
              <a:off x="22621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CSS Engine</a:t>
              </a:r>
            </a:p>
          </p:txBody>
        </p:sp>
        <p:sp>
          <p:nvSpPr>
            <p:cNvPr id="605" name="Shape 605"/>
            <p:cNvSpPr/>
            <p:nvPr/>
          </p:nvSpPr>
          <p:spPr>
            <a:xfrm rot="5400000">
              <a:off x="29218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JavaScript Engine</a:t>
              </a:r>
            </a:p>
          </p:txBody>
        </p:sp>
        <p:sp>
          <p:nvSpPr>
            <p:cNvPr id="606" name="Shape 606"/>
            <p:cNvSpPr/>
            <p:nvPr/>
          </p:nvSpPr>
          <p:spPr>
            <a:xfrm rot="5400000">
              <a:off x="35815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Rendering Engine</a:t>
              </a:r>
            </a:p>
          </p:txBody>
        </p:sp>
      </p:grpSp>
      <p:sp>
        <p:nvSpPr>
          <p:cNvPr id="607" name="Shape 607"/>
          <p:cNvSpPr/>
          <p:nvPr/>
        </p:nvSpPr>
        <p:spPr>
          <a:xfrm>
            <a:off x="5355775" y="4733867"/>
            <a:ext cx="1497311" cy="942732"/>
          </a:xfrm>
          <a:prstGeom prst="flowChartMultidocument">
            <a:avLst/>
          </a:prstGeom>
          <a:solidFill>
            <a:srgbClr val="B7B7B7"/>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Activity timing</a:t>
            </a:r>
          </a:p>
        </p:txBody>
      </p:sp>
      <p:sp>
        <p:nvSpPr>
          <p:cNvPr id="608" name="Shape 608"/>
          <p:cNvSpPr/>
          <p:nvPr/>
        </p:nvSpPr>
        <p:spPr>
          <a:xfrm>
            <a:off x="6671225" y="4733867"/>
            <a:ext cx="1497311" cy="942732"/>
          </a:xfrm>
          <a:prstGeom prst="flowChartMultidocument">
            <a:avLst/>
          </a:prstGeom>
          <a:solidFill>
            <a:srgbClr val="B7B7B7"/>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Dependencies</a:t>
            </a:r>
          </a:p>
        </p:txBody>
      </p:sp>
      <p:cxnSp>
        <p:nvCxnSpPr>
          <p:cNvPr id="609" name="Shape 609"/>
          <p:cNvCxnSpPr>
            <a:endCxn id="607" idx="1"/>
          </p:cNvCxnSpPr>
          <p:nvPr/>
        </p:nvCxnSpPr>
        <p:spPr>
          <a:xfrm>
            <a:off x="4622875" y="4155834"/>
            <a:ext cx="732899" cy="1049399"/>
          </a:xfrm>
          <a:prstGeom prst="straightConnector1">
            <a:avLst/>
          </a:prstGeom>
          <a:noFill/>
          <a:ln w="28575" cap="flat">
            <a:solidFill>
              <a:srgbClr val="000000"/>
            </a:solidFill>
            <a:prstDash val="solid"/>
            <a:round/>
            <a:headEnd type="none" w="lg" len="lg"/>
            <a:tailEnd type="triangle" w="lg" len="lg"/>
          </a:ln>
        </p:spPr>
      </p:cxnSp>
      <p:sp>
        <p:nvSpPr>
          <p:cNvPr id="610" name="Shape 610"/>
          <p:cNvSpPr/>
          <p:nvPr/>
        </p:nvSpPr>
        <p:spPr>
          <a:xfrm>
            <a:off x="5355775" y="2287150"/>
            <a:ext cx="3509100" cy="2002500"/>
          </a:xfrm>
          <a:prstGeom prst="wedgeRoundRectCallout">
            <a:avLst>
              <a:gd name="adj1" fmla="val -70621"/>
              <a:gd name="adj2" fmla="val 44709"/>
              <a:gd name="adj3" fmla="val 0"/>
            </a:avLst>
          </a:prstGeom>
          <a:solidFill>
            <a:srgbClr val="FFFFFF"/>
          </a:solidFill>
          <a:ln w="28575" cap="flat">
            <a:solidFill>
              <a:srgbClr val="4A86E8"/>
            </a:solidFill>
            <a:prstDash val="solid"/>
            <a:round/>
            <a:headEnd type="none" w="med" len="med"/>
            <a:tailEnd type="none" w="med" len="med"/>
          </a:ln>
        </p:spPr>
        <p:txBody>
          <a:bodyPr lIns="91425" tIns="91425" rIns="91425" bIns="91425" anchor="ctr" anchorCtr="0">
            <a:noAutofit/>
          </a:bodyPr>
          <a:lstStyle/>
          <a:p>
            <a:pPr lvl="0" rtl="0">
              <a:buNone/>
            </a:pPr>
            <a:r>
              <a:rPr lang="en" sz="2800" b="1" dirty="0">
                <a:latin typeface="Calibri"/>
              </a:rPr>
              <a:t>Implementation</a:t>
            </a:r>
          </a:p>
          <a:p>
            <a:pPr lvl="0" rtl="0">
              <a:buNone/>
            </a:pPr>
            <a:r>
              <a:rPr lang="en" sz="2800" dirty="0">
                <a:latin typeface="Calibri"/>
              </a:rPr>
              <a:t>- Built on WebKit</a:t>
            </a:r>
          </a:p>
          <a:p>
            <a:pPr lvl="0" rtl="0">
              <a:buNone/>
            </a:pPr>
            <a:r>
              <a:rPr lang="en" sz="2800" dirty="0">
                <a:latin typeface="Calibri"/>
              </a:rPr>
              <a:t>- Extended in Chrome and Safari</a:t>
            </a:r>
          </a:p>
          <a:p>
            <a:pPr lvl="0" rtl="0">
              <a:buNone/>
            </a:pPr>
            <a:r>
              <a:rPr lang="en" sz="2800" dirty="0">
                <a:latin typeface="Calibri"/>
              </a:rPr>
              <a:t>- Written in C++</a:t>
            </a:r>
          </a:p>
        </p:txBody>
      </p:sp>
    </p:spTree>
  </p:cSld>
  <p:clrMapOvr>
    <a:masterClrMapping/>
  </p:clrMapOvr>
  <p:transition xmlns:p14="http://schemas.microsoft.com/office/powerpoint/2010/main" spd="slow" advTm="5956">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9"/>
        <p:cNvGrpSpPr/>
        <p:nvPr/>
      </p:nvGrpSpPr>
      <p:grpSpPr>
        <a:xfrm>
          <a:off x="0" y="0"/>
          <a:ext cx="0" cy="0"/>
          <a:chOff x="0" y="0"/>
          <a:chExt cx="0" cy="0"/>
        </a:xfrm>
      </p:grpSpPr>
      <p:sp>
        <p:nvSpPr>
          <p:cNvPr id="30" name="Shape 30"/>
          <p:cNvSpPr/>
          <p:nvPr/>
        </p:nvSpPr>
        <p:spPr>
          <a:xfrm>
            <a:off x="2626753" y="1570037"/>
            <a:ext cx="6299795" cy="3452178"/>
          </a:xfrm>
          <a:prstGeom prst="rect">
            <a:avLst/>
          </a:prstGeom>
          <a:blipFill>
            <a:blip r:embed="rId3"/>
            <a:stretch>
              <a:fillRect/>
            </a:stretch>
          </a:blipFill>
          <a:ln>
            <a:noFill/>
          </a:ln>
        </p:spPr>
      </p:sp>
      <p:sp>
        <p:nvSpPr>
          <p:cNvPr id="31" name="Shape 3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indent="0">
              <a:buNone/>
            </a:pPr>
            <a:r>
              <a:rPr lang="en" dirty="0">
                <a:latin typeface="Calibri"/>
              </a:rPr>
              <a:t>Web </a:t>
            </a:r>
            <a:r>
              <a:rPr lang="en-US" dirty="0" smtClean="0">
                <a:latin typeface="Calibri"/>
              </a:rPr>
              <a:t>browsers are</a:t>
            </a:r>
            <a:r>
              <a:rPr lang="en" dirty="0" smtClean="0">
                <a:latin typeface="Calibri"/>
              </a:rPr>
              <a:t> </a:t>
            </a:r>
            <a:r>
              <a:rPr lang="en" dirty="0">
                <a:latin typeface="Calibri"/>
              </a:rPr>
              <a:t>the de-facto standard of accessing the Internet</a:t>
            </a:r>
          </a:p>
        </p:txBody>
      </p:sp>
      <p:sp>
        <p:nvSpPr>
          <p:cNvPr id="32" name="Shape 32"/>
          <p:cNvSpPr/>
          <p:nvPr/>
        </p:nvSpPr>
        <p:spPr>
          <a:xfrm>
            <a:off x="267925" y="2395844"/>
            <a:ext cx="6435738" cy="2980710"/>
          </a:xfrm>
          <a:prstGeom prst="rect">
            <a:avLst/>
          </a:prstGeom>
          <a:blipFill>
            <a:blip r:embed="rId4"/>
            <a:stretch>
              <a:fillRect/>
            </a:stretch>
          </a:blipFill>
          <a:ln>
            <a:noFill/>
          </a:ln>
        </p:spPr>
      </p:sp>
      <p:sp>
        <p:nvSpPr>
          <p:cNvPr id="33" name="Shape 33"/>
          <p:cNvSpPr/>
          <p:nvPr/>
        </p:nvSpPr>
        <p:spPr>
          <a:xfrm>
            <a:off x="1772950" y="3756619"/>
            <a:ext cx="6106010" cy="2948981"/>
          </a:xfrm>
          <a:prstGeom prst="rect">
            <a:avLst/>
          </a:prstGeom>
          <a:blipFill>
            <a:blip r:embed="rId5"/>
            <a:stretch>
              <a:fillRect/>
            </a:stretch>
          </a:blipFill>
          <a:ln>
            <a:noFill/>
          </a:ln>
        </p:spPr>
      </p:sp>
      <p:sp>
        <p:nvSpPr>
          <p:cNvPr id="34" name="Shape 34"/>
          <p:cNvSpPr/>
          <p:nvPr/>
        </p:nvSpPr>
        <p:spPr>
          <a:xfrm>
            <a:off x="2626753" y="1570037"/>
            <a:ext cx="6299795" cy="3452178"/>
          </a:xfrm>
          <a:prstGeom prst="rect">
            <a:avLst/>
          </a:prstGeom>
          <a:blipFill>
            <a:blip r:embed="rId3"/>
            <a:stretch>
              <a:fillRect/>
            </a:stretch>
          </a:blipFill>
          <a:ln>
            <a:noFill/>
          </a:ln>
        </p:spPr>
      </p:sp>
    </p:spTree>
  </p:cSld>
  <p:clrMapOvr>
    <a:masterClrMapping/>
  </p:clrMapOvr>
  <p:transition xmlns:p14="http://schemas.microsoft.com/office/powerpoint/2010/main" spd="slow" advTm="20468">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cxnSp>
        <p:nvCxnSpPr>
          <p:cNvPr id="616" name="Shape 616"/>
          <p:cNvCxnSpPr/>
          <p:nvPr/>
        </p:nvCxnSpPr>
        <p:spPr>
          <a:xfrm rot="10800000" flipH="1">
            <a:off x="6099180" y="4155834"/>
            <a:ext cx="10500" cy="727799"/>
          </a:xfrm>
          <a:prstGeom prst="straightConnector1">
            <a:avLst/>
          </a:prstGeom>
          <a:noFill/>
          <a:ln w="28575" cap="flat">
            <a:solidFill>
              <a:srgbClr val="000000"/>
            </a:solidFill>
            <a:prstDash val="solid"/>
            <a:round/>
            <a:headEnd type="none" w="lg" len="lg"/>
            <a:tailEnd type="triangle" w="lg" len="lg"/>
          </a:ln>
        </p:spPr>
      </p:cxnSp>
      <p:cxnSp>
        <p:nvCxnSpPr>
          <p:cNvPr id="617" name="Shape 617"/>
          <p:cNvCxnSpPr/>
          <p:nvPr/>
        </p:nvCxnSpPr>
        <p:spPr>
          <a:xfrm rot="10800000" flipH="1">
            <a:off x="7414631" y="4082267"/>
            <a:ext cx="10500" cy="727799"/>
          </a:xfrm>
          <a:prstGeom prst="straightConnector1">
            <a:avLst/>
          </a:prstGeom>
          <a:noFill/>
          <a:ln w="28575" cap="flat">
            <a:solidFill>
              <a:srgbClr val="000000"/>
            </a:solidFill>
            <a:prstDash val="solid"/>
            <a:round/>
            <a:headEnd type="none" w="lg" len="lg"/>
            <a:tailEnd type="triangle" w="lg" len="lg"/>
          </a:ln>
        </p:spPr>
      </p:cxnSp>
      <p:sp>
        <p:nvSpPr>
          <p:cNvPr id="618" name="Shape 61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WProf architecture</a:t>
            </a:r>
          </a:p>
        </p:txBody>
      </p:sp>
      <p:sp>
        <p:nvSpPr>
          <p:cNvPr id="619" name="Shape 619"/>
          <p:cNvSpPr/>
          <p:nvPr/>
        </p:nvSpPr>
        <p:spPr>
          <a:xfrm>
            <a:off x="1018375" y="228715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Web page instances</a:t>
            </a:r>
          </a:p>
        </p:txBody>
      </p:sp>
      <p:sp>
        <p:nvSpPr>
          <p:cNvPr id="620" name="Shape 620"/>
          <p:cNvSpPr/>
          <p:nvPr/>
        </p:nvSpPr>
        <p:spPr>
          <a:xfrm>
            <a:off x="1018375" y="2880700"/>
            <a:ext cx="3918900" cy="4637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Browser extension/plug-in framework</a:t>
            </a:r>
          </a:p>
        </p:txBody>
      </p:sp>
      <p:sp>
        <p:nvSpPr>
          <p:cNvPr id="621" name="Shape 621"/>
          <p:cNvSpPr/>
          <p:nvPr/>
        </p:nvSpPr>
        <p:spPr>
          <a:xfrm>
            <a:off x="1018375" y="3462250"/>
            <a:ext cx="3918900" cy="2471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Native browser</a:t>
            </a:r>
          </a:p>
          <a:p>
            <a:endParaRPr lang="en" sz="1800"/>
          </a:p>
          <a:p>
            <a:endParaRPr lang="en" sz="1800"/>
          </a:p>
          <a:p>
            <a:endParaRPr lang="en" sz="1800"/>
          </a:p>
          <a:p>
            <a:endParaRPr lang="en" sz="1800"/>
          </a:p>
          <a:p>
            <a:endParaRPr lang="en" sz="1800"/>
          </a:p>
          <a:p>
            <a:endParaRPr lang="en" sz="1800"/>
          </a:p>
          <a:p>
            <a:endParaRPr lang="en" sz="1800"/>
          </a:p>
          <a:p>
            <a:endParaRPr lang="en" sz="1800"/>
          </a:p>
        </p:txBody>
      </p:sp>
      <p:sp>
        <p:nvSpPr>
          <p:cNvPr id="622" name="Shape 622"/>
          <p:cNvSpPr txBox="1"/>
          <p:nvPr/>
        </p:nvSpPr>
        <p:spPr>
          <a:xfrm>
            <a:off x="1752625" y="1838050"/>
            <a:ext cx="2450399" cy="449100"/>
          </a:xfrm>
          <a:prstGeom prst="rect">
            <a:avLst/>
          </a:prstGeom>
        </p:spPr>
        <p:txBody>
          <a:bodyPr lIns="91425" tIns="91425" rIns="91425" bIns="91425" anchor="ctr" anchorCtr="0">
            <a:noAutofit/>
          </a:bodyPr>
          <a:lstStyle/>
          <a:p>
            <a:pPr lvl="0" rtl="0">
              <a:spcBef>
                <a:spcPts val="600"/>
              </a:spcBef>
              <a:buNone/>
            </a:pPr>
            <a:r>
              <a:rPr lang="en" sz="2400" b="1">
                <a:solidFill>
                  <a:schemeClr val="dk1"/>
                </a:solidFill>
              </a:rPr>
              <a:t>Browser Stack</a:t>
            </a:r>
          </a:p>
          <a:p>
            <a:endParaRPr lang="en" sz="2400" b="1">
              <a:solidFill>
                <a:schemeClr val="dk1"/>
              </a:solidFill>
            </a:endParaRPr>
          </a:p>
        </p:txBody>
      </p:sp>
      <p:grpSp>
        <p:nvGrpSpPr>
          <p:cNvPr id="623" name="Shape 623"/>
          <p:cNvGrpSpPr/>
          <p:nvPr/>
        </p:nvGrpSpPr>
        <p:grpSpPr>
          <a:xfrm>
            <a:off x="1328575" y="3975600"/>
            <a:ext cx="3298500" cy="1700999"/>
            <a:chOff x="1248925" y="3975600"/>
            <a:chExt cx="3298500" cy="1700999"/>
          </a:xfrm>
        </p:grpSpPr>
        <p:sp>
          <p:nvSpPr>
            <p:cNvPr id="624" name="Shape 624"/>
            <p:cNvSpPr/>
            <p:nvPr/>
          </p:nvSpPr>
          <p:spPr>
            <a:xfrm>
              <a:off x="1248925" y="3975600"/>
              <a:ext cx="3297600" cy="429000"/>
            </a:xfrm>
            <a:prstGeom prst="rect">
              <a:avLst/>
            </a:prstGeom>
            <a:solidFill>
              <a:srgbClr val="B7B7B7"/>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WProf profiler</a:t>
              </a:r>
            </a:p>
          </p:txBody>
        </p:sp>
        <p:sp>
          <p:nvSpPr>
            <p:cNvPr id="625" name="Shape 625"/>
            <p:cNvSpPr/>
            <p:nvPr/>
          </p:nvSpPr>
          <p:spPr>
            <a:xfrm rot="5400000">
              <a:off x="9427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Object Loader</a:t>
              </a:r>
            </a:p>
          </p:txBody>
        </p:sp>
        <p:sp>
          <p:nvSpPr>
            <p:cNvPr id="626" name="Shape 626"/>
            <p:cNvSpPr/>
            <p:nvPr/>
          </p:nvSpPr>
          <p:spPr>
            <a:xfrm rot="5400000">
              <a:off x="16024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HTML Parser</a:t>
              </a:r>
            </a:p>
          </p:txBody>
        </p:sp>
        <p:sp>
          <p:nvSpPr>
            <p:cNvPr id="627" name="Shape 627"/>
            <p:cNvSpPr/>
            <p:nvPr/>
          </p:nvSpPr>
          <p:spPr>
            <a:xfrm rot="5400000">
              <a:off x="22621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CSS Engine</a:t>
              </a:r>
            </a:p>
          </p:txBody>
        </p:sp>
        <p:sp>
          <p:nvSpPr>
            <p:cNvPr id="628" name="Shape 628"/>
            <p:cNvSpPr/>
            <p:nvPr/>
          </p:nvSpPr>
          <p:spPr>
            <a:xfrm rot="5400000">
              <a:off x="29218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JavaScript Engine</a:t>
              </a:r>
            </a:p>
          </p:txBody>
        </p:sp>
        <p:sp>
          <p:nvSpPr>
            <p:cNvPr id="629" name="Shape 629"/>
            <p:cNvSpPr/>
            <p:nvPr/>
          </p:nvSpPr>
          <p:spPr>
            <a:xfrm rot="5400000">
              <a:off x="3581575" y="4710749"/>
              <a:ext cx="1271999" cy="659699"/>
            </a:xfrm>
            <a:prstGeom prst="rect">
              <a:avLst/>
            </a:prstGeom>
            <a:solidFill>
              <a:srgbClr val="FFFFFF"/>
            </a:solidFill>
            <a:ln w="28575"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Rendering Engine</a:t>
              </a:r>
            </a:p>
          </p:txBody>
        </p:sp>
      </p:grpSp>
      <p:sp>
        <p:nvSpPr>
          <p:cNvPr id="630" name="Shape 630"/>
          <p:cNvSpPr/>
          <p:nvPr/>
        </p:nvSpPr>
        <p:spPr>
          <a:xfrm>
            <a:off x="5355775" y="4733867"/>
            <a:ext cx="1497311" cy="942732"/>
          </a:xfrm>
          <a:prstGeom prst="flowChartMultidocument">
            <a:avLst/>
          </a:prstGeom>
          <a:solidFill>
            <a:srgbClr val="B7B7B7"/>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Activity timing</a:t>
            </a:r>
          </a:p>
        </p:txBody>
      </p:sp>
      <p:sp>
        <p:nvSpPr>
          <p:cNvPr id="631" name="Shape 631"/>
          <p:cNvSpPr/>
          <p:nvPr/>
        </p:nvSpPr>
        <p:spPr>
          <a:xfrm>
            <a:off x="6671225" y="4733867"/>
            <a:ext cx="1497311" cy="942732"/>
          </a:xfrm>
          <a:prstGeom prst="flowChartMultidocument">
            <a:avLst/>
          </a:prstGeom>
          <a:solidFill>
            <a:srgbClr val="B7B7B7"/>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Dependencies</a:t>
            </a:r>
          </a:p>
        </p:txBody>
      </p:sp>
      <p:cxnSp>
        <p:nvCxnSpPr>
          <p:cNvPr id="632" name="Shape 632"/>
          <p:cNvCxnSpPr>
            <a:endCxn id="630" idx="1"/>
          </p:cNvCxnSpPr>
          <p:nvPr/>
        </p:nvCxnSpPr>
        <p:spPr>
          <a:xfrm>
            <a:off x="4622875" y="4155834"/>
            <a:ext cx="732899" cy="1049399"/>
          </a:xfrm>
          <a:prstGeom prst="straightConnector1">
            <a:avLst/>
          </a:prstGeom>
          <a:noFill/>
          <a:ln w="28575" cap="flat">
            <a:solidFill>
              <a:srgbClr val="000000"/>
            </a:solidFill>
            <a:prstDash val="solid"/>
            <a:round/>
            <a:headEnd type="none" w="lg" len="lg"/>
            <a:tailEnd type="triangle" w="lg" len="lg"/>
          </a:ln>
        </p:spPr>
      </p:cxnSp>
      <p:sp>
        <p:nvSpPr>
          <p:cNvPr id="633" name="Shape 633"/>
          <p:cNvSpPr/>
          <p:nvPr/>
        </p:nvSpPr>
        <p:spPr>
          <a:xfrm>
            <a:off x="5355775" y="3571283"/>
            <a:ext cx="2820798" cy="584549"/>
          </a:xfrm>
          <a:prstGeom prst="flowChartMultidocument">
            <a:avLst/>
          </a:prstGeom>
          <a:solidFill>
            <a:srgbClr val="B7B7B7"/>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 sz="1800"/>
              <a:t>Dependency graphs</a:t>
            </a:r>
          </a:p>
        </p:txBody>
      </p:sp>
      <p:sp>
        <p:nvSpPr>
          <p:cNvPr id="634" name="Shape 634"/>
          <p:cNvSpPr/>
          <p:nvPr/>
        </p:nvSpPr>
        <p:spPr>
          <a:xfrm>
            <a:off x="5355775" y="2287150"/>
            <a:ext cx="2820798" cy="584549"/>
          </a:xfrm>
          <a:prstGeom prst="flowChartMultidocument">
            <a:avLst/>
          </a:prstGeom>
          <a:solidFill>
            <a:srgbClr val="B7B7B7"/>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buNone/>
            </a:pPr>
            <a:r>
              <a:rPr lang="en-US" sz="1800" dirty="0" smtClean="0"/>
              <a:t>Bottleneck </a:t>
            </a:r>
            <a:r>
              <a:rPr lang="en" sz="1800" dirty="0" smtClean="0"/>
              <a:t>paths</a:t>
            </a:r>
            <a:endParaRPr lang="en" sz="1800" dirty="0"/>
          </a:p>
        </p:txBody>
      </p:sp>
      <p:cxnSp>
        <p:nvCxnSpPr>
          <p:cNvPr id="635" name="Shape 635"/>
          <p:cNvCxnSpPr/>
          <p:nvPr/>
        </p:nvCxnSpPr>
        <p:spPr>
          <a:xfrm rot="10800000" flipH="1">
            <a:off x="6655434" y="2843484"/>
            <a:ext cx="10500" cy="727799"/>
          </a:xfrm>
          <a:prstGeom prst="straightConnector1">
            <a:avLst/>
          </a:prstGeom>
          <a:noFill/>
          <a:ln w="28575" cap="flat">
            <a:solidFill>
              <a:srgbClr val="000000"/>
            </a:solidFill>
            <a:prstDash val="solid"/>
            <a:round/>
            <a:headEnd type="none" w="lg" len="lg"/>
            <a:tailEnd type="triangle" w="lg" len="lg"/>
          </a:ln>
        </p:spPr>
      </p:cxnSp>
      <p:sp>
        <p:nvSpPr>
          <p:cNvPr id="636" name="Shape 636"/>
          <p:cNvSpPr/>
          <p:nvPr/>
        </p:nvSpPr>
        <p:spPr>
          <a:xfrm>
            <a:off x="5355775" y="2287150"/>
            <a:ext cx="2839199" cy="5831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637" name="Shape 637"/>
          <p:cNvSpPr/>
          <p:nvPr/>
        </p:nvSpPr>
        <p:spPr>
          <a:xfrm>
            <a:off x="5355775" y="3571958"/>
            <a:ext cx="2839199" cy="5831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ustDataLst>
      <p:tags r:id="rId1"/>
    </p:custDataLst>
  </p:cSld>
  <p:clrMapOvr>
    <a:masterClrMapping/>
  </p:clrMapOvr>
  <p:transition xmlns:p14="http://schemas.microsoft.com/office/powerpoint/2010/main" spd="slow" advTm="9646">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0"/>
                                        <p:tgtEl>
                                          <p:spTgt spid="636"/>
                                        </p:tgtEl>
                                      </p:cBhvr>
                                    </p:animEffect>
                                  </p:childTnLst>
                                </p:cTn>
                              </p:par>
                              <p:par>
                                <p:cTn id="8" presetID="10" presetClass="entr" presetSubtype="0" fill="hold" nodeType="withEffect">
                                  <p:stCondLst>
                                    <p:cond delay="0"/>
                                  </p:stCondLst>
                                  <p:childTnLst>
                                    <p:set>
                                      <p:cBhvr>
                                        <p:cTn id="9" dur="1" fill="hold">
                                          <p:stCondLst>
                                            <p:cond delay="0"/>
                                          </p:stCondLst>
                                        </p:cTn>
                                        <p:tgtEl>
                                          <p:spTgt spid="637"/>
                                        </p:tgtEl>
                                        <p:attrNameLst>
                                          <p:attrName>style.visibility</p:attrName>
                                        </p:attrNameLst>
                                      </p:cBhvr>
                                      <p:to>
                                        <p:strVal val="visible"/>
                                      </p:to>
                                    </p:set>
                                    <p:animEffect transition="in" filter="fade">
                                      <p:cBhvr>
                                        <p:cTn id="10" dur="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p:nvPr/>
        </p:nvSpPr>
        <p:spPr>
          <a:xfrm>
            <a:off x="3800700" y="2251339"/>
            <a:ext cx="5238435" cy="2801247"/>
          </a:xfrm>
          <a:prstGeom prst="rect">
            <a:avLst/>
          </a:prstGeom>
          <a:blipFill>
            <a:blip r:embed="rId4"/>
            <a:stretch>
              <a:fillRect/>
            </a:stretch>
          </a:blipFill>
          <a:ln>
            <a:noFill/>
          </a:ln>
        </p:spPr>
      </p:sp>
      <p:sp>
        <p:nvSpPr>
          <p:cNvPr id="644" name="Shape 644"/>
          <p:cNvSpPr txBox="1">
            <a:spLocks noGrp="1"/>
          </p:cNvSpPr>
          <p:nvPr>
            <p:ph type="body" idx="1"/>
          </p:nvPr>
        </p:nvSpPr>
        <p:spPr>
          <a:xfrm>
            <a:off x="227425" y="2012613"/>
            <a:ext cx="4662300" cy="3278700"/>
          </a:xfrm>
          <a:prstGeom prst="rect">
            <a:avLst/>
          </a:prstGeom>
        </p:spPr>
        <p:txBody>
          <a:bodyPr lIns="91425" tIns="91425" rIns="91425" bIns="91425" anchor="t" anchorCtr="0">
            <a:noAutofit/>
          </a:bodyPr>
          <a:lstStyle/>
          <a:p>
            <a:pPr lvl="0" rtl="0">
              <a:buNone/>
            </a:pPr>
            <a:r>
              <a:rPr lang="en" sz="1400" dirty="0"/>
              <a:t>&lt;html&gt;</a:t>
            </a:r>
          </a:p>
          <a:p>
            <a:pPr lvl="0" rtl="0">
              <a:buNone/>
            </a:pPr>
            <a:r>
              <a:rPr lang="en" sz="1400" dirty="0"/>
              <a:t>    &lt;head&gt;</a:t>
            </a:r>
          </a:p>
          <a:p>
            <a:pPr lvl="0" rtl="0">
              <a:buNone/>
            </a:pPr>
            <a:r>
              <a:rPr lang="en" sz="1400" dirty="0"/>
              <a:t>        &lt;link rel="stylesheet" src="./main.css"&gt;</a:t>
            </a:r>
          </a:p>
          <a:p>
            <a:pPr lvl="0" rtl="0">
              <a:buNone/>
            </a:pPr>
            <a:r>
              <a:rPr lang="en" sz="1400" dirty="0"/>
              <a:t>        &lt;script src="./main.js" /&gt;</a:t>
            </a:r>
          </a:p>
          <a:p>
            <a:pPr lvl="0" rtl="0">
              <a:buNone/>
            </a:pPr>
            <a:r>
              <a:rPr lang="en" sz="1400" dirty="0"/>
              <a:t>    &lt;/head&gt;</a:t>
            </a:r>
          </a:p>
          <a:p>
            <a:pPr lvl="0" rtl="0">
              <a:buNone/>
            </a:pPr>
            <a:r>
              <a:rPr lang="en" sz="1400" dirty="0"/>
              <a:t>    &lt;!--request a JS--&gt;</a:t>
            </a:r>
          </a:p>
          <a:p>
            <a:pPr lvl="0" rtl="0">
              <a:buNone/>
            </a:pPr>
            <a:r>
              <a:rPr lang="en" sz="1400" dirty="0"/>
              <a:t>    &lt;body onload="..."&gt;</a:t>
            </a:r>
          </a:p>
          <a:p>
            <a:pPr lvl="0" rtl="0">
              <a:buNone/>
            </a:pPr>
            <a:r>
              <a:rPr lang="en" sz="1400" dirty="0"/>
              <a:t>        &lt;img src="test.png" /&gt;</a:t>
            </a:r>
          </a:p>
          <a:p>
            <a:pPr lvl="0" rtl="0">
              <a:buNone/>
            </a:pPr>
            <a:r>
              <a:rPr lang="en" sz="1400" dirty="0"/>
              <a:t>    &lt;/body&gt;</a:t>
            </a:r>
          </a:p>
          <a:p>
            <a:pPr lvl="0" rtl="0">
              <a:buNone/>
            </a:pPr>
            <a:r>
              <a:rPr lang="en" sz="1400" dirty="0"/>
              <a:t>&lt;/html&gt;</a:t>
            </a:r>
          </a:p>
        </p:txBody>
      </p:sp>
      <p:sp>
        <p:nvSpPr>
          <p:cNvPr id="645" name="Shape 64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a:latin typeface="Calibri"/>
              </a:rPr>
              <a:t>Dependency graph</a:t>
            </a:r>
          </a:p>
        </p:txBody>
      </p:sp>
    </p:spTree>
    <p:custDataLst>
      <p:tags r:id="rId1"/>
    </p:custDataLst>
  </p:cSld>
  <p:clrMapOvr>
    <a:masterClrMapping/>
  </p:clrMapOvr>
  <p:transition xmlns:p14="http://schemas.microsoft.com/office/powerpoint/2010/main" spd="slow" advTm="23082">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Shape 9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rtl="0">
              <a:buNone/>
            </a:pPr>
            <a:r>
              <a:rPr lang="en" dirty="0">
                <a:latin typeface="Calibri"/>
              </a:rPr>
              <a:t>Critical path analysis</a:t>
            </a:r>
          </a:p>
        </p:txBody>
      </p:sp>
      <p:sp>
        <p:nvSpPr>
          <p:cNvPr id="911" name="Shape 911"/>
          <p:cNvSpPr txBox="1"/>
          <p:nvPr/>
        </p:nvSpPr>
        <p:spPr>
          <a:xfrm>
            <a:off x="525819" y="1570561"/>
            <a:ext cx="8054999" cy="989099"/>
          </a:xfrm>
          <a:prstGeom prst="rect">
            <a:avLst/>
          </a:prstGeom>
        </p:spPr>
        <p:txBody>
          <a:bodyPr lIns="91425" tIns="91425" rIns="91425" bIns="91425" anchor="ctr" anchorCtr="0">
            <a:noAutofit/>
          </a:bodyPr>
          <a:lstStyle/>
          <a:p>
            <a:pPr lvl="0" rtl="0">
              <a:spcBef>
                <a:spcPts val="600"/>
              </a:spcBef>
              <a:buNone/>
            </a:pPr>
            <a:r>
              <a:rPr lang="en" sz="3000" dirty="0">
                <a:solidFill>
                  <a:schemeClr val="dk1"/>
                </a:solidFill>
                <a:latin typeface="Calibri"/>
              </a:rPr>
              <a:t>Critical path: the longest bottleneck path.</a:t>
            </a:r>
          </a:p>
          <a:p>
            <a:endParaRPr lang="en" sz="3000" dirty="0">
              <a:solidFill>
                <a:schemeClr val="dk1"/>
              </a:solidFill>
            </a:endParaRPr>
          </a:p>
        </p:txBody>
      </p:sp>
      <p:sp>
        <p:nvSpPr>
          <p:cNvPr id="912" name="Shape 912"/>
          <p:cNvSpPr/>
          <p:nvPr/>
        </p:nvSpPr>
        <p:spPr>
          <a:xfrm>
            <a:off x="1248684" y="2508196"/>
            <a:ext cx="6646631" cy="3551386"/>
          </a:xfrm>
          <a:prstGeom prst="rect">
            <a:avLst/>
          </a:prstGeom>
          <a:blipFill>
            <a:blip r:embed="rId3"/>
            <a:stretch>
              <a:fillRect/>
            </a:stretch>
          </a:blipFill>
          <a:ln>
            <a:noFill/>
          </a:ln>
        </p:spPr>
      </p:sp>
    </p:spTree>
    <p:extLst>
      <p:ext uri="{BB962C8B-B14F-4D97-AF65-F5344CB8AC3E}">
        <p14:creationId xmlns:p14="http://schemas.microsoft.com/office/powerpoint/2010/main" val="2565654796"/>
      </p:ext>
    </p:extLst>
  </p:cSld>
  <p:clrMapOvr>
    <a:masterClrMapping/>
  </p:clrMapOvr>
  <p:transition xmlns:p14="http://schemas.microsoft.com/office/powerpoint/2010/main" spd="slow" advTm="16190">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Shape 91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 dirty="0">
                <a:latin typeface="Calibri"/>
              </a:rPr>
              <a:t>Critical path analysis</a:t>
            </a:r>
            <a:endParaRPr lang="en" dirty="0"/>
          </a:p>
        </p:txBody>
      </p:sp>
      <p:sp>
        <p:nvSpPr>
          <p:cNvPr id="919" name="Shape 919"/>
          <p:cNvSpPr txBox="1"/>
          <p:nvPr/>
        </p:nvSpPr>
        <p:spPr>
          <a:xfrm>
            <a:off x="525819" y="1570561"/>
            <a:ext cx="8054999" cy="989099"/>
          </a:xfrm>
          <a:prstGeom prst="rect">
            <a:avLst/>
          </a:prstGeom>
        </p:spPr>
        <p:txBody>
          <a:bodyPr lIns="91425" tIns="91425" rIns="91425" bIns="91425" anchor="ctr" anchorCtr="0">
            <a:noAutofit/>
          </a:bodyPr>
          <a:lstStyle/>
          <a:p>
            <a:pPr lvl="0">
              <a:spcBef>
                <a:spcPts val="600"/>
              </a:spcBef>
            </a:pPr>
            <a:r>
              <a:rPr lang="en" sz="3000" dirty="0">
                <a:solidFill>
                  <a:schemeClr val="dk1"/>
                </a:solidFill>
                <a:latin typeface="Calibri"/>
              </a:rPr>
              <a:t>Critical path: the longest bottleneck path.</a:t>
            </a:r>
          </a:p>
          <a:p>
            <a:endParaRPr lang="en" sz="3000" dirty="0">
              <a:solidFill>
                <a:schemeClr val="dk1"/>
              </a:solidFill>
            </a:endParaRPr>
          </a:p>
        </p:txBody>
      </p:sp>
      <p:sp>
        <p:nvSpPr>
          <p:cNvPr id="920" name="Shape 920"/>
          <p:cNvSpPr/>
          <p:nvPr/>
        </p:nvSpPr>
        <p:spPr>
          <a:xfrm>
            <a:off x="1248684" y="2508196"/>
            <a:ext cx="6646631" cy="3551386"/>
          </a:xfrm>
          <a:prstGeom prst="rect">
            <a:avLst/>
          </a:prstGeom>
          <a:blipFill>
            <a:blip r:embed="rId3"/>
            <a:stretch>
              <a:fillRect/>
            </a:stretch>
          </a:blipFill>
          <a:ln>
            <a:noFill/>
          </a:ln>
        </p:spPr>
      </p:sp>
      <p:sp>
        <p:nvSpPr>
          <p:cNvPr id="921" name="Shape 921"/>
          <p:cNvSpPr/>
          <p:nvPr/>
        </p:nvSpPr>
        <p:spPr>
          <a:xfrm>
            <a:off x="6947315" y="4450114"/>
            <a:ext cx="5502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2210730223"/>
      </p:ext>
    </p:extLst>
  </p:cSld>
  <p:clrMapOvr>
    <a:masterClrMapping/>
  </p:clrMapOvr>
  <p:transition xmlns:p14="http://schemas.microsoft.com/office/powerpoint/2010/main" spd="slow" advTm="12558">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 dirty="0">
                <a:latin typeface="Calibri"/>
              </a:rPr>
              <a:t>Critical path analysis</a:t>
            </a:r>
            <a:endParaRPr lang="en" dirty="0"/>
          </a:p>
        </p:txBody>
      </p:sp>
      <p:sp>
        <p:nvSpPr>
          <p:cNvPr id="928" name="Shape 928"/>
          <p:cNvSpPr txBox="1"/>
          <p:nvPr/>
        </p:nvSpPr>
        <p:spPr>
          <a:xfrm>
            <a:off x="525819" y="1570561"/>
            <a:ext cx="8054999" cy="989099"/>
          </a:xfrm>
          <a:prstGeom prst="rect">
            <a:avLst/>
          </a:prstGeom>
        </p:spPr>
        <p:txBody>
          <a:bodyPr lIns="91425" tIns="91425" rIns="91425" bIns="91425" anchor="ctr" anchorCtr="0">
            <a:noAutofit/>
          </a:bodyPr>
          <a:lstStyle/>
          <a:p>
            <a:pPr lvl="0">
              <a:spcBef>
                <a:spcPts val="600"/>
              </a:spcBef>
            </a:pPr>
            <a:r>
              <a:rPr lang="en" sz="3000" dirty="0">
                <a:solidFill>
                  <a:schemeClr val="dk1"/>
                </a:solidFill>
                <a:latin typeface="Calibri"/>
              </a:rPr>
              <a:t>Critical path: the longest bottleneck path.</a:t>
            </a:r>
          </a:p>
          <a:p>
            <a:endParaRPr lang="en" sz="3000" dirty="0">
              <a:solidFill>
                <a:schemeClr val="dk1"/>
              </a:solidFill>
            </a:endParaRPr>
          </a:p>
        </p:txBody>
      </p:sp>
      <p:sp>
        <p:nvSpPr>
          <p:cNvPr id="929" name="Shape 929"/>
          <p:cNvSpPr/>
          <p:nvPr/>
        </p:nvSpPr>
        <p:spPr>
          <a:xfrm>
            <a:off x="1248684" y="2508196"/>
            <a:ext cx="6646631" cy="3551386"/>
          </a:xfrm>
          <a:prstGeom prst="rect">
            <a:avLst/>
          </a:prstGeom>
          <a:blipFill>
            <a:blip r:embed="rId3"/>
            <a:stretch>
              <a:fillRect/>
            </a:stretch>
          </a:blipFill>
          <a:ln>
            <a:noFill/>
          </a:ln>
        </p:spPr>
      </p:sp>
      <p:sp>
        <p:nvSpPr>
          <p:cNvPr id="930" name="Shape 930"/>
          <p:cNvSpPr/>
          <p:nvPr/>
        </p:nvSpPr>
        <p:spPr>
          <a:xfrm>
            <a:off x="6947315" y="4450114"/>
            <a:ext cx="5502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nvGrpSpPr>
          <p:cNvPr id="931" name="Shape 931"/>
          <p:cNvGrpSpPr/>
          <p:nvPr/>
        </p:nvGrpSpPr>
        <p:grpSpPr>
          <a:xfrm>
            <a:off x="6535466" y="3908039"/>
            <a:ext cx="449100" cy="508200"/>
            <a:chOff x="6535466" y="3908039"/>
            <a:chExt cx="449100" cy="508200"/>
          </a:xfrm>
        </p:grpSpPr>
        <p:cxnSp>
          <p:nvCxnSpPr>
            <p:cNvPr id="932" name="Shape 932"/>
            <p:cNvCxnSpPr/>
            <p:nvPr/>
          </p:nvCxnSpPr>
          <p:spPr>
            <a:xfrm rot="10800000" flipH="1">
              <a:off x="6947315" y="4098839"/>
              <a:ext cx="17700" cy="317400"/>
            </a:xfrm>
            <a:prstGeom prst="straightConnector1">
              <a:avLst/>
            </a:prstGeom>
            <a:noFill/>
            <a:ln w="28575" cap="flat">
              <a:solidFill>
                <a:srgbClr val="FF0000"/>
              </a:solidFill>
              <a:prstDash val="solid"/>
              <a:round/>
              <a:headEnd type="none" w="lg" len="lg"/>
              <a:tailEnd type="triangle" w="lg" len="lg"/>
            </a:ln>
          </p:spPr>
        </p:cxnSp>
        <p:sp>
          <p:nvSpPr>
            <p:cNvPr id="933" name="Shape 933"/>
            <p:cNvSpPr/>
            <p:nvPr/>
          </p:nvSpPr>
          <p:spPr>
            <a:xfrm>
              <a:off x="6535466" y="3908039"/>
              <a:ext cx="4491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1226987820"/>
      </p:ext>
    </p:extLst>
  </p:cSld>
  <p:clrMapOvr>
    <a:masterClrMapping/>
  </p:clrMapOvr>
  <p:transition xmlns:p14="http://schemas.microsoft.com/office/powerpoint/2010/main" spd="slow" advTm="731">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Shape 9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 dirty="0">
                <a:latin typeface="Calibri"/>
              </a:rPr>
              <a:t>Critical path analysis</a:t>
            </a:r>
            <a:endParaRPr lang="en" dirty="0"/>
          </a:p>
        </p:txBody>
      </p:sp>
      <p:sp>
        <p:nvSpPr>
          <p:cNvPr id="940" name="Shape 940"/>
          <p:cNvSpPr txBox="1"/>
          <p:nvPr/>
        </p:nvSpPr>
        <p:spPr>
          <a:xfrm>
            <a:off x="525819" y="1570561"/>
            <a:ext cx="8054999" cy="989099"/>
          </a:xfrm>
          <a:prstGeom prst="rect">
            <a:avLst/>
          </a:prstGeom>
        </p:spPr>
        <p:txBody>
          <a:bodyPr lIns="91425" tIns="91425" rIns="91425" bIns="91425" anchor="ctr" anchorCtr="0">
            <a:noAutofit/>
          </a:bodyPr>
          <a:lstStyle/>
          <a:p>
            <a:pPr lvl="0">
              <a:spcBef>
                <a:spcPts val="600"/>
              </a:spcBef>
            </a:pPr>
            <a:r>
              <a:rPr lang="en" sz="3000" dirty="0">
                <a:solidFill>
                  <a:schemeClr val="dk1"/>
                </a:solidFill>
                <a:latin typeface="Calibri"/>
              </a:rPr>
              <a:t>Critical path: the longest bottleneck path.</a:t>
            </a:r>
          </a:p>
          <a:p>
            <a:endParaRPr lang="en" sz="3000" dirty="0">
              <a:solidFill>
                <a:schemeClr val="dk1"/>
              </a:solidFill>
            </a:endParaRPr>
          </a:p>
        </p:txBody>
      </p:sp>
      <p:sp>
        <p:nvSpPr>
          <p:cNvPr id="941" name="Shape 941"/>
          <p:cNvSpPr/>
          <p:nvPr/>
        </p:nvSpPr>
        <p:spPr>
          <a:xfrm>
            <a:off x="1248684" y="2508196"/>
            <a:ext cx="6646631" cy="3551386"/>
          </a:xfrm>
          <a:prstGeom prst="rect">
            <a:avLst/>
          </a:prstGeom>
          <a:blipFill>
            <a:blip r:embed="rId3"/>
            <a:stretch>
              <a:fillRect/>
            </a:stretch>
          </a:blipFill>
          <a:ln>
            <a:noFill/>
          </a:ln>
        </p:spPr>
      </p:sp>
      <p:sp>
        <p:nvSpPr>
          <p:cNvPr id="942" name="Shape 942"/>
          <p:cNvSpPr/>
          <p:nvPr/>
        </p:nvSpPr>
        <p:spPr>
          <a:xfrm>
            <a:off x="6947315" y="4450114"/>
            <a:ext cx="5502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nvGrpSpPr>
          <p:cNvPr id="943" name="Shape 943"/>
          <p:cNvGrpSpPr/>
          <p:nvPr/>
        </p:nvGrpSpPr>
        <p:grpSpPr>
          <a:xfrm>
            <a:off x="6535466" y="3908039"/>
            <a:ext cx="449100" cy="508200"/>
            <a:chOff x="6535466" y="3908039"/>
            <a:chExt cx="449100" cy="508200"/>
          </a:xfrm>
        </p:grpSpPr>
        <p:cxnSp>
          <p:nvCxnSpPr>
            <p:cNvPr id="944" name="Shape 944"/>
            <p:cNvCxnSpPr/>
            <p:nvPr/>
          </p:nvCxnSpPr>
          <p:spPr>
            <a:xfrm rot="10800000" flipH="1">
              <a:off x="6947315" y="4098839"/>
              <a:ext cx="17700" cy="317400"/>
            </a:xfrm>
            <a:prstGeom prst="straightConnector1">
              <a:avLst/>
            </a:prstGeom>
            <a:noFill/>
            <a:ln w="28575" cap="flat">
              <a:solidFill>
                <a:srgbClr val="FF0000"/>
              </a:solidFill>
              <a:prstDash val="solid"/>
              <a:round/>
              <a:headEnd type="none" w="lg" len="lg"/>
              <a:tailEnd type="triangle" w="lg" len="lg"/>
            </a:ln>
          </p:spPr>
        </p:cxnSp>
        <p:sp>
          <p:nvSpPr>
            <p:cNvPr id="945" name="Shape 945"/>
            <p:cNvSpPr/>
            <p:nvPr/>
          </p:nvSpPr>
          <p:spPr>
            <a:xfrm>
              <a:off x="6535466" y="3908039"/>
              <a:ext cx="4491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946" name="Shape 946"/>
          <p:cNvGrpSpPr/>
          <p:nvPr/>
        </p:nvGrpSpPr>
        <p:grpSpPr>
          <a:xfrm>
            <a:off x="5400166" y="2845088"/>
            <a:ext cx="1168458" cy="1103811"/>
            <a:chOff x="5400166" y="2845088"/>
            <a:chExt cx="1168458" cy="1103811"/>
          </a:xfrm>
        </p:grpSpPr>
        <p:sp>
          <p:nvSpPr>
            <p:cNvPr id="947" name="Shape 947"/>
            <p:cNvSpPr/>
            <p:nvPr/>
          </p:nvSpPr>
          <p:spPr>
            <a:xfrm>
              <a:off x="5400166" y="2845088"/>
              <a:ext cx="11505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948" name="Shape 948"/>
            <p:cNvCxnSpPr/>
            <p:nvPr/>
          </p:nvCxnSpPr>
          <p:spPr>
            <a:xfrm rot="10800000">
              <a:off x="6553024" y="3112200"/>
              <a:ext cx="15600" cy="836699"/>
            </a:xfrm>
            <a:prstGeom prst="straightConnector1">
              <a:avLst/>
            </a:prstGeom>
            <a:noFill/>
            <a:ln w="28575" cap="flat">
              <a:solidFill>
                <a:srgbClr val="FF0000"/>
              </a:solidFill>
              <a:prstDash val="solid"/>
              <a:round/>
              <a:headEnd type="none" w="lg" len="lg"/>
              <a:tailEnd type="triangle" w="lg" len="lg"/>
            </a:ln>
          </p:spPr>
        </p:cxnSp>
      </p:grpSp>
    </p:spTree>
    <p:extLst>
      <p:ext uri="{BB962C8B-B14F-4D97-AF65-F5344CB8AC3E}">
        <p14:creationId xmlns:p14="http://schemas.microsoft.com/office/powerpoint/2010/main" val="4057567880"/>
      </p:ext>
    </p:extLst>
  </p:cSld>
  <p:clrMapOvr>
    <a:masterClrMapping/>
  </p:clrMapOvr>
  <p:transition xmlns:p14="http://schemas.microsoft.com/office/powerpoint/2010/main" spd="slow" advTm="454">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 dirty="0">
                <a:latin typeface="Calibri"/>
              </a:rPr>
              <a:t>Critical path analysis</a:t>
            </a:r>
            <a:endParaRPr lang="en" dirty="0"/>
          </a:p>
        </p:txBody>
      </p:sp>
      <p:sp>
        <p:nvSpPr>
          <p:cNvPr id="955" name="Shape 955"/>
          <p:cNvSpPr txBox="1"/>
          <p:nvPr/>
        </p:nvSpPr>
        <p:spPr>
          <a:xfrm>
            <a:off x="525819" y="1570561"/>
            <a:ext cx="8054999" cy="989099"/>
          </a:xfrm>
          <a:prstGeom prst="rect">
            <a:avLst/>
          </a:prstGeom>
        </p:spPr>
        <p:txBody>
          <a:bodyPr lIns="91425" tIns="91425" rIns="91425" bIns="91425" anchor="ctr" anchorCtr="0">
            <a:noAutofit/>
          </a:bodyPr>
          <a:lstStyle/>
          <a:p>
            <a:pPr lvl="0">
              <a:spcBef>
                <a:spcPts val="600"/>
              </a:spcBef>
            </a:pPr>
            <a:r>
              <a:rPr lang="en" sz="3000" dirty="0">
                <a:solidFill>
                  <a:schemeClr val="dk1"/>
                </a:solidFill>
                <a:latin typeface="Calibri"/>
              </a:rPr>
              <a:t>Critical path: the longest bottleneck path.</a:t>
            </a:r>
          </a:p>
          <a:p>
            <a:endParaRPr lang="en" sz="3000" dirty="0">
              <a:solidFill>
                <a:schemeClr val="dk1"/>
              </a:solidFill>
            </a:endParaRPr>
          </a:p>
        </p:txBody>
      </p:sp>
      <p:sp>
        <p:nvSpPr>
          <p:cNvPr id="956" name="Shape 956"/>
          <p:cNvSpPr/>
          <p:nvPr/>
        </p:nvSpPr>
        <p:spPr>
          <a:xfrm>
            <a:off x="1248684" y="2508196"/>
            <a:ext cx="6646631" cy="3551386"/>
          </a:xfrm>
          <a:prstGeom prst="rect">
            <a:avLst/>
          </a:prstGeom>
          <a:blipFill>
            <a:blip r:embed="rId3"/>
            <a:stretch>
              <a:fillRect/>
            </a:stretch>
          </a:blipFill>
          <a:ln>
            <a:noFill/>
          </a:ln>
        </p:spPr>
      </p:sp>
      <p:sp>
        <p:nvSpPr>
          <p:cNvPr id="957" name="Shape 957"/>
          <p:cNvSpPr/>
          <p:nvPr/>
        </p:nvSpPr>
        <p:spPr>
          <a:xfrm>
            <a:off x="6947315" y="4450114"/>
            <a:ext cx="5502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nvGrpSpPr>
          <p:cNvPr id="958" name="Shape 958"/>
          <p:cNvGrpSpPr/>
          <p:nvPr/>
        </p:nvGrpSpPr>
        <p:grpSpPr>
          <a:xfrm>
            <a:off x="6535466" y="3908039"/>
            <a:ext cx="449100" cy="508200"/>
            <a:chOff x="6535466" y="3908039"/>
            <a:chExt cx="449100" cy="508200"/>
          </a:xfrm>
        </p:grpSpPr>
        <p:cxnSp>
          <p:nvCxnSpPr>
            <p:cNvPr id="959" name="Shape 959"/>
            <p:cNvCxnSpPr/>
            <p:nvPr/>
          </p:nvCxnSpPr>
          <p:spPr>
            <a:xfrm rot="10800000" flipH="1">
              <a:off x="6947315" y="4098839"/>
              <a:ext cx="17700" cy="317400"/>
            </a:xfrm>
            <a:prstGeom prst="straightConnector1">
              <a:avLst/>
            </a:prstGeom>
            <a:noFill/>
            <a:ln w="28575" cap="flat">
              <a:solidFill>
                <a:srgbClr val="FF0000"/>
              </a:solidFill>
              <a:prstDash val="solid"/>
              <a:round/>
              <a:headEnd type="none" w="lg" len="lg"/>
              <a:tailEnd type="triangle" w="lg" len="lg"/>
            </a:ln>
          </p:spPr>
        </p:cxnSp>
        <p:sp>
          <p:nvSpPr>
            <p:cNvPr id="960" name="Shape 960"/>
            <p:cNvSpPr/>
            <p:nvPr/>
          </p:nvSpPr>
          <p:spPr>
            <a:xfrm>
              <a:off x="6535466" y="3908039"/>
              <a:ext cx="4491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961" name="Shape 961"/>
          <p:cNvGrpSpPr/>
          <p:nvPr/>
        </p:nvGrpSpPr>
        <p:grpSpPr>
          <a:xfrm>
            <a:off x="5400166" y="2845088"/>
            <a:ext cx="1168458" cy="1103811"/>
            <a:chOff x="5400166" y="2845088"/>
            <a:chExt cx="1168458" cy="1103811"/>
          </a:xfrm>
        </p:grpSpPr>
        <p:sp>
          <p:nvSpPr>
            <p:cNvPr id="962" name="Shape 962"/>
            <p:cNvSpPr/>
            <p:nvPr/>
          </p:nvSpPr>
          <p:spPr>
            <a:xfrm>
              <a:off x="5400166" y="2845088"/>
              <a:ext cx="11505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963" name="Shape 963"/>
            <p:cNvCxnSpPr/>
            <p:nvPr/>
          </p:nvCxnSpPr>
          <p:spPr>
            <a:xfrm rot="10800000">
              <a:off x="6553024" y="3112200"/>
              <a:ext cx="15600" cy="836699"/>
            </a:xfrm>
            <a:prstGeom prst="straightConnector1">
              <a:avLst/>
            </a:prstGeom>
            <a:noFill/>
            <a:ln w="28575" cap="flat">
              <a:solidFill>
                <a:srgbClr val="FF0000"/>
              </a:solidFill>
              <a:prstDash val="solid"/>
              <a:round/>
              <a:headEnd type="none" w="lg" len="lg"/>
              <a:tailEnd type="triangle" w="lg" len="lg"/>
            </a:ln>
          </p:spPr>
        </p:cxnSp>
      </p:grpSp>
      <p:grpSp>
        <p:nvGrpSpPr>
          <p:cNvPr id="964" name="Shape 964"/>
          <p:cNvGrpSpPr/>
          <p:nvPr/>
        </p:nvGrpSpPr>
        <p:grpSpPr>
          <a:xfrm>
            <a:off x="5010444" y="3054789"/>
            <a:ext cx="398421" cy="2191875"/>
            <a:chOff x="5010444" y="3054789"/>
            <a:chExt cx="398421" cy="2191875"/>
          </a:xfrm>
        </p:grpSpPr>
        <p:sp>
          <p:nvSpPr>
            <p:cNvPr id="965" name="Shape 965"/>
            <p:cNvSpPr/>
            <p:nvPr/>
          </p:nvSpPr>
          <p:spPr>
            <a:xfrm>
              <a:off x="5010444" y="4979664"/>
              <a:ext cx="3983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966" name="Shape 966"/>
            <p:cNvCxnSpPr/>
            <p:nvPr/>
          </p:nvCxnSpPr>
          <p:spPr>
            <a:xfrm>
              <a:off x="5400166" y="3054789"/>
              <a:ext cx="8699" cy="2000999"/>
            </a:xfrm>
            <a:prstGeom prst="straightConnector1">
              <a:avLst/>
            </a:prstGeom>
            <a:noFill/>
            <a:ln w="28575" cap="flat">
              <a:solidFill>
                <a:srgbClr val="FF0000"/>
              </a:solidFill>
              <a:prstDash val="solid"/>
              <a:round/>
              <a:headEnd type="none" w="lg" len="lg"/>
              <a:tailEnd type="triangle" w="lg" len="lg"/>
            </a:ln>
          </p:spPr>
        </p:cxnSp>
      </p:grpSp>
    </p:spTree>
    <p:extLst>
      <p:ext uri="{BB962C8B-B14F-4D97-AF65-F5344CB8AC3E}">
        <p14:creationId xmlns:p14="http://schemas.microsoft.com/office/powerpoint/2010/main" val="2358284519"/>
      </p:ext>
    </p:extLst>
  </p:cSld>
  <p:clrMapOvr>
    <a:masterClrMapping/>
  </p:clrMapOvr>
  <p:transition xmlns:p14="http://schemas.microsoft.com/office/powerpoint/2010/main" spd="slow" advTm="429">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 dirty="0">
                <a:latin typeface="Calibri"/>
              </a:rPr>
              <a:t>Critical path analysis</a:t>
            </a:r>
            <a:endParaRPr lang="en" dirty="0"/>
          </a:p>
        </p:txBody>
      </p:sp>
      <p:sp>
        <p:nvSpPr>
          <p:cNvPr id="973" name="Shape 973"/>
          <p:cNvSpPr txBox="1"/>
          <p:nvPr/>
        </p:nvSpPr>
        <p:spPr>
          <a:xfrm>
            <a:off x="525819" y="1570561"/>
            <a:ext cx="8054999" cy="989099"/>
          </a:xfrm>
          <a:prstGeom prst="rect">
            <a:avLst/>
          </a:prstGeom>
        </p:spPr>
        <p:txBody>
          <a:bodyPr lIns="91425" tIns="91425" rIns="91425" bIns="91425" anchor="ctr" anchorCtr="0">
            <a:noAutofit/>
          </a:bodyPr>
          <a:lstStyle/>
          <a:p>
            <a:pPr lvl="0">
              <a:spcBef>
                <a:spcPts val="600"/>
              </a:spcBef>
            </a:pPr>
            <a:r>
              <a:rPr lang="en" sz="3000" dirty="0">
                <a:solidFill>
                  <a:schemeClr val="dk1"/>
                </a:solidFill>
                <a:latin typeface="Calibri"/>
              </a:rPr>
              <a:t>Critical path: the longest bottleneck path.</a:t>
            </a:r>
          </a:p>
          <a:p>
            <a:endParaRPr lang="en" sz="3000" dirty="0">
              <a:solidFill>
                <a:schemeClr val="dk1"/>
              </a:solidFill>
            </a:endParaRPr>
          </a:p>
        </p:txBody>
      </p:sp>
      <p:sp>
        <p:nvSpPr>
          <p:cNvPr id="974" name="Shape 974"/>
          <p:cNvSpPr/>
          <p:nvPr/>
        </p:nvSpPr>
        <p:spPr>
          <a:xfrm>
            <a:off x="1248684" y="2508196"/>
            <a:ext cx="6646631" cy="3551386"/>
          </a:xfrm>
          <a:prstGeom prst="rect">
            <a:avLst/>
          </a:prstGeom>
          <a:blipFill>
            <a:blip r:embed="rId3"/>
            <a:stretch>
              <a:fillRect/>
            </a:stretch>
          </a:blipFill>
          <a:ln>
            <a:noFill/>
          </a:ln>
        </p:spPr>
      </p:sp>
      <p:sp>
        <p:nvSpPr>
          <p:cNvPr id="975" name="Shape 975"/>
          <p:cNvSpPr/>
          <p:nvPr/>
        </p:nvSpPr>
        <p:spPr>
          <a:xfrm>
            <a:off x="6947315" y="4450114"/>
            <a:ext cx="5502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nvGrpSpPr>
          <p:cNvPr id="976" name="Shape 976"/>
          <p:cNvGrpSpPr/>
          <p:nvPr/>
        </p:nvGrpSpPr>
        <p:grpSpPr>
          <a:xfrm>
            <a:off x="6535466" y="3908039"/>
            <a:ext cx="449100" cy="508200"/>
            <a:chOff x="6535466" y="3908039"/>
            <a:chExt cx="449100" cy="508200"/>
          </a:xfrm>
        </p:grpSpPr>
        <p:cxnSp>
          <p:nvCxnSpPr>
            <p:cNvPr id="977" name="Shape 977"/>
            <p:cNvCxnSpPr/>
            <p:nvPr/>
          </p:nvCxnSpPr>
          <p:spPr>
            <a:xfrm rot="10800000" flipH="1">
              <a:off x="6947315" y="4098839"/>
              <a:ext cx="17700" cy="317400"/>
            </a:xfrm>
            <a:prstGeom prst="straightConnector1">
              <a:avLst/>
            </a:prstGeom>
            <a:noFill/>
            <a:ln w="28575" cap="flat">
              <a:solidFill>
                <a:srgbClr val="FF0000"/>
              </a:solidFill>
              <a:prstDash val="solid"/>
              <a:round/>
              <a:headEnd type="none" w="lg" len="lg"/>
              <a:tailEnd type="triangle" w="lg" len="lg"/>
            </a:ln>
          </p:spPr>
        </p:cxnSp>
        <p:sp>
          <p:nvSpPr>
            <p:cNvPr id="978" name="Shape 978"/>
            <p:cNvSpPr/>
            <p:nvPr/>
          </p:nvSpPr>
          <p:spPr>
            <a:xfrm>
              <a:off x="6535466" y="3908039"/>
              <a:ext cx="4491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979" name="Shape 979"/>
          <p:cNvGrpSpPr/>
          <p:nvPr/>
        </p:nvGrpSpPr>
        <p:grpSpPr>
          <a:xfrm>
            <a:off x="5400166" y="2845088"/>
            <a:ext cx="1168458" cy="1103811"/>
            <a:chOff x="5400166" y="2845088"/>
            <a:chExt cx="1168458" cy="1103811"/>
          </a:xfrm>
        </p:grpSpPr>
        <p:sp>
          <p:nvSpPr>
            <p:cNvPr id="980" name="Shape 980"/>
            <p:cNvSpPr/>
            <p:nvPr/>
          </p:nvSpPr>
          <p:spPr>
            <a:xfrm>
              <a:off x="5400166" y="2845088"/>
              <a:ext cx="11505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981" name="Shape 981"/>
            <p:cNvCxnSpPr/>
            <p:nvPr/>
          </p:nvCxnSpPr>
          <p:spPr>
            <a:xfrm rot="10800000">
              <a:off x="6553024" y="3112200"/>
              <a:ext cx="15600" cy="836699"/>
            </a:xfrm>
            <a:prstGeom prst="straightConnector1">
              <a:avLst/>
            </a:prstGeom>
            <a:noFill/>
            <a:ln w="28575" cap="flat">
              <a:solidFill>
                <a:srgbClr val="FF0000"/>
              </a:solidFill>
              <a:prstDash val="solid"/>
              <a:round/>
              <a:headEnd type="none" w="lg" len="lg"/>
              <a:tailEnd type="triangle" w="lg" len="lg"/>
            </a:ln>
          </p:spPr>
        </p:cxnSp>
      </p:grpSp>
      <p:grpSp>
        <p:nvGrpSpPr>
          <p:cNvPr id="982" name="Shape 982"/>
          <p:cNvGrpSpPr/>
          <p:nvPr/>
        </p:nvGrpSpPr>
        <p:grpSpPr>
          <a:xfrm>
            <a:off x="5010444" y="3054789"/>
            <a:ext cx="398421" cy="2191875"/>
            <a:chOff x="5010444" y="3054789"/>
            <a:chExt cx="398421" cy="2191875"/>
          </a:xfrm>
        </p:grpSpPr>
        <p:sp>
          <p:nvSpPr>
            <p:cNvPr id="983" name="Shape 983"/>
            <p:cNvSpPr/>
            <p:nvPr/>
          </p:nvSpPr>
          <p:spPr>
            <a:xfrm>
              <a:off x="5010444" y="4979664"/>
              <a:ext cx="3983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984" name="Shape 984"/>
            <p:cNvCxnSpPr/>
            <p:nvPr/>
          </p:nvCxnSpPr>
          <p:spPr>
            <a:xfrm>
              <a:off x="5400166" y="3054789"/>
              <a:ext cx="8699" cy="2000999"/>
            </a:xfrm>
            <a:prstGeom prst="straightConnector1">
              <a:avLst/>
            </a:prstGeom>
            <a:noFill/>
            <a:ln w="28575" cap="flat">
              <a:solidFill>
                <a:srgbClr val="FF0000"/>
              </a:solidFill>
              <a:prstDash val="solid"/>
              <a:round/>
              <a:headEnd type="none" w="lg" len="lg"/>
              <a:tailEnd type="triangle" w="lg" len="lg"/>
            </a:ln>
          </p:spPr>
        </p:cxnSp>
      </p:grpSp>
      <p:grpSp>
        <p:nvGrpSpPr>
          <p:cNvPr id="985" name="Shape 985"/>
          <p:cNvGrpSpPr/>
          <p:nvPr/>
        </p:nvGrpSpPr>
        <p:grpSpPr>
          <a:xfrm>
            <a:off x="4308772" y="4450114"/>
            <a:ext cx="741518" cy="584400"/>
            <a:chOff x="4308772" y="4450114"/>
            <a:chExt cx="741518" cy="584400"/>
          </a:xfrm>
        </p:grpSpPr>
        <p:cxnSp>
          <p:nvCxnSpPr>
            <p:cNvPr id="986" name="Shape 986"/>
            <p:cNvCxnSpPr/>
            <p:nvPr/>
          </p:nvCxnSpPr>
          <p:spPr>
            <a:xfrm rot="10800000" flipH="1">
              <a:off x="5032591" y="4717114"/>
              <a:ext cx="17700" cy="317400"/>
            </a:xfrm>
            <a:prstGeom prst="straightConnector1">
              <a:avLst/>
            </a:prstGeom>
            <a:noFill/>
            <a:ln w="28575" cap="flat">
              <a:solidFill>
                <a:srgbClr val="FF0000"/>
              </a:solidFill>
              <a:prstDash val="solid"/>
              <a:round/>
              <a:headEnd type="none" w="lg" len="lg"/>
              <a:tailEnd type="triangle" w="lg" len="lg"/>
            </a:ln>
          </p:spPr>
        </p:cxnSp>
        <p:sp>
          <p:nvSpPr>
            <p:cNvPr id="987" name="Shape 987"/>
            <p:cNvSpPr/>
            <p:nvPr/>
          </p:nvSpPr>
          <p:spPr>
            <a:xfrm>
              <a:off x="4308772" y="4450114"/>
              <a:ext cx="7239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647034939"/>
      </p:ext>
    </p:extLst>
  </p:cSld>
  <p:clrMapOvr>
    <a:masterClrMapping/>
  </p:clrMapOvr>
  <p:transition xmlns:p14="http://schemas.microsoft.com/office/powerpoint/2010/main" spd="slow" advTm="366">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Shape 99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 dirty="0">
                <a:latin typeface="Calibri"/>
              </a:rPr>
              <a:t>Critical path analysis</a:t>
            </a:r>
            <a:endParaRPr lang="en" dirty="0"/>
          </a:p>
        </p:txBody>
      </p:sp>
      <p:sp>
        <p:nvSpPr>
          <p:cNvPr id="994" name="Shape 994"/>
          <p:cNvSpPr txBox="1"/>
          <p:nvPr/>
        </p:nvSpPr>
        <p:spPr>
          <a:xfrm>
            <a:off x="525819" y="1570561"/>
            <a:ext cx="8054999" cy="989099"/>
          </a:xfrm>
          <a:prstGeom prst="rect">
            <a:avLst/>
          </a:prstGeom>
        </p:spPr>
        <p:txBody>
          <a:bodyPr lIns="91425" tIns="91425" rIns="91425" bIns="91425" anchor="ctr" anchorCtr="0">
            <a:noAutofit/>
          </a:bodyPr>
          <a:lstStyle/>
          <a:p>
            <a:pPr lvl="0">
              <a:spcBef>
                <a:spcPts val="600"/>
              </a:spcBef>
            </a:pPr>
            <a:r>
              <a:rPr lang="en" sz="3000" dirty="0">
                <a:solidFill>
                  <a:schemeClr val="dk1"/>
                </a:solidFill>
                <a:latin typeface="Calibri"/>
              </a:rPr>
              <a:t>Critical path: the longest bottleneck path.</a:t>
            </a:r>
          </a:p>
          <a:p>
            <a:endParaRPr lang="en" sz="3000" dirty="0">
              <a:solidFill>
                <a:schemeClr val="dk1"/>
              </a:solidFill>
            </a:endParaRPr>
          </a:p>
        </p:txBody>
      </p:sp>
      <p:sp>
        <p:nvSpPr>
          <p:cNvPr id="995" name="Shape 995"/>
          <p:cNvSpPr/>
          <p:nvPr/>
        </p:nvSpPr>
        <p:spPr>
          <a:xfrm>
            <a:off x="1248684" y="2508196"/>
            <a:ext cx="6646631" cy="3551386"/>
          </a:xfrm>
          <a:prstGeom prst="rect">
            <a:avLst/>
          </a:prstGeom>
          <a:blipFill>
            <a:blip r:embed="rId3"/>
            <a:stretch>
              <a:fillRect/>
            </a:stretch>
          </a:blipFill>
          <a:ln>
            <a:noFill/>
          </a:ln>
        </p:spPr>
      </p:sp>
      <p:sp>
        <p:nvSpPr>
          <p:cNvPr id="996" name="Shape 996"/>
          <p:cNvSpPr/>
          <p:nvPr/>
        </p:nvSpPr>
        <p:spPr>
          <a:xfrm>
            <a:off x="6947315" y="4450114"/>
            <a:ext cx="5502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nvGrpSpPr>
          <p:cNvPr id="997" name="Shape 997"/>
          <p:cNvGrpSpPr/>
          <p:nvPr/>
        </p:nvGrpSpPr>
        <p:grpSpPr>
          <a:xfrm>
            <a:off x="6535466" y="3908039"/>
            <a:ext cx="449100" cy="508200"/>
            <a:chOff x="6535466" y="3908039"/>
            <a:chExt cx="449100" cy="508200"/>
          </a:xfrm>
        </p:grpSpPr>
        <p:cxnSp>
          <p:nvCxnSpPr>
            <p:cNvPr id="998" name="Shape 998"/>
            <p:cNvCxnSpPr/>
            <p:nvPr/>
          </p:nvCxnSpPr>
          <p:spPr>
            <a:xfrm rot="10800000" flipH="1">
              <a:off x="6947315" y="4098839"/>
              <a:ext cx="17700" cy="317400"/>
            </a:xfrm>
            <a:prstGeom prst="straightConnector1">
              <a:avLst/>
            </a:prstGeom>
            <a:noFill/>
            <a:ln w="28575" cap="flat">
              <a:solidFill>
                <a:srgbClr val="FF0000"/>
              </a:solidFill>
              <a:prstDash val="solid"/>
              <a:round/>
              <a:headEnd type="none" w="lg" len="lg"/>
              <a:tailEnd type="triangle" w="lg" len="lg"/>
            </a:ln>
          </p:spPr>
        </p:cxnSp>
        <p:sp>
          <p:nvSpPr>
            <p:cNvPr id="999" name="Shape 999"/>
            <p:cNvSpPr/>
            <p:nvPr/>
          </p:nvSpPr>
          <p:spPr>
            <a:xfrm>
              <a:off x="6535466" y="3908039"/>
              <a:ext cx="4491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1000" name="Shape 1000"/>
          <p:cNvGrpSpPr/>
          <p:nvPr/>
        </p:nvGrpSpPr>
        <p:grpSpPr>
          <a:xfrm>
            <a:off x="5400166" y="2845088"/>
            <a:ext cx="1168458" cy="1103811"/>
            <a:chOff x="5400166" y="2845088"/>
            <a:chExt cx="1168458" cy="1103811"/>
          </a:xfrm>
        </p:grpSpPr>
        <p:sp>
          <p:nvSpPr>
            <p:cNvPr id="1001" name="Shape 1001"/>
            <p:cNvSpPr/>
            <p:nvPr/>
          </p:nvSpPr>
          <p:spPr>
            <a:xfrm>
              <a:off x="5400166" y="2845088"/>
              <a:ext cx="11505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02" name="Shape 1002"/>
            <p:cNvCxnSpPr/>
            <p:nvPr/>
          </p:nvCxnSpPr>
          <p:spPr>
            <a:xfrm rot="10800000">
              <a:off x="6553024" y="3112200"/>
              <a:ext cx="15600" cy="836699"/>
            </a:xfrm>
            <a:prstGeom prst="straightConnector1">
              <a:avLst/>
            </a:prstGeom>
            <a:noFill/>
            <a:ln w="28575" cap="flat">
              <a:solidFill>
                <a:srgbClr val="FF0000"/>
              </a:solidFill>
              <a:prstDash val="solid"/>
              <a:round/>
              <a:headEnd type="none" w="lg" len="lg"/>
              <a:tailEnd type="triangle" w="lg" len="lg"/>
            </a:ln>
          </p:spPr>
        </p:cxnSp>
      </p:grpSp>
      <p:grpSp>
        <p:nvGrpSpPr>
          <p:cNvPr id="1003" name="Shape 1003"/>
          <p:cNvGrpSpPr/>
          <p:nvPr/>
        </p:nvGrpSpPr>
        <p:grpSpPr>
          <a:xfrm>
            <a:off x="5010444" y="3054789"/>
            <a:ext cx="398421" cy="2191875"/>
            <a:chOff x="5010444" y="3054789"/>
            <a:chExt cx="398421" cy="2191875"/>
          </a:xfrm>
        </p:grpSpPr>
        <p:sp>
          <p:nvSpPr>
            <p:cNvPr id="1004" name="Shape 1004"/>
            <p:cNvSpPr/>
            <p:nvPr/>
          </p:nvSpPr>
          <p:spPr>
            <a:xfrm>
              <a:off x="5010444" y="4979664"/>
              <a:ext cx="3983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05" name="Shape 1005"/>
            <p:cNvCxnSpPr/>
            <p:nvPr/>
          </p:nvCxnSpPr>
          <p:spPr>
            <a:xfrm>
              <a:off x="5400166" y="3054789"/>
              <a:ext cx="8699" cy="2000999"/>
            </a:xfrm>
            <a:prstGeom prst="straightConnector1">
              <a:avLst/>
            </a:prstGeom>
            <a:noFill/>
            <a:ln w="28575" cap="flat">
              <a:solidFill>
                <a:srgbClr val="FF0000"/>
              </a:solidFill>
              <a:prstDash val="solid"/>
              <a:round/>
              <a:headEnd type="none" w="lg" len="lg"/>
              <a:tailEnd type="triangle" w="lg" len="lg"/>
            </a:ln>
          </p:spPr>
        </p:cxnSp>
      </p:grpSp>
      <p:grpSp>
        <p:nvGrpSpPr>
          <p:cNvPr id="1006" name="Shape 1006"/>
          <p:cNvGrpSpPr/>
          <p:nvPr/>
        </p:nvGrpSpPr>
        <p:grpSpPr>
          <a:xfrm>
            <a:off x="4308772" y="4450114"/>
            <a:ext cx="741518" cy="584400"/>
            <a:chOff x="4308772" y="4450114"/>
            <a:chExt cx="741518" cy="584400"/>
          </a:xfrm>
        </p:grpSpPr>
        <p:cxnSp>
          <p:nvCxnSpPr>
            <p:cNvPr id="1007" name="Shape 1007"/>
            <p:cNvCxnSpPr/>
            <p:nvPr/>
          </p:nvCxnSpPr>
          <p:spPr>
            <a:xfrm rot="10800000" flipH="1">
              <a:off x="5032591" y="4717114"/>
              <a:ext cx="17700" cy="317400"/>
            </a:xfrm>
            <a:prstGeom prst="straightConnector1">
              <a:avLst/>
            </a:prstGeom>
            <a:noFill/>
            <a:ln w="28575" cap="flat">
              <a:solidFill>
                <a:srgbClr val="FF0000"/>
              </a:solidFill>
              <a:prstDash val="solid"/>
              <a:round/>
              <a:headEnd type="none" w="lg" len="lg"/>
              <a:tailEnd type="triangle" w="lg" len="lg"/>
            </a:ln>
          </p:spPr>
        </p:cxnSp>
        <p:sp>
          <p:nvSpPr>
            <p:cNvPr id="1008" name="Shape 1008"/>
            <p:cNvSpPr/>
            <p:nvPr/>
          </p:nvSpPr>
          <p:spPr>
            <a:xfrm>
              <a:off x="4308772" y="4450114"/>
              <a:ext cx="7239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1009" name="Shape 1009"/>
          <p:cNvGrpSpPr/>
          <p:nvPr/>
        </p:nvGrpSpPr>
        <p:grpSpPr>
          <a:xfrm>
            <a:off x="3325391" y="3432514"/>
            <a:ext cx="978000" cy="1103700"/>
            <a:chOff x="3325391" y="3432514"/>
            <a:chExt cx="978000" cy="1103700"/>
          </a:xfrm>
        </p:grpSpPr>
        <p:sp>
          <p:nvSpPr>
            <p:cNvPr id="1010" name="Shape 1010"/>
            <p:cNvSpPr/>
            <p:nvPr/>
          </p:nvSpPr>
          <p:spPr>
            <a:xfrm>
              <a:off x="3325391" y="3432514"/>
              <a:ext cx="9624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11" name="Shape 1011"/>
            <p:cNvCxnSpPr/>
            <p:nvPr/>
          </p:nvCxnSpPr>
          <p:spPr>
            <a:xfrm rot="10800000">
              <a:off x="4287791" y="3699514"/>
              <a:ext cx="15600" cy="836699"/>
            </a:xfrm>
            <a:prstGeom prst="straightConnector1">
              <a:avLst/>
            </a:prstGeom>
            <a:noFill/>
            <a:ln w="28575" cap="flat">
              <a:solidFill>
                <a:srgbClr val="FF0000"/>
              </a:solidFill>
              <a:prstDash val="solid"/>
              <a:round/>
              <a:headEnd type="none" w="lg" len="lg"/>
              <a:tailEnd type="triangle" w="lg" len="lg"/>
            </a:ln>
          </p:spPr>
        </p:cxnSp>
      </p:grpSp>
    </p:spTree>
    <p:extLst>
      <p:ext uri="{BB962C8B-B14F-4D97-AF65-F5344CB8AC3E}">
        <p14:creationId xmlns:p14="http://schemas.microsoft.com/office/powerpoint/2010/main" val="3801889936"/>
      </p:ext>
    </p:extLst>
  </p:cSld>
  <p:clrMapOvr>
    <a:masterClrMapping/>
  </p:clrMapOvr>
  <p:transition xmlns:p14="http://schemas.microsoft.com/office/powerpoint/2010/main" spd="slow" advTm="317">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Shape 101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 dirty="0">
                <a:latin typeface="Calibri"/>
              </a:rPr>
              <a:t>Critical path analysis</a:t>
            </a:r>
            <a:endParaRPr lang="en" dirty="0"/>
          </a:p>
        </p:txBody>
      </p:sp>
      <p:sp>
        <p:nvSpPr>
          <p:cNvPr id="1018" name="Shape 1018"/>
          <p:cNvSpPr txBox="1"/>
          <p:nvPr/>
        </p:nvSpPr>
        <p:spPr>
          <a:xfrm>
            <a:off x="525819" y="1570561"/>
            <a:ext cx="8054999" cy="989099"/>
          </a:xfrm>
          <a:prstGeom prst="rect">
            <a:avLst/>
          </a:prstGeom>
        </p:spPr>
        <p:txBody>
          <a:bodyPr lIns="91425" tIns="91425" rIns="91425" bIns="91425" anchor="ctr" anchorCtr="0">
            <a:noAutofit/>
          </a:bodyPr>
          <a:lstStyle/>
          <a:p>
            <a:pPr lvl="0">
              <a:spcBef>
                <a:spcPts val="600"/>
              </a:spcBef>
            </a:pPr>
            <a:r>
              <a:rPr lang="en" sz="3000" dirty="0">
                <a:solidFill>
                  <a:schemeClr val="dk1"/>
                </a:solidFill>
                <a:latin typeface="Calibri"/>
              </a:rPr>
              <a:t>Critical path: the longest bottleneck path.</a:t>
            </a:r>
          </a:p>
          <a:p>
            <a:endParaRPr lang="en" sz="3000" dirty="0">
              <a:solidFill>
                <a:schemeClr val="dk1"/>
              </a:solidFill>
            </a:endParaRPr>
          </a:p>
        </p:txBody>
      </p:sp>
      <p:sp>
        <p:nvSpPr>
          <p:cNvPr id="1019" name="Shape 1019"/>
          <p:cNvSpPr/>
          <p:nvPr/>
        </p:nvSpPr>
        <p:spPr>
          <a:xfrm>
            <a:off x="1248684" y="2508196"/>
            <a:ext cx="6646631" cy="3551386"/>
          </a:xfrm>
          <a:prstGeom prst="rect">
            <a:avLst/>
          </a:prstGeom>
          <a:blipFill>
            <a:blip r:embed="rId3"/>
            <a:stretch>
              <a:fillRect/>
            </a:stretch>
          </a:blipFill>
          <a:ln>
            <a:noFill/>
          </a:ln>
        </p:spPr>
      </p:sp>
      <p:sp>
        <p:nvSpPr>
          <p:cNvPr id="1020" name="Shape 1020"/>
          <p:cNvSpPr/>
          <p:nvPr/>
        </p:nvSpPr>
        <p:spPr>
          <a:xfrm>
            <a:off x="6947315" y="4450114"/>
            <a:ext cx="5502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nvGrpSpPr>
          <p:cNvPr id="1021" name="Shape 1021"/>
          <p:cNvGrpSpPr/>
          <p:nvPr/>
        </p:nvGrpSpPr>
        <p:grpSpPr>
          <a:xfrm>
            <a:off x="6535466" y="3908039"/>
            <a:ext cx="449100" cy="508200"/>
            <a:chOff x="6535466" y="3908039"/>
            <a:chExt cx="449100" cy="508200"/>
          </a:xfrm>
        </p:grpSpPr>
        <p:cxnSp>
          <p:nvCxnSpPr>
            <p:cNvPr id="1022" name="Shape 1022"/>
            <p:cNvCxnSpPr/>
            <p:nvPr/>
          </p:nvCxnSpPr>
          <p:spPr>
            <a:xfrm rot="10800000" flipH="1">
              <a:off x="6947315" y="4098839"/>
              <a:ext cx="17700" cy="317400"/>
            </a:xfrm>
            <a:prstGeom prst="straightConnector1">
              <a:avLst/>
            </a:prstGeom>
            <a:noFill/>
            <a:ln w="28575" cap="flat">
              <a:solidFill>
                <a:srgbClr val="FF0000"/>
              </a:solidFill>
              <a:prstDash val="solid"/>
              <a:round/>
              <a:headEnd type="none" w="lg" len="lg"/>
              <a:tailEnd type="triangle" w="lg" len="lg"/>
            </a:ln>
          </p:spPr>
        </p:cxnSp>
        <p:sp>
          <p:nvSpPr>
            <p:cNvPr id="1023" name="Shape 1023"/>
            <p:cNvSpPr/>
            <p:nvPr/>
          </p:nvSpPr>
          <p:spPr>
            <a:xfrm>
              <a:off x="6535466" y="3908039"/>
              <a:ext cx="4491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1024" name="Shape 1024"/>
          <p:cNvGrpSpPr/>
          <p:nvPr/>
        </p:nvGrpSpPr>
        <p:grpSpPr>
          <a:xfrm>
            <a:off x="5400166" y="2845088"/>
            <a:ext cx="1168458" cy="1103811"/>
            <a:chOff x="5400166" y="2845088"/>
            <a:chExt cx="1168458" cy="1103811"/>
          </a:xfrm>
        </p:grpSpPr>
        <p:sp>
          <p:nvSpPr>
            <p:cNvPr id="1025" name="Shape 1025"/>
            <p:cNvSpPr/>
            <p:nvPr/>
          </p:nvSpPr>
          <p:spPr>
            <a:xfrm>
              <a:off x="5400166" y="2845088"/>
              <a:ext cx="11505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26" name="Shape 1026"/>
            <p:cNvCxnSpPr/>
            <p:nvPr/>
          </p:nvCxnSpPr>
          <p:spPr>
            <a:xfrm rot="10800000">
              <a:off x="6553024" y="3112200"/>
              <a:ext cx="15600" cy="836699"/>
            </a:xfrm>
            <a:prstGeom prst="straightConnector1">
              <a:avLst/>
            </a:prstGeom>
            <a:noFill/>
            <a:ln w="28575" cap="flat">
              <a:solidFill>
                <a:srgbClr val="FF0000"/>
              </a:solidFill>
              <a:prstDash val="solid"/>
              <a:round/>
              <a:headEnd type="none" w="lg" len="lg"/>
              <a:tailEnd type="triangle" w="lg" len="lg"/>
            </a:ln>
          </p:spPr>
        </p:cxnSp>
      </p:grpSp>
      <p:grpSp>
        <p:nvGrpSpPr>
          <p:cNvPr id="1027" name="Shape 1027"/>
          <p:cNvGrpSpPr/>
          <p:nvPr/>
        </p:nvGrpSpPr>
        <p:grpSpPr>
          <a:xfrm>
            <a:off x="5010444" y="3054789"/>
            <a:ext cx="398421" cy="2191875"/>
            <a:chOff x="5010444" y="3054789"/>
            <a:chExt cx="398421" cy="2191875"/>
          </a:xfrm>
        </p:grpSpPr>
        <p:sp>
          <p:nvSpPr>
            <p:cNvPr id="1028" name="Shape 1028"/>
            <p:cNvSpPr/>
            <p:nvPr/>
          </p:nvSpPr>
          <p:spPr>
            <a:xfrm>
              <a:off x="5010444" y="4979664"/>
              <a:ext cx="3983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29" name="Shape 1029"/>
            <p:cNvCxnSpPr/>
            <p:nvPr/>
          </p:nvCxnSpPr>
          <p:spPr>
            <a:xfrm>
              <a:off x="5400166" y="3054789"/>
              <a:ext cx="8699" cy="2000999"/>
            </a:xfrm>
            <a:prstGeom prst="straightConnector1">
              <a:avLst/>
            </a:prstGeom>
            <a:noFill/>
            <a:ln w="28575" cap="flat">
              <a:solidFill>
                <a:srgbClr val="FF0000"/>
              </a:solidFill>
              <a:prstDash val="solid"/>
              <a:round/>
              <a:headEnd type="none" w="lg" len="lg"/>
              <a:tailEnd type="triangle" w="lg" len="lg"/>
            </a:ln>
          </p:spPr>
        </p:cxnSp>
      </p:grpSp>
      <p:grpSp>
        <p:nvGrpSpPr>
          <p:cNvPr id="1030" name="Shape 1030"/>
          <p:cNvGrpSpPr/>
          <p:nvPr/>
        </p:nvGrpSpPr>
        <p:grpSpPr>
          <a:xfrm>
            <a:off x="4308772" y="4450114"/>
            <a:ext cx="741518" cy="584400"/>
            <a:chOff x="4308772" y="4450114"/>
            <a:chExt cx="741518" cy="584400"/>
          </a:xfrm>
        </p:grpSpPr>
        <p:cxnSp>
          <p:nvCxnSpPr>
            <p:cNvPr id="1031" name="Shape 1031"/>
            <p:cNvCxnSpPr/>
            <p:nvPr/>
          </p:nvCxnSpPr>
          <p:spPr>
            <a:xfrm rot="10800000" flipH="1">
              <a:off x="5032591" y="4717114"/>
              <a:ext cx="17700" cy="317400"/>
            </a:xfrm>
            <a:prstGeom prst="straightConnector1">
              <a:avLst/>
            </a:prstGeom>
            <a:noFill/>
            <a:ln w="28575" cap="flat">
              <a:solidFill>
                <a:srgbClr val="FF0000"/>
              </a:solidFill>
              <a:prstDash val="solid"/>
              <a:round/>
              <a:headEnd type="none" w="lg" len="lg"/>
              <a:tailEnd type="triangle" w="lg" len="lg"/>
            </a:ln>
          </p:spPr>
        </p:cxnSp>
        <p:sp>
          <p:nvSpPr>
            <p:cNvPr id="1032" name="Shape 1032"/>
            <p:cNvSpPr/>
            <p:nvPr/>
          </p:nvSpPr>
          <p:spPr>
            <a:xfrm>
              <a:off x="4308772" y="4450114"/>
              <a:ext cx="7239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1033" name="Shape 1033"/>
          <p:cNvGrpSpPr/>
          <p:nvPr/>
        </p:nvGrpSpPr>
        <p:grpSpPr>
          <a:xfrm>
            <a:off x="3325391" y="3432514"/>
            <a:ext cx="978000" cy="1103700"/>
            <a:chOff x="3325391" y="3432514"/>
            <a:chExt cx="978000" cy="1103700"/>
          </a:xfrm>
        </p:grpSpPr>
        <p:sp>
          <p:nvSpPr>
            <p:cNvPr id="1034" name="Shape 1034"/>
            <p:cNvSpPr/>
            <p:nvPr/>
          </p:nvSpPr>
          <p:spPr>
            <a:xfrm>
              <a:off x="3325391" y="3432514"/>
              <a:ext cx="9624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35" name="Shape 1035"/>
            <p:cNvCxnSpPr/>
            <p:nvPr/>
          </p:nvCxnSpPr>
          <p:spPr>
            <a:xfrm rot="10800000">
              <a:off x="4287791" y="3699514"/>
              <a:ext cx="15600" cy="836699"/>
            </a:xfrm>
            <a:prstGeom prst="straightConnector1">
              <a:avLst/>
            </a:prstGeom>
            <a:noFill/>
            <a:ln w="28575" cap="flat">
              <a:solidFill>
                <a:srgbClr val="FF0000"/>
              </a:solidFill>
              <a:prstDash val="solid"/>
              <a:round/>
              <a:headEnd type="none" w="lg" len="lg"/>
              <a:tailEnd type="triangle" w="lg" len="lg"/>
            </a:ln>
          </p:spPr>
        </p:cxnSp>
      </p:grpSp>
      <p:grpSp>
        <p:nvGrpSpPr>
          <p:cNvPr id="1036" name="Shape 1036"/>
          <p:cNvGrpSpPr/>
          <p:nvPr/>
        </p:nvGrpSpPr>
        <p:grpSpPr>
          <a:xfrm>
            <a:off x="2537366" y="2845088"/>
            <a:ext cx="835500" cy="584511"/>
            <a:chOff x="2537366" y="2845088"/>
            <a:chExt cx="835500" cy="584511"/>
          </a:xfrm>
        </p:grpSpPr>
        <p:sp>
          <p:nvSpPr>
            <p:cNvPr id="1037" name="Shape 1037"/>
            <p:cNvSpPr/>
            <p:nvPr/>
          </p:nvSpPr>
          <p:spPr>
            <a:xfrm>
              <a:off x="2537366" y="2845088"/>
              <a:ext cx="8177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38" name="Shape 1038"/>
            <p:cNvCxnSpPr/>
            <p:nvPr/>
          </p:nvCxnSpPr>
          <p:spPr>
            <a:xfrm rot="10800000" flipH="1">
              <a:off x="3355166" y="3112199"/>
              <a:ext cx="17700" cy="317400"/>
            </a:xfrm>
            <a:prstGeom prst="straightConnector1">
              <a:avLst/>
            </a:prstGeom>
            <a:noFill/>
            <a:ln w="28575" cap="flat">
              <a:solidFill>
                <a:srgbClr val="FF0000"/>
              </a:solidFill>
              <a:prstDash val="solid"/>
              <a:round/>
              <a:headEnd type="none" w="lg" len="lg"/>
              <a:tailEnd type="triangle" w="lg" len="lg"/>
            </a:ln>
          </p:spPr>
        </p:cxnSp>
      </p:grpSp>
    </p:spTree>
    <p:extLst>
      <p:ext uri="{BB962C8B-B14F-4D97-AF65-F5344CB8AC3E}">
        <p14:creationId xmlns:p14="http://schemas.microsoft.com/office/powerpoint/2010/main" val="441558840"/>
      </p:ext>
    </p:extLst>
  </p:cSld>
  <p:clrMapOvr>
    <a:masterClrMapping/>
  </p:clrMapOvr>
  <p:transition xmlns:p14="http://schemas.microsoft.com/office/powerpoint/2010/main" spd="slow" advTm="1443">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a:latin typeface="Calibri"/>
              </a:rPr>
              <a:t>Page load is </a:t>
            </a:r>
            <a:r>
              <a:rPr lang="en" dirty="0" smtClean="0">
                <a:latin typeface="Calibri"/>
              </a:rPr>
              <a:t>critical</a:t>
            </a:r>
            <a:r>
              <a:rPr lang="en-US" dirty="0" smtClean="0">
                <a:latin typeface="Calibri"/>
              </a:rPr>
              <a:t>, but often slow</a:t>
            </a:r>
            <a:endParaRPr lang="en" dirty="0">
              <a:latin typeface="Calibri"/>
            </a:endParaRPr>
          </a:p>
        </p:txBody>
      </p:sp>
      <p:sp>
        <p:nvSpPr>
          <p:cNvPr id="41" name="Shape 41"/>
          <p:cNvSpPr txBox="1">
            <a:spLocks noGrp="1"/>
          </p:cNvSpPr>
          <p:nvPr>
            <p:ph type="body" idx="1"/>
          </p:nvPr>
        </p:nvSpPr>
        <p:spPr>
          <a:xfrm>
            <a:off x="457200" y="1600200"/>
            <a:ext cx="8229600" cy="158975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dirty="0">
                <a:latin typeface="Calibri"/>
              </a:rPr>
              <a:t>Amazon can increase 1% revenue by decreasing page load time by 0.1s.</a:t>
            </a:r>
          </a:p>
        </p:txBody>
      </p:sp>
      <p:sp>
        <p:nvSpPr>
          <p:cNvPr id="42" name="Shape 42"/>
          <p:cNvSpPr/>
          <p:nvPr/>
        </p:nvSpPr>
        <p:spPr>
          <a:xfrm>
            <a:off x="595462" y="3189950"/>
            <a:ext cx="6334125" cy="3190875"/>
          </a:xfrm>
          <a:prstGeom prst="rect">
            <a:avLst/>
          </a:prstGeom>
          <a:blipFill>
            <a:blip r:embed="rId4"/>
            <a:stretch>
              <a:fillRect/>
            </a:stretch>
          </a:blipFill>
          <a:ln>
            <a:noFill/>
          </a:ln>
        </p:spPr>
      </p:sp>
      <p:grpSp>
        <p:nvGrpSpPr>
          <p:cNvPr id="2" name="Group 1"/>
          <p:cNvGrpSpPr/>
          <p:nvPr/>
        </p:nvGrpSpPr>
        <p:grpSpPr>
          <a:xfrm>
            <a:off x="1287675" y="4200000"/>
            <a:ext cx="5016743" cy="1557249"/>
            <a:chOff x="1287675" y="4200000"/>
            <a:chExt cx="5016743" cy="1557249"/>
          </a:xfrm>
        </p:grpSpPr>
        <p:grpSp>
          <p:nvGrpSpPr>
            <p:cNvPr id="43" name="Shape 43"/>
            <p:cNvGrpSpPr/>
            <p:nvPr/>
          </p:nvGrpSpPr>
          <p:grpSpPr>
            <a:xfrm>
              <a:off x="1287675" y="4583350"/>
              <a:ext cx="1131075" cy="1173899"/>
              <a:chOff x="1990100" y="4509950"/>
              <a:chExt cx="1131075" cy="1173899"/>
            </a:xfrm>
          </p:grpSpPr>
          <p:cxnSp>
            <p:nvCxnSpPr>
              <p:cNvPr id="44" name="Shape 44"/>
              <p:cNvCxnSpPr/>
              <p:nvPr/>
            </p:nvCxnSpPr>
            <p:spPr>
              <a:xfrm>
                <a:off x="1990100" y="4509950"/>
                <a:ext cx="1116899" cy="0"/>
              </a:xfrm>
              <a:prstGeom prst="straightConnector1">
                <a:avLst/>
              </a:prstGeom>
              <a:noFill/>
              <a:ln w="38100" cap="flat">
                <a:solidFill>
                  <a:srgbClr val="FF0000"/>
                </a:solidFill>
                <a:prstDash val="solid"/>
                <a:round/>
                <a:headEnd type="none" w="lg" len="lg"/>
                <a:tailEnd type="none" w="lg" len="lg"/>
              </a:ln>
            </p:spPr>
          </p:cxnSp>
          <p:cxnSp>
            <p:nvCxnSpPr>
              <p:cNvPr id="45" name="Shape 45"/>
              <p:cNvCxnSpPr/>
              <p:nvPr/>
            </p:nvCxnSpPr>
            <p:spPr>
              <a:xfrm>
                <a:off x="3121175" y="4509950"/>
                <a:ext cx="0" cy="1173899"/>
              </a:xfrm>
              <a:prstGeom prst="straightConnector1">
                <a:avLst/>
              </a:prstGeom>
              <a:noFill/>
              <a:ln w="38100" cap="flat">
                <a:solidFill>
                  <a:srgbClr val="FF0000"/>
                </a:solidFill>
                <a:prstDash val="solid"/>
                <a:round/>
                <a:headEnd type="none" w="lg" len="lg"/>
                <a:tailEnd type="none" w="lg" len="lg"/>
              </a:ln>
            </p:spPr>
          </p:cxnSp>
        </p:grpSp>
        <p:sp>
          <p:nvSpPr>
            <p:cNvPr id="48" name="Shape 48"/>
            <p:cNvSpPr/>
            <p:nvPr/>
          </p:nvSpPr>
          <p:spPr>
            <a:xfrm>
              <a:off x="3486819" y="4200000"/>
              <a:ext cx="2817599" cy="876899"/>
            </a:xfrm>
            <a:prstGeom prst="wedgeRoundRectCallout">
              <a:avLst>
                <a:gd name="adj1" fmla="val -88348"/>
                <a:gd name="adj2" fmla="val -6124"/>
                <a:gd name="adj3" fmla="val 0"/>
              </a:avLst>
            </a:prstGeom>
            <a:solidFill>
              <a:srgbClr val="FFFFFF"/>
            </a:solidFill>
            <a:ln w="28575" cap="flat">
              <a:solidFill>
                <a:srgbClr val="4A86E8"/>
              </a:solidFill>
              <a:prstDash val="solid"/>
              <a:round/>
              <a:headEnd type="none" w="med" len="med"/>
              <a:tailEnd type="none" w="med" len="med"/>
            </a:ln>
          </p:spPr>
          <p:txBody>
            <a:bodyPr lIns="91425" tIns="91425" rIns="91425" bIns="91425" anchor="ctr" anchorCtr="0">
              <a:noAutofit/>
            </a:bodyPr>
            <a:lstStyle/>
            <a:p>
              <a:pPr lvl="0" rtl="0">
                <a:buNone/>
              </a:pPr>
              <a:r>
                <a:rPr lang="en" sz="2400" dirty="0">
                  <a:latin typeface="Calibri"/>
                </a:rPr>
                <a:t>Median page load time is 3 seconds</a:t>
              </a:r>
              <a:r>
                <a:rPr lang="en" sz="2400" dirty="0"/>
                <a:t>.</a:t>
              </a:r>
            </a:p>
          </p:txBody>
        </p:sp>
      </p:grpSp>
      <p:grpSp>
        <p:nvGrpSpPr>
          <p:cNvPr id="3" name="Group 2"/>
          <p:cNvGrpSpPr/>
          <p:nvPr/>
        </p:nvGrpSpPr>
        <p:grpSpPr>
          <a:xfrm>
            <a:off x="4930019" y="3189950"/>
            <a:ext cx="3470124" cy="2048800"/>
            <a:chOff x="4930019" y="3189950"/>
            <a:chExt cx="3470124" cy="2048800"/>
          </a:xfrm>
        </p:grpSpPr>
        <p:sp>
          <p:nvSpPr>
            <p:cNvPr id="46" name="Shape 46"/>
            <p:cNvSpPr/>
            <p:nvPr/>
          </p:nvSpPr>
          <p:spPr>
            <a:xfrm>
              <a:off x="4930019" y="3189950"/>
              <a:ext cx="1837199" cy="4724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49" name="Shape 49"/>
            <p:cNvSpPr/>
            <p:nvPr/>
          </p:nvSpPr>
          <p:spPr>
            <a:xfrm>
              <a:off x="5582544" y="4038150"/>
              <a:ext cx="2817599" cy="1200600"/>
            </a:xfrm>
            <a:prstGeom prst="wedgeRoundRectCallout">
              <a:avLst>
                <a:gd name="adj1" fmla="val -38894"/>
                <a:gd name="adj2" fmla="val -77961"/>
                <a:gd name="adj3" fmla="val 0"/>
              </a:avLst>
            </a:prstGeom>
            <a:solidFill>
              <a:srgbClr val="FFFFFF"/>
            </a:solidFill>
            <a:ln w="28575" cap="flat">
              <a:solidFill>
                <a:srgbClr val="4A86E8"/>
              </a:solidFill>
              <a:prstDash val="solid"/>
              <a:round/>
              <a:headEnd type="none" w="med" len="med"/>
              <a:tailEnd type="none" w="med" len="med"/>
            </a:ln>
          </p:spPr>
          <p:txBody>
            <a:bodyPr lIns="91425" tIns="91425" rIns="91425" bIns="91425" anchor="ctr" anchorCtr="0">
              <a:noAutofit/>
            </a:bodyPr>
            <a:lstStyle/>
            <a:p>
              <a:pPr lvl="0" rtl="0">
                <a:buNone/>
              </a:pPr>
              <a:r>
                <a:rPr lang="en" sz="2400" dirty="0">
                  <a:latin typeface="Calibri"/>
                </a:rPr>
                <a:t>A few top pages take more than 10 seconds to load.</a:t>
              </a:r>
            </a:p>
          </p:txBody>
        </p:sp>
      </p:grpSp>
    </p:spTree>
    <p:custDataLst>
      <p:tags r:id="rId1"/>
    </p:custDataLst>
  </p:cSld>
  <p:clrMapOvr>
    <a:masterClrMapping/>
  </p:clrMapOvr>
  <p:transition xmlns:p14="http://schemas.microsoft.com/office/powerpoint/2010/main" spd="slow" advTm="81982">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Shape 104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 dirty="0">
                <a:latin typeface="Calibri"/>
              </a:rPr>
              <a:t>Critical path analysis</a:t>
            </a:r>
            <a:endParaRPr lang="en" dirty="0"/>
          </a:p>
        </p:txBody>
      </p:sp>
      <p:sp>
        <p:nvSpPr>
          <p:cNvPr id="1045" name="Shape 1045"/>
          <p:cNvSpPr txBox="1"/>
          <p:nvPr/>
        </p:nvSpPr>
        <p:spPr>
          <a:xfrm>
            <a:off x="525819" y="1570561"/>
            <a:ext cx="8054999" cy="989099"/>
          </a:xfrm>
          <a:prstGeom prst="rect">
            <a:avLst/>
          </a:prstGeom>
        </p:spPr>
        <p:txBody>
          <a:bodyPr lIns="91425" tIns="91425" rIns="91425" bIns="91425" anchor="ctr" anchorCtr="0">
            <a:noAutofit/>
          </a:bodyPr>
          <a:lstStyle/>
          <a:p>
            <a:pPr lvl="0">
              <a:spcBef>
                <a:spcPts val="600"/>
              </a:spcBef>
            </a:pPr>
            <a:r>
              <a:rPr lang="en" sz="3000" dirty="0">
                <a:solidFill>
                  <a:schemeClr val="dk1"/>
                </a:solidFill>
                <a:latin typeface="Calibri"/>
              </a:rPr>
              <a:t>Critical path: the longest bottleneck path.</a:t>
            </a:r>
          </a:p>
          <a:p>
            <a:endParaRPr lang="en" sz="3000" dirty="0">
              <a:solidFill>
                <a:schemeClr val="dk1"/>
              </a:solidFill>
            </a:endParaRPr>
          </a:p>
        </p:txBody>
      </p:sp>
      <p:sp>
        <p:nvSpPr>
          <p:cNvPr id="1046" name="Shape 1046"/>
          <p:cNvSpPr/>
          <p:nvPr/>
        </p:nvSpPr>
        <p:spPr>
          <a:xfrm>
            <a:off x="1248684" y="2508196"/>
            <a:ext cx="6646631" cy="3551386"/>
          </a:xfrm>
          <a:prstGeom prst="rect">
            <a:avLst/>
          </a:prstGeom>
          <a:blipFill>
            <a:blip r:embed="rId3"/>
            <a:stretch>
              <a:fillRect/>
            </a:stretch>
          </a:blipFill>
          <a:ln>
            <a:noFill/>
          </a:ln>
        </p:spPr>
      </p:sp>
      <p:sp>
        <p:nvSpPr>
          <p:cNvPr id="1047" name="Shape 1047"/>
          <p:cNvSpPr/>
          <p:nvPr/>
        </p:nvSpPr>
        <p:spPr>
          <a:xfrm>
            <a:off x="6947315" y="4450114"/>
            <a:ext cx="5502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nvGrpSpPr>
          <p:cNvPr id="1048" name="Shape 1048"/>
          <p:cNvGrpSpPr/>
          <p:nvPr/>
        </p:nvGrpSpPr>
        <p:grpSpPr>
          <a:xfrm>
            <a:off x="6535466" y="3908039"/>
            <a:ext cx="449100" cy="508200"/>
            <a:chOff x="6535466" y="3908039"/>
            <a:chExt cx="449100" cy="508200"/>
          </a:xfrm>
        </p:grpSpPr>
        <p:cxnSp>
          <p:nvCxnSpPr>
            <p:cNvPr id="1049" name="Shape 1049"/>
            <p:cNvCxnSpPr/>
            <p:nvPr/>
          </p:nvCxnSpPr>
          <p:spPr>
            <a:xfrm rot="10800000" flipH="1">
              <a:off x="6947315" y="4098839"/>
              <a:ext cx="17700" cy="317400"/>
            </a:xfrm>
            <a:prstGeom prst="straightConnector1">
              <a:avLst/>
            </a:prstGeom>
            <a:noFill/>
            <a:ln w="28575" cap="flat">
              <a:solidFill>
                <a:srgbClr val="FF0000"/>
              </a:solidFill>
              <a:prstDash val="solid"/>
              <a:round/>
              <a:headEnd type="none" w="lg" len="lg"/>
              <a:tailEnd type="triangle" w="lg" len="lg"/>
            </a:ln>
          </p:spPr>
        </p:cxnSp>
        <p:sp>
          <p:nvSpPr>
            <p:cNvPr id="1050" name="Shape 1050"/>
            <p:cNvSpPr/>
            <p:nvPr/>
          </p:nvSpPr>
          <p:spPr>
            <a:xfrm>
              <a:off x="6535466" y="3908039"/>
              <a:ext cx="4491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1051" name="Shape 1051"/>
          <p:cNvGrpSpPr/>
          <p:nvPr/>
        </p:nvGrpSpPr>
        <p:grpSpPr>
          <a:xfrm>
            <a:off x="5400166" y="2845088"/>
            <a:ext cx="1168458" cy="1103811"/>
            <a:chOff x="5400166" y="2845088"/>
            <a:chExt cx="1168458" cy="1103811"/>
          </a:xfrm>
        </p:grpSpPr>
        <p:sp>
          <p:nvSpPr>
            <p:cNvPr id="1052" name="Shape 1052"/>
            <p:cNvSpPr/>
            <p:nvPr/>
          </p:nvSpPr>
          <p:spPr>
            <a:xfrm>
              <a:off x="5400166" y="2845088"/>
              <a:ext cx="11505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53" name="Shape 1053"/>
            <p:cNvCxnSpPr/>
            <p:nvPr/>
          </p:nvCxnSpPr>
          <p:spPr>
            <a:xfrm rot="10800000">
              <a:off x="6553024" y="3112200"/>
              <a:ext cx="15600" cy="836699"/>
            </a:xfrm>
            <a:prstGeom prst="straightConnector1">
              <a:avLst/>
            </a:prstGeom>
            <a:noFill/>
            <a:ln w="28575" cap="flat">
              <a:solidFill>
                <a:srgbClr val="FF0000"/>
              </a:solidFill>
              <a:prstDash val="solid"/>
              <a:round/>
              <a:headEnd type="none" w="lg" len="lg"/>
              <a:tailEnd type="triangle" w="lg" len="lg"/>
            </a:ln>
          </p:spPr>
        </p:cxnSp>
      </p:grpSp>
      <p:grpSp>
        <p:nvGrpSpPr>
          <p:cNvPr id="1054" name="Shape 1054"/>
          <p:cNvGrpSpPr/>
          <p:nvPr/>
        </p:nvGrpSpPr>
        <p:grpSpPr>
          <a:xfrm>
            <a:off x="5010444" y="3054789"/>
            <a:ext cx="398421" cy="2191875"/>
            <a:chOff x="5010444" y="3054789"/>
            <a:chExt cx="398421" cy="2191875"/>
          </a:xfrm>
        </p:grpSpPr>
        <p:sp>
          <p:nvSpPr>
            <p:cNvPr id="1055" name="Shape 1055"/>
            <p:cNvSpPr/>
            <p:nvPr/>
          </p:nvSpPr>
          <p:spPr>
            <a:xfrm>
              <a:off x="5010444" y="4979664"/>
              <a:ext cx="3983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56" name="Shape 1056"/>
            <p:cNvCxnSpPr/>
            <p:nvPr/>
          </p:nvCxnSpPr>
          <p:spPr>
            <a:xfrm>
              <a:off x="5400166" y="3054789"/>
              <a:ext cx="8699" cy="2000999"/>
            </a:xfrm>
            <a:prstGeom prst="straightConnector1">
              <a:avLst/>
            </a:prstGeom>
            <a:noFill/>
            <a:ln w="28575" cap="flat">
              <a:solidFill>
                <a:srgbClr val="FF0000"/>
              </a:solidFill>
              <a:prstDash val="solid"/>
              <a:round/>
              <a:headEnd type="none" w="lg" len="lg"/>
              <a:tailEnd type="triangle" w="lg" len="lg"/>
            </a:ln>
          </p:spPr>
        </p:cxnSp>
      </p:grpSp>
      <p:grpSp>
        <p:nvGrpSpPr>
          <p:cNvPr id="1057" name="Shape 1057"/>
          <p:cNvGrpSpPr/>
          <p:nvPr/>
        </p:nvGrpSpPr>
        <p:grpSpPr>
          <a:xfrm>
            <a:off x="4308772" y="4450114"/>
            <a:ext cx="741518" cy="584400"/>
            <a:chOff x="4308772" y="4450114"/>
            <a:chExt cx="741518" cy="584400"/>
          </a:xfrm>
        </p:grpSpPr>
        <p:cxnSp>
          <p:nvCxnSpPr>
            <p:cNvPr id="1058" name="Shape 1058"/>
            <p:cNvCxnSpPr/>
            <p:nvPr/>
          </p:nvCxnSpPr>
          <p:spPr>
            <a:xfrm rot="10800000" flipH="1">
              <a:off x="5032591" y="4717114"/>
              <a:ext cx="17700" cy="317400"/>
            </a:xfrm>
            <a:prstGeom prst="straightConnector1">
              <a:avLst/>
            </a:prstGeom>
            <a:noFill/>
            <a:ln w="28575" cap="flat">
              <a:solidFill>
                <a:srgbClr val="FF0000"/>
              </a:solidFill>
              <a:prstDash val="solid"/>
              <a:round/>
              <a:headEnd type="none" w="lg" len="lg"/>
              <a:tailEnd type="triangle" w="lg" len="lg"/>
            </a:ln>
          </p:spPr>
        </p:cxnSp>
        <p:sp>
          <p:nvSpPr>
            <p:cNvPr id="1059" name="Shape 1059"/>
            <p:cNvSpPr/>
            <p:nvPr/>
          </p:nvSpPr>
          <p:spPr>
            <a:xfrm>
              <a:off x="4308772" y="4450114"/>
              <a:ext cx="7239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1060" name="Shape 1060"/>
          <p:cNvGrpSpPr/>
          <p:nvPr/>
        </p:nvGrpSpPr>
        <p:grpSpPr>
          <a:xfrm>
            <a:off x="3325391" y="3432514"/>
            <a:ext cx="978000" cy="1103700"/>
            <a:chOff x="3325391" y="3432514"/>
            <a:chExt cx="978000" cy="1103700"/>
          </a:xfrm>
        </p:grpSpPr>
        <p:sp>
          <p:nvSpPr>
            <p:cNvPr id="1061" name="Shape 1061"/>
            <p:cNvSpPr/>
            <p:nvPr/>
          </p:nvSpPr>
          <p:spPr>
            <a:xfrm>
              <a:off x="3325391" y="3432514"/>
              <a:ext cx="9624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62" name="Shape 1062"/>
            <p:cNvCxnSpPr/>
            <p:nvPr/>
          </p:nvCxnSpPr>
          <p:spPr>
            <a:xfrm rot="10800000">
              <a:off x="4287791" y="3699514"/>
              <a:ext cx="15600" cy="836699"/>
            </a:xfrm>
            <a:prstGeom prst="straightConnector1">
              <a:avLst/>
            </a:prstGeom>
            <a:noFill/>
            <a:ln w="28575" cap="flat">
              <a:solidFill>
                <a:srgbClr val="FF0000"/>
              </a:solidFill>
              <a:prstDash val="solid"/>
              <a:round/>
              <a:headEnd type="none" w="lg" len="lg"/>
              <a:tailEnd type="triangle" w="lg" len="lg"/>
            </a:ln>
          </p:spPr>
        </p:cxnSp>
      </p:grpSp>
      <p:grpSp>
        <p:nvGrpSpPr>
          <p:cNvPr id="1063" name="Shape 1063"/>
          <p:cNvGrpSpPr/>
          <p:nvPr/>
        </p:nvGrpSpPr>
        <p:grpSpPr>
          <a:xfrm>
            <a:off x="2537366" y="2845088"/>
            <a:ext cx="835500" cy="584511"/>
            <a:chOff x="2537366" y="2845088"/>
            <a:chExt cx="835500" cy="584511"/>
          </a:xfrm>
        </p:grpSpPr>
        <p:sp>
          <p:nvSpPr>
            <p:cNvPr id="1064" name="Shape 1064"/>
            <p:cNvSpPr/>
            <p:nvPr/>
          </p:nvSpPr>
          <p:spPr>
            <a:xfrm>
              <a:off x="2537366" y="2845088"/>
              <a:ext cx="8177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65" name="Shape 1065"/>
            <p:cNvCxnSpPr/>
            <p:nvPr/>
          </p:nvCxnSpPr>
          <p:spPr>
            <a:xfrm rot="10800000" flipH="1">
              <a:off x="3355166" y="3112199"/>
              <a:ext cx="17700" cy="317400"/>
            </a:xfrm>
            <a:prstGeom prst="straightConnector1">
              <a:avLst/>
            </a:prstGeom>
            <a:noFill/>
            <a:ln w="28575" cap="flat">
              <a:solidFill>
                <a:srgbClr val="FF0000"/>
              </a:solidFill>
              <a:prstDash val="solid"/>
              <a:round/>
              <a:headEnd type="none" w="lg" len="lg"/>
              <a:tailEnd type="triangle" w="lg" len="lg"/>
            </a:ln>
          </p:spPr>
        </p:cxnSp>
      </p:grpSp>
      <p:grpSp>
        <p:nvGrpSpPr>
          <p:cNvPr id="1066" name="Shape 1066"/>
          <p:cNvGrpSpPr/>
          <p:nvPr/>
        </p:nvGrpSpPr>
        <p:grpSpPr>
          <a:xfrm>
            <a:off x="2270191" y="2978588"/>
            <a:ext cx="325799" cy="720925"/>
            <a:chOff x="2270191" y="2978588"/>
            <a:chExt cx="325799" cy="720925"/>
          </a:xfrm>
        </p:grpSpPr>
        <p:sp>
          <p:nvSpPr>
            <p:cNvPr id="1067" name="Shape 1067"/>
            <p:cNvSpPr/>
            <p:nvPr/>
          </p:nvSpPr>
          <p:spPr>
            <a:xfrm>
              <a:off x="2270191" y="3432514"/>
              <a:ext cx="3257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68" name="Shape 1068"/>
            <p:cNvCxnSpPr/>
            <p:nvPr/>
          </p:nvCxnSpPr>
          <p:spPr>
            <a:xfrm>
              <a:off x="2537366" y="2978588"/>
              <a:ext cx="17700" cy="453899"/>
            </a:xfrm>
            <a:prstGeom prst="straightConnector1">
              <a:avLst/>
            </a:prstGeom>
            <a:noFill/>
            <a:ln w="28575" cap="flat">
              <a:solidFill>
                <a:srgbClr val="FF0000"/>
              </a:solidFill>
              <a:prstDash val="solid"/>
              <a:round/>
              <a:headEnd type="none" w="lg" len="lg"/>
              <a:tailEnd type="triangle" w="lg" len="lg"/>
            </a:ln>
          </p:spPr>
        </p:cxnSp>
      </p:grpSp>
    </p:spTree>
    <p:extLst>
      <p:ext uri="{BB962C8B-B14F-4D97-AF65-F5344CB8AC3E}">
        <p14:creationId xmlns:p14="http://schemas.microsoft.com/office/powerpoint/2010/main" val="3832530535"/>
      </p:ext>
    </p:extLst>
  </p:cSld>
  <p:clrMapOvr>
    <a:masterClrMapping/>
  </p:clrMapOvr>
  <p:transition xmlns:p14="http://schemas.microsoft.com/office/powerpoint/2010/main" spd="slow" advTm="5116">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Shape 107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indent="0"/>
            <a:r>
              <a:rPr lang="en" dirty="0">
                <a:latin typeface="Calibri"/>
              </a:rPr>
              <a:t>Critical path analysis</a:t>
            </a:r>
            <a:endParaRPr lang="en" dirty="0"/>
          </a:p>
        </p:txBody>
      </p:sp>
      <p:sp>
        <p:nvSpPr>
          <p:cNvPr id="1075" name="Shape 1075"/>
          <p:cNvSpPr txBox="1"/>
          <p:nvPr/>
        </p:nvSpPr>
        <p:spPr>
          <a:xfrm>
            <a:off x="525819" y="1570561"/>
            <a:ext cx="8054999" cy="989099"/>
          </a:xfrm>
          <a:prstGeom prst="rect">
            <a:avLst/>
          </a:prstGeom>
        </p:spPr>
        <p:txBody>
          <a:bodyPr lIns="91425" tIns="91425" rIns="91425" bIns="91425" anchor="ctr" anchorCtr="0">
            <a:noAutofit/>
          </a:bodyPr>
          <a:lstStyle/>
          <a:p>
            <a:pPr lvl="0">
              <a:spcBef>
                <a:spcPts val="600"/>
              </a:spcBef>
            </a:pPr>
            <a:r>
              <a:rPr lang="en" sz="3000" dirty="0">
                <a:solidFill>
                  <a:schemeClr val="dk1"/>
                </a:solidFill>
                <a:latin typeface="Calibri"/>
              </a:rPr>
              <a:t>Critical path: the longest bottleneck path.</a:t>
            </a:r>
          </a:p>
          <a:p>
            <a:endParaRPr lang="en" sz="3000" dirty="0">
              <a:solidFill>
                <a:schemeClr val="dk1"/>
              </a:solidFill>
            </a:endParaRPr>
          </a:p>
        </p:txBody>
      </p:sp>
      <p:sp>
        <p:nvSpPr>
          <p:cNvPr id="1076" name="Shape 1076"/>
          <p:cNvSpPr/>
          <p:nvPr/>
        </p:nvSpPr>
        <p:spPr>
          <a:xfrm>
            <a:off x="1248684" y="2508196"/>
            <a:ext cx="6646631" cy="3551386"/>
          </a:xfrm>
          <a:prstGeom prst="rect">
            <a:avLst/>
          </a:prstGeom>
          <a:blipFill>
            <a:blip r:embed="rId3"/>
            <a:stretch>
              <a:fillRect/>
            </a:stretch>
          </a:blipFill>
          <a:ln>
            <a:noFill/>
          </a:ln>
        </p:spPr>
      </p:sp>
      <p:sp>
        <p:nvSpPr>
          <p:cNvPr id="1077" name="Shape 1077"/>
          <p:cNvSpPr/>
          <p:nvPr/>
        </p:nvSpPr>
        <p:spPr>
          <a:xfrm>
            <a:off x="6947315" y="4450114"/>
            <a:ext cx="5502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nvGrpSpPr>
          <p:cNvPr id="1078" name="Shape 1078"/>
          <p:cNvGrpSpPr/>
          <p:nvPr/>
        </p:nvGrpSpPr>
        <p:grpSpPr>
          <a:xfrm>
            <a:off x="6535466" y="3908039"/>
            <a:ext cx="449100" cy="508200"/>
            <a:chOff x="6535466" y="3908039"/>
            <a:chExt cx="449100" cy="508200"/>
          </a:xfrm>
        </p:grpSpPr>
        <p:cxnSp>
          <p:nvCxnSpPr>
            <p:cNvPr id="1079" name="Shape 1079"/>
            <p:cNvCxnSpPr/>
            <p:nvPr/>
          </p:nvCxnSpPr>
          <p:spPr>
            <a:xfrm rot="10800000" flipH="1">
              <a:off x="6947315" y="4098839"/>
              <a:ext cx="17700" cy="317400"/>
            </a:xfrm>
            <a:prstGeom prst="straightConnector1">
              <a:avLst/>
            </a:prstGeom>
            <a:noFill/>
            <a:ln w="28575" cap="flat">
              <a:solidFill>
                <a:srgbClr val="FF0000"/>
              </a:solidFill>
              <a:prstDash val="solid"/>
              <a:round/>
              <a:headEnd type="none" w="lg" len="lg"/>
              <a:tailEnd type="triangle" w="lg" len="lg"/>
            </a:ln>
          </p:spPr>
        </p:cxnSp>
        <p:sp>
          <p:nvSpPr>
            <p:cNvPr id="1080" name="Shape 1080"/>
            <p:cNvSpPr/>
            <p:nvPr/>
          </p:nvSpPr>
          <p:spPr>
            <a:xfrm>
              <a:off x="6535466" y="3908039"/>
              <a:ext cx="4491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1081" name="Shape 1081"/>
          <p:cNvGrpSpPr/>
          <p:nvPr/>
        </p:nvGrpSpPr>
        <p:grpSpPr>
          <a:xfrm>
            <a:off x="5400166" y="2845088"/>
            <a:ext cx="1168458" cy="1103811"/>
            <a:chOff x="5400166" y="2845088"/>
            <a:chExt cx="1168458" cy="1103811"/>
          </a:xfrm>
        </p:grpSpPr>
        <p:sp>
          <p:nvSpPr>
            <p:cNvPr id="1082" name="Shape 1082"/>
            <p:cNvSpPr/>
            <p:nvPr/>
          </p:nvSpPr>
          <p:spPr>
            <a:xfrm>
              <a:off x="5400166" y="2845088"/>
              <a:ext cx="11505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83" name="Shape 1083"/>
            <p:cNvCxnSpPr/>
            <p:nvPr/>
          </p:nvCxnSpPr>
          <p:spPr>
            <a:xfrm rot="10800000">
              <a:off x="6553024" y="3112200"/>
              <a:ext cx="15600" cy="836699"/>
            </a:xfrm>
            <a:prstGeom prst="straightConnector1">
              <a:avLst/>
            </a:prstGeom>
            <a:noFill/>
            <a:ln w="28575" cap="flat">
              <a:solidFill>
                <a:srgbClr val="FF0000"/>
              </a:solidFill>
              <a:prstDash val="solid"/>
              <a:round/>
              <a:headEnd type="none" w="lg" len="lg"/>
              <a:tailEnd type="triangle" w="lg" len="lg"/>
            </a:ln>
          </p:spPr>
        </p:cxnSp>
      </p:grpSp>
      <p:grpSp>
        <p:nvGrpSpPr>
          <p:cNvPr id="1084" name="Shape 1084"/>
          <p:cNvGrpSpPr/>
          <p:nvPr/>
        </p:nvGrpSpPr>
        <p:grpSpPr>
          <a:xfrm>
            <a:off x="5010444" y="3054789"/>
            <a:ext cx="398421" cy="2191875"/>
            <a:chOff x="5010444" y="3054789"/>
            <a:chExt cx="398421" cy="2191875"/>
          </a:xfrm>
        </p:grpSpPr>
        <p:sp>
          <p:nvSpPr>
            <p:cNvPr id="1085" name="Shape 1085"/>
            <p:cNvSpPr/>
            <p:nvPr/>
          </p:nvSpPr>
          <p:spPr>
            <a:xfrm>
              <a:off x="5010444" y="4979664"/>
              <a:ext cx="3983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86" name="Shape 1086"/>
            <p:cNvCxnSpPr/>
            <p:nvPr/>
          </p:nvCxnSpPr>
          <p:spPr>
            <a:xfrm>
              <a:off x="5400166" y="3054789"/>
              <a:ext cx="8699" cy="2000999"/>
            </a:xfrm>
            <a:prstGeom prst="straightConnector1">
              <a:avLst/>
            </a:prstGeom>
            <a:noFill/>
            <a:ln w="28575" cap="flat">
              <a:solidFill>
                <a:srgbClr val="FF0000"/>
              </a:solidFill>
              <a:prstDash val="solid"/>
              <a:round/>
              <a:headEnd type="none" w="lg" len="lg"/>
              <a:tailEnd type="triangle" w="lg" len="lg"/>
            </a:ln>
          </p:spPr>
        </p:cxnSp>
      </p:grpSp>
      <p:grpSp>
        <p:nvGrpSpPr>
          <p:cNvPr id="1087" name="Shape 1087"/>
          <p:cNvGrpSpPr/>
          <p:nvPr/>
        </p:nvGrpSpPr>
        <p:grpSpPr>
          <a:xfrm>
            <a:off x="4308772" y="4450114"/>
            <a:ext cx="741518" cy="584400"/>
            <a:chOff x="4308772" y="4450114"/>
            <a:chExt cx="741518" cy="584400"/>
          </a:xfrm>
        </p:grpSpPr>
        <p:cxnSp>
          <p:nvCxnSpPr>
            <p:cNvPr id="1088" name="Shape 1088"/>
            <p:cNvCxnSpPr/>
            <p:nvPr/>
          </p:nvCxnSpPr>
          <p:spPr>
            <a:xfrm rot="10800000" flipH="1">
              <a:off x="5032591" y="4717114"/>
              <a:ext cx="17700" cy="317400"/>
            </a:xfrm>
            <a:prstGeom prst="straightConnector1">
              <a:avLst/>
            </a:prstGeom>
            <a:noFill/>
            <a:ln w="28575" cap="flat">
              <a:solidFill>
                <a:srgbClr val="FF0000"/>
              </a:solidFill>
              <a:prstDash val="solid"/>
              <a:round/>
              <a:headEnd type="none" w="lg" len="lg"/>
              <a:tailEnd type="triangle" w="lg" len="lg"/>
            </a:ln>
          </p:spPr>
        </p:cxnSp>
        <p:sp>
          <p:nvSpPr>
            <p:cNvPr id="1089" name="Shape 1089"/>
            <p:cNvSpPr/>
            <p:nvPr/>
          </p:nvSpPr>
          <p:spPr>
            <a:xfrm>
              <a:off x="4308772" y="4450114"/>
              <a:ext cx="7239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grpSp>
        <p:nvGrpSpPr>
          <p:cNvPr id="1090" name="Shape 1090"/>
          <p:cNvGrpSpPr/>
          <p:nvPr/>
        </p:nvGrpSpPr>
        <p:grpSpPr>
          <a:xfrm>
            <a:off x="3325391" y="3432514"/>
            <a:ext cx="978000" cy="1103700"/>
            <a:chOff x="3325391" y="3432514"/>
            <a:chExt cx="978000" cy="1103700"/>
          </a:xfrm>
        </p:grpSpPr>
        <p:sp>
          <p:nvSpPr>
            <p:cNvPr id="1091" name="Shape 1091"/>
            <p:cNvSpPr/>
            <p:nvPr/>
          </p:nvSpPr>
          <p:spPr>
            <a:xfrm>
              <a:off x="3325391" y="3432514"/>
              <a:ext cx="962400"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92" name="Shape 1092"/>
            <p:cNvCxnSpPr/>
            <p:nvPr/>
          </p:nvCxnSpPr>
          <p:spPr>
            <a:xfrm rot="10800000">
              <a:off x="4287791" y="3699514"/>
              <a:ext cx="15600" cy="836699"/>
            </a:xfrm>
            <a:prstGeom prst="straightConnector1">
              <a:avLst/>
            </a:prstGeom>
            <a:noFill/>
            <a:ln w="28575" cap="flat">
              <a:solidFill>
                <a:srgbClr val="FF0000"/>
              </a:solidFill>
              <a:prstDash val="solid"/>
              <a:round/>
              <a:headEnd type="none" w="lg" len="lg"/>
              <a:tailEnd type="triangle" w="lg" len="lg"/>
            </a:ln>
          </p:spPr>
        </p:cxnSp>
      </p:grpSp>
      <p:grpSp>
        <p:nvGrpSpPr>
          <p:cNvPr id="1093" name="Shape 1093"/>
          <p:cNvGrpSpPr/>
          <p:nvPr/>
        </p:nvGrpSpPr>
        <p:grpSpPr>
          <a:xfrm>
            <a:off x="2537366" y="2845088"/>
            <a:ext cx="835500" cy="584511"/>
            <a:chOff x="2537366" y="2845088"/>
            <a:chExt cx="835500" cy="584511"/>
          </a:xfrm>
        </p:grpSpPr>
        <p:sp>
          <p:nvSpPr>
            <p:cNvPr id="1094" name="Shape 1094"/>
            <p:cNvSpPr/>
            <p:nvPr/>
          </p:nvSpPr>
          <p:spPr>
            <a:xfrm>
              <a:off x="2537366" y="2845088"/>
              <a:ext cx="8177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95" name="Shape 1095"/>
            <p:cNvCxnSpPr/>
            <p:nvPr/>
          </p:nvCxnSpPr>
          <p:spPr>
            <a:xfrm rot="10800000" flipH="1">
              <a:off x="3355166" y="3112199"/>
              <a:ext cx="17700" cy="317400"/>
            </a:xfrm>
            <a:prstGeom prst="straightConnector1">
              <a:avLst/>
            </a:prstGeom>
            <a:noFill/>
            <a:ln w="28575" cap="flat">
              <a:solidFill>
                <a:srgbClr val="FF0000"/>
              </a:solidFill>
              <a:prstDash val="solid"/>
              <a:round/>
              <a:headEnd type="none" w="lg" len="lg"/>
              <a:tailEnd type="triangle" w="lg" len="lg"/>
            </a:ln>
          </p:spPr>
        </p:cxnSp>
      </p:grpSp>
      <p:grpSp>
        <p:nvGrpSpPr>
          <p:cNvPr id="1096" name="Shape 1096"/>
          <p:cNvGrpSpPr/>
          <p:nvPr/>
        </p:nvGrpSpPr>
        <p:grpSpPr>
          <a:xfrm>
            <a:off x="2270191" y="2978588"/>
            <a:ext cx="325799" cy="720925"/>
            <a:chOff x="2270191" y="2978588"/>
            <a:chExt cx="325799" cy="720925"/>
          </a:xfrm>
        </p:grpSpPr>
        <p:sp>
          <p:nvSpPr>
            <p:cNvPr id="1097" name="Shape 1097"/>
            <p:cNvSpPr/>
            <p:nvPr/>
          </p:nvSpPr>
          <p:spPr>
            <a:xfrm>
              <a:off x="2270191" y="3432514"/>
              <a:ext cx="325799" cy="2670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cxnSp>
          <p:nvCxnSpPr>
            <p:cNvPr id="1098" name="Shape 1098"/>
            <p:cNvCxnSpPr/>
            <p:nvPr/>
          </p:nvCxnSpPr>
          <p:spPr>
            <a:xfrm>
              <a:off x="2537366" y="2978588"/>
              <a:ext cx="17700" cy="453899"/>
            </a:xfrm>
            <a:prstGeom prst="straightConnector1">
              <a:avLst/>
            </a:prstGeom>
            <a:noFill/>
            <a:ln w="28575" cap="flat">
              <a:solidFill>
                <a:srgbClr val="FF0000"/>
              </a:solidFill>
              <a:prstDash val="solid"/>
              <a:round/>
              <a:headEnd type="none" w="lg" len="lg"/>
              <a:tailEnd type="triangle" w="lg" len="lg"/>
            </a:ln>
          </p:spPr>
        </p:cxnSp>
      </p:grpSp>
      <p:grpSp>
        <p:nvGrpSpPr>
          <p:cNvPr id="1099" name="Shape 1099"/>
          <p:cNvGrpSpPr/>
          <p:nvPr/>
        </p:nvGrpSpPr>
        <p:grpSpPr>
          <a:xfrm>
            <a:off x="285194" y="3804575"/>
            <a:ext cx="4134505" cy="2880289"/>
            <a:chOff x="285194" y="3804575"/>
            <a:chExt cx="4134505" cy="2880289"/>
          </a:xfrm>
        </p:grpSpPr>
        <p:sp>
          <p:nvSpPr>
            <p:cNvPr id="1100" name="Shape 1100"/>
            <p:cNvSpPr/>
            <p:nvPr/>
          </p:nvSpPr>
          <p:spPr>
            <a:xfrm>
              <a:off x="285194" y="5246664"/>
              <a:ext cx="3619500" cy="1438200"/>
            </a:xfrm>
            <a:prstGeom prst="wedgeRoundRectCallout">
              <a:avLst>
                <a:gd name="adj1" fmla="val 50154"/>
                <a:gd name="adj2" fmla="val -115543"/>
                <a:gd name="adj3" fmla="val 0"/>
              </a:avLst>
            </a:prstGeom>
            <a:solidFill>
              <a:srgbClr val="FFFFFF"/>
            </a:solidFill>
            <a:ln w="28575" cap="flat">
              <a:solidFill>
                <a:srgbClr val="4A86E8"/>
              </a:solidFill>
              <a:prstDash val="solid"/>
              <a:round/>
              <a:headEnd type="none" w="med" len="med"/>
              <a:tailEnd type="none" w="med" len="med"/>
            </a:ln>
          </p:spPr>
          <p:txBody>
            <a:bodyPr lIns="91425" tIns="91425" rIns="91425" bIns="91425" anchor="ctr" anchorCtr="0">
              <a:noAutofit/>
            </a:bodyPr>
            <a:lstStyle/>
            <a:p>
              <a:pPr lvl="0" rtl="0">
                <a:buNone/>
              </a:pPr>
              <a:r>
                <a:rPr lang="en" sz="2400" dirty="0">
                  <a:latin typeface="Calibri"/>
                </a:rPr>
                <a:t>Improving activities off the critical path doesn't help page load.</a:t>
              </a:r>
            </a:p>
          </p:txBody>
        </p:sp>
        <p:sp>
          <p:nvSpPr>
            <p:cNvPr id="1101" name="Shape 1101"/>
            <p:cNvSpPr/>
            <p:nvPr/>
          </p:nvSpPr>
          <p:spPr>
            <a:xfrm>
              <a:off x="3107200" y="3804575"/>
              <a:ext cx="1312500" cy="480599"/>
            </a:xfrm>
            <a:prstGeom prst="ellipse">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1311195130"/>
      </p:ext>
    </p:extLst>
  </p:cSld>
  <p:clrMapOvr>
    <a:masterClrMapping/>
  </p:clrMapOvr>
  <p:transition xmlns:p14="http://schemas.microsoft.com/office/powerpoint/2010/main" spd="slow" advTm="7482">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a:latin typeface="Calibri"/>
              </a:rPr>
              <a:t>Overview</a:t>
            </a:r>
          </a:p>
        </p:txBody>
      </p:sp>
      <p:sp>
        <p:nvSpPr>
          <p:cNvPr id="99" name="Shape 9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US" dirty="0" smtClean="0">
                <a:latin typeface="Calibri"/>
              </a:rPr>
              <a:t>Extract dependency policies </a:t>
            </a:r>
          </a:p>
          <a:p>
            <a:pPr marL="38100" lvl="0" indent="0" rtl="0">
              <a:buClr>
                <a:schemeClr val="dk1"/>
              </a:buClr>
              <a:buSzPct val="166666"/>
              <a:buNone/>
            </a:pPr>
            <a:endParaRPr lang="en" dirty="0">
              <a:latin typeface="Calibri"/>
            </a:endParaRPr>
          </a:p>
          <a:p>
            <a:pPr marL="457200" lvl="0" indent="-419100" rtl="0">
              <a:buClr>
                <a:schemeClr val="dk1"/>
              </a:buClr>
              <a:buSzPct val="166666"/>
              <a:buFont typeface="Arial"/>
              <a:buChar char="•"/>
            </a:pPr>
            <a:r>
              <a:rPr lang="en-US" dirty="0" err="1" smtClean="0">
                <a:latin typeface="Calibri"/>
              </a:rPr>
              <a:t>WProf</a:t>
            </a:r>
            <a:r>
              <a:rPr lang="en-US" dirty="0" smtClean="0">
                <a:latin typeface="Calibri"/>
              </a:rPr>
              <a:t>: Compute bottleneck of page structure</a:t>
            </a:r>
          </a:p>
          <a:p>
            <a:pPr marL="457200" lvl="0" indent="-419100" rtl="0">
              <a:buClr>
                <a:schemeClr val="dk1"/>
              </a:buClr>
              <a:buSzPct val="166666"/>
              <a:buFont typeface="Arial"/>
              <a:buChar char="•"/>
            </a:pPr>
            <a:endParaRPr lang="en-US" dirty="0" smtClean="0">
              <a:latin typeface="Calibri"/>
            </a:endParaRPr>
          </a:p>
          <a:p>
            <a:pPr marL="457200" lvl="0" indent="-419100" rtl="0">
              <a:buClr>
                <a:schemeClr val="dk1"/>
              </a:buClr>
              <a:buSzPct val="166666"/>
              <a:buFont typeface="Arial"/>
              <a:buChar char="•"/>
            </a:pPr>
            <a:r>
              <a:rPr lang="en" b="1" dirty="0" smtClean="0">
                <a:latin typeface="Calibri"/>
              </a:rPr>
              <a:t>Study </a:t>
            </a:r>
            <a:r>
              <a:rPr lang="en" b="1" dirty="0">
                <a:latin typeface="Calibri"/>
              </a:rPr>
              <a:t>page load on real </a:t>
            </a:r>
            <a:r>
              <a:rPr lang="en" b="1" dirty="0" smtClean="0">
                <a:latin typeface="Calibri"/>
              </a:rPr>
              <a:t>pages</a:t>
            </a:r>
            <a:endParaRPr lang="en-US" b="1" dirty="0" smtClean="0">
              <a:latin typeface="Calibri"/>
            </a:endParaRPr>
          </a:p>
          <a:p>
            <a:pPr marL="38100" lvl="0" indent="0" rtl="0">
              <a:buClr>
                <a:schemeClr val="dk1"/>
              </a:buClr>
              <a:buSzPct val="166666"/>
              <a:buNone/>
            </a:pPr>
            <a:endParaRPr lang="en-US" b="1" dirty="0">
              <a:latin typeface="Calibri"/>
            </a:endParaRPr>
          </a:p>
        </p:txBody>
      </p:sp>
    </p:spTree>
    <p:extLst>
      <p:ext uri="{BB962C8B-B14F-4D97-AF65-F5344CB8AC3E}">
        <p14:creationId xmlns:p14="http://schemas.microsoft.com/office/powerpoint/2010/main" val="4280706032"/>
      </p:ext>
    </p:extLst>
  </p:cSld>
  <p:clrMapOvr>
    <a:masterClrMapping/>
  </p:clrMapOvr>
  <p:transition xmlns:p14="http://schemas.microsoft.com/office/powerpoint/2010/main" spd="slow" advTm="11492">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a:latin typeface="Calibri"/>
              </a:rPr>
              <a:t>Experimental setup</a:t>
            </a:r>
          </a:p>
        </p:txBody>
      </p:sp>
      <p:sp>
        <p:nvSpPr>
          <p:cNvPr id="691" name="Shape 69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dirty="0" smtClean="0">
                <a:latin typeface="Calibri"/>
              </a:rPr>
              <a:t>Location</a:t>
            </a:r>
            <a:r>
              <a:rPr lang="en-US" dirty="0" smtClean="0">
                <a:latin typeface="Calibri"/>
              </a:rPr>
              <a:t>s</a:t>
            </a:r>
            <a:endParaRPr lang="en" dirty="0">
              <a:latin typeface="Calibri"/>
            </a:endParaRPr>
          </a:p>
          <a:p>
            <a:pPr marL="914400" lvl="1" indent="-381000" rtl="0">
              <a:buClr>
                <a:schemeClr val="dk1"/>
              </a:buClr>
              <a:buSzPct val="80000"/>
              <a:buFont typeface="Courier New"/>
              <a:buChar char="o"/>
            </a:pPr>
            <a:r>
              <a:rPr lang="en" sz="3000" dirty="0">
                <a:latin typeface="Calibri"/>
              </a:rPr>
              <a:t>UW </a:t>
            </a:r>
            <a:r>
              <a:rPr lang="en" sz="3000" dirty="0" smtClean="0">
                <a:latin typeface="Calibri"/>
              </a:rPr>
              <a:t>campus</a:t>
            </a:r>
            <a:r>
              <a:rPr lang="en-US" sz="3000" dirty="0" smtClean="0">
                <a:latin typeface="Calibri"/>
              </a:rPr>
              <a:t>, DSL home, UMass campus</a:t>
            </a:r>
            <a:endParaRPr lang="en" sz="3000" dirty="0">
              <a:latin typeface="Calibri"/>
            </a:endParaRPr>
          </a:p>
          <a:p>
            <a:pPr marL="457200" lvl="0" indent="-419100" rtl="0">
              <a:buClr>
                <a:schemeClr val="dk1"/>
              </a:buClr>
              <a:buSzPct val="166666"/>
              <a:buFont typeface="Arial"/>
              <a:buChar char="•"/>
            </a:pPr>
            <a:r>
              <a:rPr lang="en" dirty="0">
                <a:latin typeface="Calibri"/>
              </a:rPr>
              <a:t>Browser</a:t>
            </a:r>
          </a:p>
          <a:p>
            <a:pPr marL="914400" lvl="1" indent="-381000" rtl="0">
              <a:buClr>
                <a:schemeClr val="dk1"/>
              </a:buClr>
              <a:buSzPct val="80000"/>
              <a:buFont typeface="Courier New"/>
              <a:buChar char="o"/>
            </a:pPr>
            <a:r>
              <a:rPr lang="en" sz="3000" dirty="0">
                <a:latin typeface="Calibri"/>
              </a:rPr>
              <a:t>WProf-instrumented Chrome</a:t>
            </a:r>
          </a:p>
          <a:p>
            <a:pPr marL="457200" lvl="0" indent="-419100" rtl="0">
              <a:buClr>
                <a:schemeClr val="dk1"/>
              </a:buClr>
              <a:buSzPct val="166666"/>
              <a:buFont typeface="Arial"/>
              <a:buChar char="•"/>
            </a:pPr>
            <a:r>
              <a:rPr lang="en" dirty="0">
                <a:latin typeface="Calibri"/>
              </a:rPr>
              <a:t>Web pages</a:t>
            </a:r>
          </a:p>
          <a:p>
            <a:pPr marL="914400" lvl="1" indent="-381000" rtl="0">
              <a:buClr>
                <a:schemeClr val="dk1"/>
              </a:buClr>
              <a:buSzPct val="80000"/>
              <a:buFont typeface="Courier New"/>
              <a:buChar char="o"/>
            </a:pPr>
            <a:r>
              <a:rPr lang="en" sz="3000" dirty="0">
                <a:latin typeface="Calibri"/>
              </a:rPr>
              <a:t>150 out of top 200 Alexa pages</a:t>
            </a:r>
          </a:p>
          <a:p>
            <a:pPr marL="457200" lvl="0" indent="-419100" rtl="0">
              <a:buClr>
                <a:schemeClr val="dk1"/>
              </a:buClr>
              <a:buSzPct val="166666"/>
              <a:buFont typeface="Arial"/>
              <a:buChar char="•"/>
            </a:pPr>
            <a:r>
              <a:rPr lang="en" dirty="0">
                <a:latin typeface="Calibri"/>
              </a:rPr>
              <a:t>Page load time</a:t>
            </a:r>
          </a:p>
          <a:p>
            <a:pPr marL="914400" lvl="1" indent="-381000" rtl="0">
              <a:buClr>
                <a:schemeClr val="dk1"/>
              </a:buClr>
              <a:buSzPct val="80000"/>
              <a:buFont typeface="Courier New"/>
              <a:buChar char="o"/>
            </a:pPr>
            <a:r>
              <a:rPr lang="en" sz="3000" dirty="0">
                <a:latin typeface="Calibri"/>
              </a:rPr>
              <a:t>Minimum out of 5 repeats</a:t>
            </a:r>
          </a:p>
        </p:txBody>
      </p:sp>
    </p:spTree>
  </p:cSld>
  <p:clrMapOvr>
    <a:masterClrMapping/>
  </p:clrMapOvr>
  <p:transition xmlns:p14="http://schemas.microsoft.com/office/powerpoint/2010/main" spd="slow" advTm="8431">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457200" y="2638777"/>
            <a:ext cx="8229600" cy="1354667"/>
          </a:xfrm>
          <a:prstGeom prst="rect">
            <a:avLst/>
          </a:prstGeom>
        </p:spPr>
        <p:txBody>
          <a:bodyPr lIns="91425" tIns="91425" rIns="91425" bIns="91425" anchor="t" anchorCtr="0">
            <a:noAutofit/>
          </a:bodyPr>
          <a:lstStyle/>
          <a:p>
            <a:pPr marL="0" indent="0">
              <a:buNone/>
            </a:pPr>
            <a:r>
              <a:rPr lang="en" sz="3600" dirty="0">
                <a:latin typeface="Calibri"/>
              </a:rPr>
              <a:t>How much does the network contribute to page load time?</a:t>
            </a:r>
          </a:p>
        </p:txBody>
      </p:sp>
    </p:spTree>
  </p:cSld>
  <p:clrMapOvr>
    <a:masterClrMapping/>
  </p:clrMapOvr>
  <p:transition xmlns:p14="http://schemas.microsoft.com/office/powerpoint/2010/main" spd="slow" advTm="43235">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Shape 1126"/>
          <p:cNvSpPr/>
          <p:nvPr/>
        </p:nvSpPr>
        <p:spPr>
          <a:xfrm>
            <a:off x="390166" y="1640301"/>
            <a:ext cx="7898766" cy="3737173"/>
          </a:xfrm>
          <a:prstGeom prst="rect">
            <a:avLst/>
          </a:prstGeom>
          <a:blipFill>
            <a:blip r:embed="rId3"/>
            <a:stretch>
              <a:fillRect/>
            </a:stretch>
          </a:blipFill>
          <a:ln>
            <a:noFill/>
          </a:ln>
        </p:spPr>
      </p:sp>
      <p:sp>
        <p:nvSpPr>
          <p:cNvPr id="1127" name="Shape 1127"/>
          <p:cNvSpPr/>
          <p:nvPr/>
        </p:nvSpPr>
        <p:spPr>
          <a:xfrm>
            <a:off x="5663900" y="4034125"/>
            <a:ext cx="2194500" cy="500100"/>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128" name="Shape 112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a:latin typeface="Calibri"/>
              </a:rPr>
              <a:t>Computation is significant</a:t>
            </a:r>
          </a:p>
        </p:txBody>
      </p:sp>
      <p:sp>
        <p:nvSpPr>
          <p:cNvPr id="1130" name="Shape 1130"/>
          <p:cNvSpPr txBox="1">
            <a:spLocks noGrp="1"/>
          </p:cNvSpPr>
          <p:nvPr>
            <p:ph type="body" idx="4294967295"/>
          </p:nvPr>
        </p:nvSpPr>
        <p:spPr>
          <a:xfrm>
            <a:off x="525463" y="5377474"/>
            <a:ext cx="7920973" cy="447899"/>
          </a:xfrm>
          <a:prstGeom prst="rect">
            <a:avLst/>
          </a:prstGeom>
        </p:spPr>
        <p:txBody>
          <a:bodyPr lIns="91425" tIns="91425" rIns="91425" bIns="91425" anchor="t" anchorCtr="0">
            <a:noAutofit/>
          </a:bodyPr>
          <a:lstStyle/>
          <a:p>
            <a:pPr lvl="0" rtl="0">
              <a:buNone/>
            </a:pPr>
            <a:r>
              <a:rPr lang="en" sz="2800" dirty="0">
                <a:latin typeface="Calibri"/>
              </a:rPr>
              <a:t>Network/Computation as a fraction of page load time</a:t>
            </a:r>
          </a:p>
        </p:txBody>
      </p:sp>
      <p:grpSp>
        <p:nvGrpSpPr>
          <p:cNvPr id="1131" name="Shape 1131"/>
          <p:cNvGrpSpPr/>
          <p:nvPr/>
        </p:nvGrpSpPr>
        <p:grpSpPr>
          <a:xfrm>
            <a:off x="3195025" y="2355925"/>
            <a:ext cx="4920950" cy="2291749"/>
            <a:chOff x="3195025" y="2355925"/>
            <a:chExt cx="4920950" cy="2291749"/>
          </a:xfrm>
        </p:grpSpPr>
        <p:cxnSp>
          <p:nvCxnSpPr>
            <p:cNvPr id="1132" name="Shape 1132"/>
            <p:cNvCxnSpPr/>
            <p:nvPr/>
          </p:nvCxnSpPr>
          <p:spPr>
            <a:xfrm>
              <a:off x="3195025" y="4454175"/>
              <a:ext cx="274199" cy="193499"/>
            </a:xfrm>
            <a:prstGeom prst="straightConnector1">
              <a:avLst/>
            </a:prstGeom>
            <a:noFill/>
            <a:ln w="38100" cap="flat">
              <a:solidFill>
                <a:srgbClr val="4A86E8"/>
              </a:solidFill>
              <a:prstDash val="solid"/>
              <a:round/>
              <a:headEnd type="none" w="lg" len="lg"/>
              <a:tailEnd type="none" w="lg" len="lg"/>
            </a:ln>
          </p:spPr>
        </p:cxnSp>
        <p:cxnSp>
          <p:nvCxnSpPr>
            <p:cNvPr id="1133" name="Shape 1133"/>
            <p:cNvCxnSpPr/>
            <p:nvPr/>
          </p:nvCxnSpPr>
          <p:spPr>
            <a:xfrm>
              <a:off x="3637875" y="4340700"/>
              <a:ext cx="410400" cy="306900"/>
            </a:xfrm>
            <a:prstGeom prst="straightConnector1">
              <a:avLst/>
            </a:prstGeom>
            <a:noFill/>
            <a:ln w="38100" cap="flat">
              <a:solidFill>
                <a:srgbClr val="4A86E8"/>
              </a:solidFill>
              <a:prstDash val="solid"/>
              <a:round/>
              <a:headEnd type="none" w="lg" len="lg"/>
              <a:tailEnd type="none" w="lg" len="lg"/>
            </a:ln>
          </p:spPr>
        </p:cxnSp>
        <p:cxnSp>
          <p:nvCxnSpPr>
            <p:cNvPr id="1134" name="Shape 1134"/>
            <p:cNvCxnSpPr/>
            <p:nvPr/>
          </p:nvCxnSpPr>
          <p:spPr>
            <a:xfrm>
              <a:off x="4054725" y="4195475"/>
              <a:ext cx="645899" cy="452100"/>
            </a:xfrm>
            <a:prstGeom prst="straightConnector1">
              <a:avLst/>
            </a:prstGeom>
            <a:noFill/>
            <a:ln w="38100" cap="flat">
              <a:solidFill>
                <a:srgbClr val="4A86E8"/>
              </a:solidFill>
              <a:prstDash val="solid"/>
              <a:round/>
              <a:headEnd type="none" w="lg" len="lg"/>
              <a:tailEnd type="none" w="lg" len="lg"/>
            </a:ln>
          </p:spPr>
        </p:cxnSp>
        <p:cxnSp>
          <p:nvCxnSpPr>
            <p:cNvPr id="1135" name="Shape 1135"/>
            <p:cNvCxnSpPr/>
            <p:nvPr/>
          </p:nvCxnSpPr>
          <p:spPr>
            <a:xfrm>
              <a:off x="4485950" y="4098675"/>
              <a:ext cx="793800" cy="548999"/>
            </a:xfrm>
            <a:prstGeom prst="straightConnector1">
              <a:avLst/>
            </a:prstGeom>
            <a:noFill/>
            <a:ln w="38100" cap="flat">
              <a:solidFill>
                <a:srgbClr val="4A86E8"/>
              </a:solidFill>
              <a:prstDash val="solid"/>
              <a:round/>
              <a:headEnd type="none" w="lg" len="lg"/>
              <a:tailEnd type="none" w="lg" len="lg"/>
            </a:ln>
          </p:spPr>
        </p:cxnSp>
        <p:cxnSp>
          <p:nvCxnSpPr>
            <p:cNvPr id="1136" name="Shape 1136"/>
            <p:cNvCxnSpPr/>
            <p:nvPr/>
          </p:nvCxnSpPr>
          <p:spPr>
            <a:xfrm>
              <a:off x="4857075" y="3953425"/>
              <a:ext cx="990299" cy="694199"/>
            </a:xfrm>
            <a:prstGeom prst="straightConnector1">
              <a:avLst/>
            </a:prstGeom>
            <a:noFill/>
            <a:ln w="38100" cap="flat">
              <a:solidFill>
                <a:srgbClr val="4A86E8"/>
              </a:solidFill>
              <a:prstDash val="solid"/>
              <a:round/>
              <a:headEnd type="none" w="lg" len="lg"/>
              <a:tailEnd type="none" w="lg" len="lg"/>
            </a:ln>
          </p:spPr>
        </p:cxnSp>
        <p:cxnSp>
          <p:nvCxnSpPr>
            <p:cNvPr id="1137" name="Shape 1137"/>
            <p:cNvCxnSpPr/>
            <p:nvPr/>
          </p:nvCxnSpPr>
          <p:spPr>
            <a:xfrm>
              <a:off x="5228225" y="3775925"/>
              <a:ext cx="1267199" cy="871499"/>
            </a:xfrm>
            <a:prstGeom prst="straightConnector1">
              <a:avLst/>
            </a:prstGeom>
            <a:noFill/>
            <a:ln w="38100" cap="flat">
              <a:solidFill>
                <a:srgbClr val="4A86E8"/>
              </a:solidFill>
              <a:prstDash val="solid"/>
              <a:round/>
              <a:headEnd type="none" w="lg" len="lg"/>
              <a:tailEnd type="none" w="lg" len="lg"/>
            </a:ln>
          </p:spPr>
        </p:cxnSp>
        <p:cxnSp>
          <p:nvCxnSpPr>
            <p:cNvPr id="1138" name="Shape 1138"/>
            <p:cNvCxnSpPr/>
            <p:nvPr/>
          </p:nvCxnSpPr>
          <p:spPr>
            <a:xfrm>
              <a:off x="5663900" y="3582300"/>
              <a:ext cx="1526699" cy="1064999"/>
            </a:xfrm>
            <a:prstGeom prst="straightConnector1">
              <a:avLst/>
            </a:prstGeom>
            <a:noFill/>
            <a:ln w="38100" cap="flat">
              <a:solidFill>
                <a:srgbClr val="4A86E8"/>
              </a:solidFill>
              <a:prstDash val="solid"/>
              <a:round/>
              <a:headEnd type="none" w="lg" len="lg"/>
              <a:tailEnd type="none" w="lg" len="lg"/>
            </a:ln>
          </p:spPr>
        </p:cxnSp>
        <p:cxnSp>
          <p:nvCxnSpPr>
            <p:cNvPr id="1139" name="Shape 1139"/>
            <p:cNvCxnSpPr/>
            <p:nvPr/>
          </p:nvCxnSpPr>
          <p:spPr>
            <a:xfrm>
              <a:off x="5889800" y="3291850"/>
              <a:ext cx="2025300" cy="1355399"/>
            </a:xfrm>
            <a:prstGeom prst="straightConnector1">
              <a:avLst/>
            </a:prstGeom>
            <a:noFill/>
            <a:ln w="38100" cap="flat">
              <a:solidFill>
                <a:srgbClr val="4A86E8"/>
              </a:solidFill>
              <a:prstDash val="solid"/>
              <a:round/>
              <a:headEnd type="none" w="lg" len="lg"/>
              <a:tailEnd type="none" w="lg" len="lg"/>
            </a:ln>
          </p:spPr>
        </p:cxnSp>
        <p:cxnSp>
          <p:nvCxnSpPr>
            <p:cNvPr id="1140" name="Shape 1140"/>
            <p:cNvCxnSpPr/>
            <p:nvPr/>
          </p:nvCxnSpPr>
          <p:spPr>
            <a:xfrm>
              <a:off x="6309350" y="3065925"/>
              <a:ext cx="1806599" cy="1226400"/>
            </a:xfrm>
            <a:prstGeom prst="straightConnector1">
              <a:avLst/>
            </a:prstGeom>
            <a:noFill/>
            <a:ln w="38100" cap="flat">
              <a:solidFill>
                <a:srgbClr val="4A86E8"/>
              </a:solidFill>
              <a:prstDash val="solid"/>
              <a:round/>
              <a:headEnd type="none" w="lg" len="lg"/>
              <a:tailEnd type="none" w="lg" len="lg"/>
            </a:ln>
          </p:spPr>
        </p:cxnSp>
        <p:cxnSp>
          <p:nvCxnSpPr>
            <p:cNvPr id="1141" name="Shape 1141"/>
            <p:cNvCxnSpPr/>
            <p:nvPr/>
          </p:nvCxnSpPr>
          <p:spPr>
            <a:xfrm>
              <a:off x="6858000" y="2920700"/>
              <a:ext cx="1257899" cy="855300"/>
            </a:xfrm>
            <a:prstGeom prst="straightConnector1">
              <a:avLst/>
            </a:prstGeom>
            <a:noFill/>
            <a:ln w="38100" cap="flat">
              <a:solidFill>
                <a:srgbClr val="4A86E8"/>
              </a:solidFill>
              <a:prstDash val="solid"/>
              <a:round/>
              <a:headEnd type="none" w="lg" len="lg"/>
              <a:tailEnd type="none" w="lg" len="lg"/>
            </a:ln>
          </p:spPr>
        </p:cxnSp>
        <p:cxnSp>
          <p:nvCxnSpPr>
            <p:cNvPr id="1142" name="Shape 1142"/>
            <p:cNvCxnSpPr/>
            <p:nvPr/>
          </p:nvCxnSpPr>
          <p:spPr>
            <a:xfrm>
              <a:off x="7293675" y="2630250"/>
              <a:ext cx="822300" cy="585299"/>
            </a:xfrm>
            <a:prstGeom prst="straightConnector1">
              <a:avLst/>
            </a:prstGeom>
            <a:noFill/>
            <a:ln w="38100" cap="flat">
              <a:solidFill>
                <a:srgbClr val="4A86E8"/>
              </a:solidFill>
              <a:prstDash val="solid"/>
              <a:round/>
              <a:headEnd type="none" w="lg" len="lg"/>
              <a:tailEnd type="none" w="lg" len="lg"/>
            </a:ln>
          </p:spPr>
        </p:cxnSp>
        <p:cxnSp>
          <p:nvCxnSpPr>
            <p:cNvPr id="1143" name="Shape 1143"/>
            <p:cNvCxnSpPr/>
            <p:nvPr/>
          </p:nvCxnSpPr>
          <p:spPr>
            <a:xfrm>
              <a:off x="7697100" y="2355925"/>
              <a:ext cx="418799" cy="290399"/>
            </a:xfrm>
            <a:prstGeom prst="straightConnector1">
              <a:avLst/>
            </a:prstGeom>
            <a:noFill/>
            <a:ln w="38100" cap="flat">
              <a:solidFill>
                <a:srgbClr val="4A86E8"/>
              </a:solidFill>
              <a:prstDash val="solid"/>
              <a:round/>
              <a:headEnd type="none" w="lg" len="lg"/>
              <a:tailEnd type="none" w="lg" len="lg"/>
            </a:ln>
          </p:spPr>
        </p:cxnSp>
      </p:grpSp>
      <p:sp>
        <p:nvSpPr>
          <p:cNvPr id="1144" name="Shape 1144"/>
          <p:cNvSpPr txBox="1">
            <a:spLocks noGrp="1"/>
          </p:cNvSpPr>
          <p:nvPr>
            <p:ph type="body" idx="4294967295"/>
          </p:nvPr>
        </p:nvSpPr>
        <p:spPr>
          <a:xfrm>
            <a:off x="2775950" y="2545100"/>
            <a:ext cx="1495499" cy="682200"/>
          </a:xfrm>
          <a:prstGeom prst="rect">
            <a:avLst/>
          </a:prstGeom>
        </p:spPr>
        <p:txBody>
          <a:bodyPr lIns="91425" tIns="91425" rIns="91425" bIns="91425" anchor="t" anchorCtr="0">
            <a:noAutofit/>
          </a:bodyPr>
          <a:lstStyle/>
          <a:p>
            <a:pPr lvl="0" rtl="0">
              <a:buNone/>
            </a:pPr>
            <a:r>
              <a:rPr lang="en" sz="2400" b="1">
                <a:solidFill>
                  <a:srgbClr val="FF0000"/>
                </a:solidFill>
              </a:rPr>
              <a:t>Network</a:t>
            </a:r>
          </a:p>
        </p:txBody>
      </p:sp>
      <p:sp>
        <p:nvSpPr>
          <p:cNvPr id="1145" name="Shape 1145"/>
          <p:cNvSpPr txBox="1">
            <a:spLocks noGrp="1"/>
          </p:cNvSpPr>
          <p:nvPr>
            <p:ph type="body" idx="4294967295"/>
          </p:nvPr>
        </p:nvSpPr>
        <p:spPr>
          <a:xfrm>
            <a:off x="5802800" y="3453529"/>
            <a:ext cx="2233499" cy="682200"/>
          </a:xfrm>
          <a:prstGeom prst="rect">
            <a:avLst/>
          </a:prstGeom>
        </p:spPr>
        <p:txBody>
          <a:bodyPr lIns="91425" tIns="91425" rIns="91425" bIns="91425" anchor="t" anchorCtr="0">
            <a:noAutofit/>
          </a:bodyPr>
          <a:lstStyle/>
          <a:p>
            <a:pPr lvl="0" rtl="0">
              <a:buNone/>
            </a:pPr>
            <a:r>
              <a:rPr lang="en" sz="2400" b="1">
                <a:solidFill>
                  <a:srgbClr val="4A86E8"/>
                </a:solidFill>
              </a:rPr>
              <a:t>Computation</a:t>
            </a:r>
          </a:p>
        </p:txBody>
      </p:sp>
    </p:spTree>
    <p:extLst>
      <p:ext uri="{BB962C8B-B14F-4D97-AF65-F5344CB8AC3E}">
        <p14:creationId xmlns:p14="http://schemas.microsoft.com/office/powerpoint/2010/main" val="2705908901"/>
      </p:ext>
    </p:extLst>
  </p:cSld>
  <p:clrMapOvr>
    <a:masterClrMapping/>
  </p:clrMapOvr>
  <p:transition xmlns:p14="http://schemas.microsoft.com/office/powerpoint/2010/main" spd="slow" advTm="30865">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Shape 1150"/>
          <p:cNvSpPr/>
          <p:nvPr/>
        </p:nvSpPr>
        <p:spPr>
          <a:xfrm>
            <a:off x="390166" y="1640301"/>
            <a:ext cx="7898766" cy="3737173"/>
          </a:xfrm>
          <a:prstGeom prst="rect">
            <a:avLst/>
          </a:prstGeom>
          <a:blipFill>
            <a:blip r:embed="rId3"/>
            <a:stretch>
              <a:fillRect/>
            </a:stretch>
          </a:blipFill>
          <a:ln>
            <a:noFill/>
          </a:ln>
        </p:spPr>
      </p:sp>
      <p:sp>
        <p:nvSpPr>
          <p:cNvPr id="1151" name="Shape 1151"/>
          <p:cNvSpPr/>
          <p:nvPr/>
        </p:nvSpPr>
        <p:spPr>
          <a:xfrm>
            <a:off x="5663900" y="4034125"/>
            <a:ext cx="2194500" cy="500100"/>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152" name="Shape 115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a:latin typeface="Calibri"/>
              </a:rPr>
              <a:t>Computation is significant</a:t>
            </a:r>
          </a:p>
        </p:txBody>
      </p:sp>
      <p:grpSp>
        <p:nvGrpSpPr>
          <p:cNvPr id="1155" name="Shape 1155"/>
          <p:cNvGrpSpPr/>
          <p:nvPr/>
        </p:nvGrpSpPr>
        <p:grpSpPr>
          <a:xfrm>
            <a:off x="3195025" y="2355925"/>
            <a:ext cx="4920950" cy="2291749"/>
            <a:chOff x="3195025" y="2355925"/>
            <a:chExt cx="4920950" cy="2291749"/>
          </a:xfrm>
        </p:grpSpPr>
        <p:cxnSp>
          <p:nvCxnSpPr>
            <p:cNvPr id="1156" name="Shape 1156"/>
            <p:cNvCxnSpPr/>
            <p:nvPr/>
          </p:nvCxnSpPr>
          <p:spPr>
            <a:xfrm>
              <a:off x="3195025" y="4454175"/>
              <a:ext cx="274199" cy="193499"/>
            </a:xfrm>
            <a:prstGeom prst="straightConnector1">
              <a:avLst/>
            </a:prstGeom>
            <a:noFill/>
            <a:ln w="38100" cap="flat">
              <a:solidFill>
                <a:srgbClr val="4A86E8"/>
              </a:solidFill>
              <a:prstDash val="solid"/>
              <a:round/>
              <a:headEnd type="none" w="lg" len="lg"/>
              <a:tailEnd type="none" w="lg" len="lg"/>
            </a:ln>
          </p:spPr>
        </p:cxnSp>
        <p:cxnSp>
          <p:nvCxnSpPr>
            <p:cNvPr id="1157" name="Shape 1157"/>
            <p:cNvCxnSpPr/>
            <p:nvPr/>
          </p:nvCxnSpPr>
          <p:spPr>
            <a:xfrm>
              <a:off x="3637875" y="4340700"/>
              <a:ext cx="410400" cy="306900"/>
            </a:xfrm>
            <a:prstGeom prst="straightConnector1">
              <a:avLst/>
            </a:prstGeom>
            <a:noFill/>
            <a:ln w="38100" cap="flat">
              <a:solidFill>
                <a:srgbClr val="4A86E8"/>
              </a:solidFill>
              <a:prstDash val="solid"/>
              <a:round/>
              <a:headEnd type="none" w="lg" len="lg"/>
              <a:tailEnd type="none" w="lg" len="lg"/>
            </a:ln>
          </p:spPr>
        </p:cxnSp>
        <p:cxnSp>
          <p:nvCxnSpPr>
            <p:cNvPr id="1158" name="Shape 1158"/>
            <p:cNvCxnSpPr/>
            <p:nvPr/>
          </p:nvCxnSpPr>
          <p:spPr>
            <a:xfrm>
              <a:off x="4054725" y="4195475"/>
              <a:ext cx="645899" cy="452100"/>
            </a:xfrm>
            <a:prstGeom prst="straightConnector1">
              <a:avLst/>
            </a:prstGeom>
            <a:noFill/>
            <a:ln w="38100" cap="flat">
              <a:solidFill>
                <a:srgbClr val="4A86E8"/>
              </a:solidFill>
              <a:prstDash val="solid"/>
              <a:round/>
              <a:headEnd type="none" w="lg" len="lg"/>
              <a:tailEnd type="none" w="lg" len="lg"/>
            </a:ln>
          </p:spPr>
        </p:cxnSp>
        <p:cxnSp>
          <p:nvCxnSpPr>
            <p:cNvPr id="1159" name="Shape 1159"/>
            <p:cNvCxnSpPr/>
            <p:nvPr/>
          </p:nvCxnSpPr>
          <p:spPr>
            <a:xfrm>
              <a:off x="4485950" y="4098675"/>
              <a:ext cx="793800" cy="548999"/>
            </a:xfrm>
            <a:prstGeom prst="straightConnector1">
              <a:avLst/>
            </a:prstGeom>
            <a:noFill/>
            <a:ln w="38100" cap="flat">
              <a:solidFill>
                <a:srgbClr val="4A86E8"/>
              </a:solidFill>
              <a:prstDash val="solid"/>
              <a:round/>
              <a:headEnd type="none" w="lg" len="lg"/>
              <a:tailEnd type="none" w="lg" len="lg"/>
            </a:ln>
          </p:spPr>
        </p:cxnSp>
        <p:cxnSp>
          <p:nvCxnSpPr>
            <p:cNvPr id="1160" name="Shape 1160"/>
            <p:cNvCxnSpPr/>
            <p:nvPr/>
          </p:nvCxnSpPr>
          <p:spPr>
            <a:xfrm>
              <a:off x="4857075" y="3953425"/>
              <a:ext cx="990299" cy="694199"/>
            </a:xfrm>
            <a:prstGeom prst="straightConnector1">
              <a:avLst/>
            </a:prstGeom>
            <a:noFill/>
            <a:ln w="38100" cap="flat">
              <a:solidFill>
                <a:srgbClr val="4A86E8"/>
              </a:solidFill>
              <a:prstDash val="solid"/>
              <a:round/>
              <a:headEnd type="none" w="lg" len="lg"/>
              <a:tailEnd type="none" w="lg" len="lg"/>
            </a:ln>
          </p:spPr>
        </p:cxnSp>
        <p:cxnSp>
          <p:nvCxnSpPr>
            <p:cNvPr id="1161" name="Shape 1161"/>
            <p:cNvCxnSpPr/>
            <p:nvPr/>
          </p:nvCxnSpPr>
          <p:spPr>
            <a:xfrm>
              <a:off x="5228225" y="3775925"/>
              <a:ext cx="1267199" cy="871499"/>
            </a:xfrm>
            <a:prstGeom prst="straightConnector1">
              <a:avLst/>
            </a:prstGeom>
            <a:noFill/>
            <a:ln w="38100" cap="flat">
              <a:solidFill>
                <a:srgbClr val="4A86E8"/>
              </a:solidFill>
              <a:prstDash val="solid"/>
              <a:round/>
              <a:headEnd type="none" w="lg" len="lg"/>
              <a:tailEnd type="none" w="lg" len="lg"/>
            </a:ln>
          </p:spPr>
        </p:cxnSp>
        <p:cxnSp>
          <p:nvCxnSpPr>
            <p:cNvPr id="1162" name="Shape 1162"/>
            <p:cNvCxnSpPr/>
            <p:nvPr/>
          </p:nvCxnSpPr>
          <p:spPr>
            <a:xfrm>
              <a:off x="5663900" y="3582300"/>
              <a:ext cx="1526699" cy="1064999"/>
            </a:xfrm>
            <a:prstGeom prst="straightConnector1">
              <a:avLst/>
            </a:prstGeom>
            <a:noFill/>
            <a:ln w="38100" cap="flat">
              <a:solidFill>
                <a:srgbClr val="4A86E8"/>
              </a:solidFill>
              <a:prstDash val="solid"/>
              <a:round/>
              <a:headEnd type="none" w="lg" len="lg"/>
              <a:tailEnd type="none" w="lg" len="lg"/>
            </a:ln>
          </p:spPr>
        </p:cxnSp>
        <p:cxnSp>
          <p:nvCxnSpPr>
            <p:cNvPr id="1163" name="Shape 1163"/>
            <p:cNvCxnSpPr/>
            <p:nvPr/>
          </p:nvCxnSpPr>
          <p:spPr>
            <a:xfrm>
              <a:off x="5889800" y="3291850"/>
              <a:ext cx="2025300" cy="1355399"/>
            </a:xfrm>
            <a:prstGeom prst="straightConnector1">
              <a:avLst/>
            </a:prstGeom>
            <a:noFill/>
            <a:ln w="38100" cap="flat">
              <a:solidFill>
                <a:srgbClr val="4A86E8"/>
              </a:solidFill>
              <a:prstDash val="solid"/>
              <a:round/>
              <a:headEnd type="none" w="lg" len="lg"/>
              <a:tailEnd type="none" w="lg" len="lg"/>
            </a:ln>
          </p:spPr>
        </p:cxnSp>
        <p:cxnSp>
          <p:nvCxnSpPr>
            <p:cNvPr id="1164" name="Shape 1164"/>
            <p:cNvCxnSpPr/>
            <p:nvPr/>
          </p:nvCxnSpPr>
          <p:spPr>
            <a:xfrm>
              <a:off x="6309350" y="3065925"/>
              <a:ext cx="1806599" cy="1226400"/>
            </a:xfrm>
            <a:prstGeom prst="straightConnector1">
              <a:avLst/>
            </a:prstGeom>
            <a:noFill/>
            <a:ln w="38100" cap="flat">
              <a:solidFill>
                <a:srgbClr val="4A86E8"/>
              </a:solidFill>
              <a:prstDash val="solid"/>
              <a:round/>
              <a:headEnd type="none" w="lg" len="lg"/>
              <a:tailEnd type="none" w="lg" len="lg"/>
            </a:ln>
          </p:spPr>
        </p:cxnSp>
        <p:cxnSp>
          <p:nvCxnSpPr>
            <p:cNvPr id="1165" name="Shape 1165"/>
            <p:cNvCxnSpPr/>
            <p:nvPr/>
          </p:nvCxnSpPr>
          <p:spPr>
            <a:xfrm>
              <a:off x="6858000" y="2920700"/>
              <a:ext cx="1257899" cy="855300"/>
            </a:xfrm>
            <a:prstGeom prst="straightConnector1">
              <a:avLst/>
            </a:prstGeom>
            <a:noFill/>
            <a:ln w="38100" cap="flat">
              <a:solidFill>
                <a:srgbClr val="4A86E8"/>
              </a:solidFill>
              <a:prstDash val="solid"/>
              <a:round/>
              <a:headEnd type="none" w="lg" len="lg"/>
              <a:tailEnd type="none" w="lg" len="lg"/>
            </a:ln>
          </p:spPr>
        </p:cxnSp>
        <p:cxnSp>
          <p:nvCxnSpPr>
            <p:cNvPr id="1166" name="Shape 1166"/>
            <p:cNvCxnSpPr/>
            <p:nvPr/>
          </p:nvCxnSpPr>
          <p:spPr>
            <a:xfrm>
              <a:off x="7293675" y="2630250"/>
              <a:ext cx="822300" cy="585299"/>
            </a:xfrm>
            <a:prstGeom prst="straightConnector1">
              <a:avLst/>
            </a:prstGeom>
            <a:noFill/>
            <a:ln w="38100" cap="flat">
              <a:solidFill>
                <a:srgbClr val="4A86E8"/>
              </a:solidFill>
              <a:prstDash val="solid"/>
              <a:round/>
              <a:headEnd type="none" w="lg" len="lg"/>
              <a:tailEnd type="none" w="lg" len="lg"/>
            </a:ln>
          </p:spPr>
        </p:cxnSp>
        <p:cxnSp>
          <p:nvCxnSpPr>
            <p:cNvPr id="1167" name="Shape 1167"/>
            <p:cNvCxnSpPr/>
            <p:nvPr/>
          </p:nvCxnSpPr>
          <p:spPr>
            <a:xfrm>
              <a:off x="7697100" y="2355925"/>
              <a:ext cx="418799" cy="290399"/>
            </a:xfrm>
            <a:prstGeom prst="straightConnector1">
              <a:avLst/>
            </a:prstGeom>
            <a:noFill/>
            <a:ln w="38100" cap="flat">
              <a:solidFill>
                <a:srgbClr val="4A86E8"/>
              </a:solidFill>
              <a:prstDash val="solid"/>
              <a:round/>
              <a:headEnd type="none" w="lg" len="lg"/>
              <a:tailEnd type="none" w="lg" len="lg"/>
            </a:ln>
          </p:spPr>
        </p:cxnSp>
      </p:grpSp>
      <p:sp>
        <p:nvSpPr>
          <p:cNvPr id="1168" name="Shape 1168"/>
          <p:cNvSpPr txBox="1">
            <a:spLocks noGrp="1"/>
          </p:cNvSpPr>
          <p:nvPr>
            <p:ph type="body" idx="4294967295"/>
          </p:nvPr>
        </p:nvSpPr>
        <p:spPr>
          <a:xfrm>
            <a:off x="2775950" y="2545100"/>
            <a:ext cx="1495499" cy="682200"/>
          </a:xfrm>
          <a:prstGeom prst="rect">
            <a:avLst/>
          </a:prstGeom>
        </p:spPr>
        <p:txBody>
          <a:bodyPr lIns="91425" tIns="91425" rIns="91425" bIns="91425" anchor="t" anchorCtr="0">
            <a:noAutofit/>
          </a:bodyPr>
          <a:lstStyle/>
          <a:p>
            <a:pPr lvl="0" rtl="0">
              <a:buNone/>
            </a:pPr>
            <a:r>
              <a:rPr lang="en" sz="2400" b="1">
                <a:solidFill>
                  <a:srgbClr val="FF0000"/>
                </a:solidFill>
              </a:rPr>
              <a:t>Network</a:t>
            </a:r>
          </a:p>
        </p:txBody>
      </p:sp>
      <p:sp>
        <p:nvSpPr>
          <p:cNvPr id="1169" name="Shape 1169"/>
          <p:cNvSpPr txBox="1">
            <a:spLocks noGrp="1"/>
          </p:cNvSpPr>
          <p:nvPr>
            <p:ph type="body" idx="4294967295"/>
          </p:nvPr>
        </p:nvSpPr>
        <p:spPr>
          <a:xfrm>
            <a:off x="5802800" y="3453529"/>
            <a:ext cx="2233499" cy="682200"/>
          </a:xfrm>
          <a:prstGeom prst="rect">
            <a:avLst/>
          </a:prstGeom>
        </p:spPr>
        <p:txBody>
          <a:bodyPr lIns="91425" tIns="91425" rIns="91425" bIns="91425" anchor="t" anchorCtr="0">
            <a:noAutofit/>
          </a:bodyPr>
          <a:lstStyle/>
          <a:p>
            <a:pPr lvl="0" rtl="0">
              <a:buNone/>
            </a:pPr>
            <a:r>
              <a:rPr lang="en" sz="2400" b="1">
                <a:solidFill>
                  <a:srgbClr val="4A86E8"/>
                </a:solidFill>
              </a:rPr>
              <a:t>Computation</a:t>
            </a:r>
          </a:p>
        </p:txBody>
      </p:sp>
      <p:sp>
        <p:nvSpPr>
          <p:cNvPr id="1170" name="Shape 1170"/>
          <p:cNvSpPr/>
          <p:nvPr/>
        </p:nvSpPr>
        <p:spPr>
          <a:xfrm>
            <a:off x="807000" y="5446100"/>
            <a:ext cx="7529999" cy="1069499"/>
          </a:xfrm>
          <a:prstGeom prst="wedgeRoundRectCallout">
            <a:avLst>
              <a:gd name="adj1" fmla="val -40888"/>
              <a:gd name="adj2" fmla="val 70652"/>
              <a:gd name="adj3" fmla="val 0"/>
            </a:avLst>
          </a:prstGeom>
          <a:solidFill>
            <a:srgbClr val="FFFFFF"/>
          </a:solidFill>
          <a:ln w="28575"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600"/>
              </a:spcBef>
              <a:buNone/>
            </a:pPr>
            <a:r>
              <a:rPr lang="en" sz="3000" dirty="0">
                <a:solidFill>
                  <a:schemeClr val="dk1"/>
                </a:solidFill>
                <a:latin typeface="Calibri"/>
              </a:rPr>
              <a:t>Computation is ~35% of page load time (median) on the critical path.</a:t>
            </a:r>
          </a:p>
        </p:txBody>
      </p:sp>
      <p:cxnSp>
        <p:nvCxnSpPr>
          <p:cNvPr id="1171" name="Shape 1171"/>
          <p:cNvCxnSpPr/>
          <p:nvPr/>
        </p:nvCxnSpPr>
        <p:spPr>
          <a:xfrm>
            <a:off x="1452275" y="3227300"/>
            <a:ext cx="4566599" cy="0"/>
          </a:xfrm>
          <a:prstGeom prst="straightConnector1">
            <a:avLst/>
          </a:prstGeom>
          <a:noFill/>
          <a:ln w="76200" cap="flat">
            <a:solidFill>
              <a:srgbClr val="FF0000"/>
            </a:solidFill>
            <a:prstDash val="solid"/>
            <a:round/>
            <a:headEnd type="triangle" w="lg" len="lg"/>
            <a:tailEnd type="triangle" w="lg" len="lg"/>
          </a:ln>
        </p:spPr>
      </p:cxnSp>
      <p:cxnSp>
        <p:nvCxnSpPr>
          <p:cNvPr id="1172" name="Shape 1172"/>
          <p:cNvCxnSpPr/>
          <p:nvPr/>
        </p:nvCxnSpPr>
        <p:spPr>
          <a:xfrm>
            <a:off x="6018900" y="3227300"/>
            <a:ext cx="2097000" cy="0"/>
          </a:xfrm>
          <a:prstGeom prst="straightConnector1">
            <a:avLst/>
          </a:prstGeom>
          <a:noFill/>
          <a:ln w="76200" cap="flat">
            <a:solidFill>
              <a:srgbClr val="4A86E8"/>
            </a:solidFill>
            <a:prstDash val="solid"/>
            <a:round/>
            <a:headEnd type="triangle" w="lg" len="lg"/>
            <a:tailEnd type="triangle" w="lg" len="lg"/>
          </a:ln>
        </p:spPr>
      </p:cxnSp>
    </p:spTree>
    <p:extLst>
      <p:ext uri="{BB962C8B-B14F-4D97-AF65-F5344CB8AC3E}">
        <p14:creationId xmlns:p14="http://schemas.microsoft.com/office/powerpoint/2010/main" val="3540666516"/>
      </p:ext>
    </p:extLst>
  </p:cSld>
  <p:clrMapOvr>
    <a:masterClrMapping/>
  </p:clrMapOvr>
  <p:transition xmlns:p14="http://schemas.microsoft.com/office/powerpoint/2010/main" spd="slow" advTm="38202">
    <p:cu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body" idx="1"/>
          </p:nvPr>
        </p:nvSpPr>
        <p:spPr>
          <a:xfrm>
            <a:off x="457200" y="2469444"/>
            <a:ext cx="8229600" cy="1270000"/>
          </a:xfrm>
          <a:prstGeom prst="rect">
            <a:avLst/>
          </a:prstGeom>
        </p:spPr>
        <p:txBody>
          <a:bodyPr lIns="91425" tIns="91425" rIns="91425" bIns="91425" anchor="t" anchorCtr="0">
            <a:noAutofit/>
          </a:bodyPr>
          <a:lstStyle/>
          <a:p>
            <a:pPr marL="0" lvl="0" indent="0" rtl="0">
              <a:buNone/>
            </a:pPr>
            <a:r>
              <a:rPr lang="en" sz="3600" dirty="0"/>
              <a:t>How much does caching help page load performance?</a:t>
            </a:r>
          </a:p>
        </p:txBody>
      </p:sp>
    </p:spTree>
  </p:cSld>
  <p:clrMapOvr>
    <a:masterClrMapping/>
  </p:clrMapOvr>
  <p:transition xmlns:p14="http://schemas.microsoft.com/office/powerpoint/2010/main" spd="slow" advTm="12728">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38888"/>
              <a:buFont typeface="Arial"/>
              <a:buChar char="•"/>
            </a:pPr>
            <a:r>
              <a:rPr lang="en" dirty="0">
                <a:latin typeface="Calibri"/>
              </a:rPr>
              <a:t>Caching eliminates 80% Web object loads</a:t>
            </a:r>
          </a:p>
          <a:p>
            <a:pPr marL="457200" lvl="0" indent="-419100" rtl="0">
              <a:buClr>
                <a:schemeClr val="dk1"/>
              </a:buClr>
              <a:buSzPct val="138888"/>
              <a:buFont typeface="Arial"/>
              <a:buChar char="•"/>
            </a:pPr>
            <a:endParaRPr lang="en-US" dirty="0" smtClean="0">
              <a:latin typeface="Calibri"/>
            </a:endParaRPr>
          </a:p>
          <a:p>
            <a:pPr marL="457200" lvl="0" indent="-419100" rtl="0">
              <a:buClr>
                <a:schemeClr val="dk1"/>
              </a:buClr>
              <a:buSzPct val="138888"/>
              <a:buFont typeface="Arial"/>
              <a:buChar char="•"/>
            </a:pPr>
            <a:r>
              <a:rPr lang="en" dirty="0" smtClean="0">
                <a:latin typeface="Calibri"/>
              </a:rPr>
              <a:t>It </a:t>
            </a:r>
            <a:r>
              <a:rPr lang="en" dirty="0">
                <a:latin typeface="Calibri"/>
              </a:rPr>
              <a:t>doesn't reduce page load time as much</a:t>
            </a:r>
          </a:p>
        </p:txBody>
      </p:sp>
      <p:sp>
        <p:nvSpPr>
          <p:cNvPr id="723" name="Shape 72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How much does caching help?</a:t>
            </a:r>
          </a:p>
        </p:txBody>
      </p:sp>
      <p:sp>
        <p:nvSpPr>
          <p:cNvPr id="724" name="Shape 724"/>
          <p:cNvSpPr txBox="1"/>
          <p:nvPr/>
        </p:nvSpPr>
        <p:spPr>
          <a:xfrm>
            <a:off x="470850" y="2991935"/>
            <a:ext cx="8354699" cy="3000000"/>
          </a:xfrm>
          <a:prstGeom prst="rect">
            <a:avLst/>
          </a:prstGeom>
        </p:spPr>
        <p:txBody>
          <a:bodyPr lIns="91425" tIns="91425" rIns="91425" bIns="91425" anchor="ctr" anchorCtr="0">
            <a:noAutofit/>
          </a:bodyPr>
          <a:lstStyle/>
          <a:p>
            <a:pPr marL="457200" lvl="0" indent="-419100" rtl="0">
              <a:spcBef>
                <a:spcPts val="600"/>
              </a:spcBef>
              <a:buClr>
                <a:schemeClr val="dk1"/>
              </a:buClr>
              <a:buSzPct val="138888"/>
              <a:buFont typeface="Arial"/>
              <a:buChar char="•"/>
            </a:pPr>
            <a:r>
              <a:rPr lang="en" sz="3000" dirty="0">
                <a:solidFill>
                  <a:schemeClr val="dk1"/>
                </a:solidFill>
                <a:latin typeface="Calibri"/>
              </a:rPr>
              <a:t>Caching only eliminates 40% Web object loads on the critical path</a:t>
            </a:r>
          </a:p>
        </p:txBody>
      </p:sp>
    </p:spTree>
    <p:custDataLst>
      <p:tags r:id="rId1"/>
    </p:custDataLst>
  </p:cSld>
  <p:clrMapOvr>
    <a:masterClrMapping/>
  </p:clrMapOvr>
  <p:transition xmlns:p14="http://schemas.microsoft.com/office/powerpoint/2010/main" spd="slow" advTm="2982">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4"/>
                                        </p:tgtEl>
                                        <p:attrNameLst>
                                          <p:attrName>style.visibility</p:attrName>
                                        </p:attrNameLst>
                                      </p:cBhvr>
                                      <p:to>
                                        <p:strVal val="visible"/>
                                      </p:to>
                                    </p:set>
                                    <p:animEffect transition="in" filter="fade">
                                      <p:cBhvr>
                                        <p:cTn id="7" dur="200"/>
                                        <p:tgtEl>
                                          <p:spTgt spid="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Conclusion</a:t>
            </a:r>
          </a:p>
        </p:txBody>
      </p:sp>
      <p:sp>
        <p:nvSpPr>
          <p:cNvPr id="744" name="Shape 74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US" dirty="0" smtClean="0">
                <a:latin typeface="Calibri"/>
              </a:rPr>
              <a:t>Understanding bottleneck is key to improving the page load process</a:t>
            </a:r>
            <a:endParaRPr lang="en" dirty="0">
              <a:latin typeface="Calibri"/>
            </a:endParaRPr>
          </a:p>
          <a:p>
            <a:pPr marL="457200" lvl="0" indent="-419100" rtl="0">
              <a:buClr>
                <a:schemeClr val="dk1"/>
              </a:buClr>
              <a:buSzPct val="166666"/>
              <a:buFont typeface="Arial"/>
              <a:buChar char="•"/>
            </a:pPr>
            <a:r>
              <a:rPr lang="en" dirty="0">
                <a:latin typeface="Calibri"/>
              </a:rPr>
              <a:t>WProf </a:t>
            </a:r>
            <a:r>
              <a:rPr lang="en-US" dirty="0" smtClean="0">
                <a:latin typeface="Calibri"/>
              </a:rPr>
              <a:t>extracts page load bottlenecks at scale</a:t>
            </a:r>
            <a:endParaRPr lang="en" dirty="0">
              <a:latin typeface="Calibri"/>
            </a:endParaRPr>
          </a:p>
          <a:p>
            <a:pPr marL="457200" lvl="0" indent="-419100" rtl="0">
              <a:buClr>
                <a:schemeClr val="dk1"/>
              </a:buClr>
              <a:buSzPct val="166666"/>
              <a:buFont typeface="Arial"/>
              <a:buChar char="•"/>
            </a:pPr>
            <a:r>
              <a:rPr lang="en-US" dirty="0" err="1" smtClean="0">
                <a:latin typeface="Calibri"/>
              </a:rPr>
              <a:t>WProf</a:t>
            </a:r>
            <a:r>
              <a:rPr lang="en-US" dirty="0" smtClean="0">
                <a:latin typeface="Calibri"/>
              </a:rPr>
              <a:t> has potential to improve existing </a:t>
            </a:r>
            <a:r>
              <a:rPr lang="en-US" smtClean="0">
                <a:latin typeface="Calibri"/>
              </a:rPr>
              <a:t>page load </a:t>
            </a:r>
            <a:r>
              <a:rPr lang="en-US" dirty="0" smtClean="0">
                <a:latin typeface="Calibri"/>
              </a:rPr>
              <a:t>optimization techniques</a:t>
            </a:r>
            <a:endParaRPr lang="en" sz="3000" dirty="0">
              <a:latin typeface="Calibri"/>
            </a:endParaRPr>
          </a:p>
          <a:p>
            <a:endParaRPr lang="en" dirty="0"/>
          </a:p>
          <a:p>
            <a:pPr marL="0" lvl="0" indent="0" rtl="0">
              <a:buNone/>
            </a:pPr>
            <a:r>
              <a:rPr lang="en-US" dirty="0" smtClean="0">
                <a:latin typeface="Calibri"/>
              </a:rPr>
              <a:t>        W</a:t>
            </a:r>
            <a:r>
              <a:rPr lang="en" dirty="0" smtClean="0">
                <a:latin typeface="Calibri"/>
              </a:rPr>
              <a:t>ebsite</a:t>
            </a:r>
            <a:r>
              <a:rPr lang="en" dirty="0">
                <a:latin typeface="Calibri"/>
              </a:rPr>
              <a:t>: wprof.cs.washington.edu</a:t>
            </a:r>
          </a:p>
          <a:p>
            <a:pPr marL="0" indent="0">
              <a:buNone/>
            </a:pPr>
            <a:endParaRPr lang="en" dirty="0"/>
          </a:p>
        </p:txBody>
      </p:sp>
    </p:spTree>
  </p:cSld>
  <p:clrMapOvr>
    <a:masterClrMapping/>
  </p:clrMapOvr>
  <p:transition xmlns:p14="http://schemas.microsoft.com/office/powerpoint/2010/main" spd="slow" advTm="36709">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Many </a:t>
            </a:r>
            <a:r>
              <a:rPr lang="en-US" dirty="0"/>
              <a:t>techniques aim to optimize</a:t>
            </a:r>
            <a:br>
              <a:rPr lang="en-US" dirty="0"/>
            </a:br>
            <a:r>
              <a:rPr lang="en-US" dirty="0"/>
              <a:t>page load time</a:t>
            </a:r>
            <a:br>
              <a:rPr lang="en-US" dirty="0"/>
            </a:br>
            <a:endParaRPr lang="en-US" dirty="0"/>
          </a:p>
        </p:txBody>
      </p:sp>
      <p:sp>
        <p:nvSpPr>
          <p:cNvPr id="4" name="Rectangle 3"/>
          <p:cNvSpPr/>
          <p:nvPr/>
        </p:nvSpPr>
        <p:spPr>
          <a:xfrm>
            <a:off x="457200" y="1656254"/>
            <a:ext cx="7954529" cy="4154983"/>
          </a:xfrm>
          <a:prstGeom prst="rect">
            <a:avLst/>
          </a:prstGeom>
        </p:spPr>
        <p:txBody>
          <a:bodyPr wrap="square">
            <a:spAutoFit/>
          </a:bodyPr>
          <a:lstStyle/>
          <a:p>
            <a:pPr marL="342900" indent="-342900">
              <a:buFont typeface="Arial"/>
              <a:buChar char="•"/>
            </a:pPr>
            <a:r>
              <a:rPr lang="en-US" sz="2400" dirty="0" smtClean="0">
                <a:latin typeface="Calibri"/>
                <a:cs typeface="Calibri"/>
              </a:rPr>
              <a:t>Best practices: </a:t>
            </a:r>
            <a:r>
              <a:rPr lang="en-US" sz="2400" dirty="0" err="1" smtClean="0">
                <a:latin typeface="Calibri"/>
                <a:cs typeface="Calibri"/>
              </a:rPr>
              <a:t>JaveScript</a:t>
            </a:r>
            <a:r>
              <a:rPr lang="en-US" sz="2400" dirty="0" smtClean="0">
                <a:latin typeface="Calibri"/>
                <a:cs typeface="Calibri"/>
              </a:rPr>
              <a:t>/CSS placement, Image </a:t>
            </a:r>
            <a:r>
              <a:rPr lang="en-US" sz="2400" dirty="0" err="1" smtClean="0">
                <a:latin typeface="Calibri"/>
                <a:cs typeface="Calibri"/>
              </a:rPr>
              <a:t>minification</a:t>
            </a:r>
            <a:r>
              <a:rPr lang="en-US" sz="2400" dirty="0" smtClean="0">
                <a:latin typeface="Calibri"/>
                <a:cs typeface="Calibri"/>
              </a:rPr>
              <a:t>, …</a:t>
            </a:r>
          </a:p>
          <a:p>
            <a:pPr marL="342900" indent="-342900">
              <a:buFont typeface="Arial"/>
              <a:buChar char="•"/>
            </a:pPr>
            <a:endParaRPr lang="en-US" sz="2400" dirty="0">
              <a:latin typeface="Calibri"/>
              <a:cs typeface="Calibri"/>
            </a:endParaRPr>
          </a:p>
          <a:p>
            <a:pPr marL="342900" indent="-342900">
              <a:buFont typeface="Arial"/>
              <a:buChar char="•"/>
            </a:pPr>
            <a:r>
              <a:rPr lang="en-US" sz="2400" dirty="0" smtClean="0">
                <a:latin typeface="Calibri"/>
                <a:cs typeface="Calibri"/>
              </a:rPr>
              <a:t>Server </a:t>
            </a:r>
            <a:r>
              <a:rPr lang="en-US" sz="2400" dirty="0">
                <a:latin typeface="Calibri"/>
                <a:cs typeface="Calibri"/>
              </a:rPr>
              <a:t>placement: </a:t>
            </a:r>
            <a:r>
              <a:rPr lang="en-US" sz="2400" dirty="0" smtClean="0">
                <a:latin typeface="Calibri"/>
                <a:cs typeface="Calibri"/>
              </a:rPr>
              <a:t>CDNs</a:t>
            </a:r>
          </a:p>
          <a:p>
            <a:pPr marL="342900" indent="-342900">
              <a:buFont typeface="Arial"/>
              <a:buChar char="•"/>
            </a:pPr>
            <a:endParaRPr lang="en-US" sz="2400" dirty="0" smtClean="0">
              <a:latin typeface="Calibri"/>
              <a:cs typeface="Calibri"/>
            </a:endParaRPr>
          </a:p>
          <a:p>
            <a:pPr marL="342900" indent="-342900">
              <a:buFont typeface="Arial"/>
              <a:buChar char="•"/>
            </a:pPr>
            <a:r>
              <a:rPr lang="en-US" sz="2400" dirty="0" smtClean="0">
                <a:latin typeface="Calibri"/>
                <a:cs typeface="Calibri"/>
              </a:rPr>
              <a:t>Web </a:t>
            </a:r>
            <a:r>
              <a:rPr lang="en-US" sz="2400" dirty="0">
                <a:latin typeface="Calibri"/>
                <a:cs typeface="Calibri"/>
              </a:rPr>
              <a:t>pages and cache: </a:t>
            </a:r>
            <a:r>
              <a:rPr lang="en-US" sz="2400" dirty="0" err="1">
                <a:latin typeface="Calibri"/>
                <a:cs typeface="Calibri"/>
              </a:rPr>
              <a:t>mod_pagespeed</a:t>
            </a:r>
            <a:r>
              <a:rPr lang="en-US" sz="2400" dirty="0">
                <a:latin typeface="Calibri"/>
                <a:cs typeface="Calibri"/>
              </a:rPr>
              <a:t>, </a:t>
            </a:r>
            <a:r>
              <a:rPr lang="en-US" sz="2400" dirty="0" smtClean="0">
                <a:latin typeface="Calibri"/>
                <a:cs typeface="Calibri"/>
              </a:rPr>
              <a:t>Silo</a:t>
            </a:r>
          </a:p>
          <a:p>
            <a:pPr marL="342900" indent="-342900">
              <a:buFont typeface="Arial"/>
              <a:buChar char="•"/>
            </a:pPr>
            <a:endParaRPr lang="en-US" sz="2400" dirty="0" smtClean="0">
              <a:latin typeface="Calibri"/>
              <a:cs typeface="Calibri"/>
            </a:endParaRPr>
          </a:p>
          <a:p>
            <a:pPr marL="342900" indent="-342900">
              <a:buFont typeface="Arial"/>
              <a:buChar char="•"/>
            </a:pPr>
            <a:r>
              <a:rPr lang="en-US" sz="2400" dirty="0" smtClean="0">
                <a:latin typeface="Calibri"/>
                <a:cs typeface="Calibri"/>
              </a:rPr>
              <a:t>TCP</a:t>
            </a:r>
            <a:r>
              <a:rPr lang="en-US" sz="2400" dirty="0">
                <a:latin typeface="Calibri"/>
                <a:cs typeface="Calibri"/>
              </a:rPr>
              <a:t>/DNS: TCP fast open, ASAP, DNS </a:t>
            </a:r>
            <a:r>
              <a:rPr lang="en-US" sz="2400" dirty="0" smtClean="0">
                <a:latin typeface="Calibri"/>
                <a:cs typeface="Calibri"/>
              </a:rPr>
              <a:t>pre-resolution, TCP </a:t>
            </a:r>
            <a:r>
              <a:rPr lang="en-US" sz="2400" dirty="0">
                <a:latin typeface="Calibri"/>
                <a:cs typeface="Calibri"/>
              </a:rPr>
              <a:t>pre-</a:t>
            </a:r>
            <a:r>
              <a:rPr lang="en-US" sz="2400" dirty="0" smtClean="0">
                <a:latin typeface="Calibri"/>
                <a:cs typeface="Calibri"/>
              </a:rPr>
              <a:t>connect</a:t>
            </a:r>
          </a:p>
          <a:p>
            <a:pPr marL="342900" indent="-342900">
              <a:buFont typeface="Arial"/>
              <a:buChar char="•"/>
            </a:pPr>
            <a:endParaRPr lang="en-US" sz="2400" dirty="0" smtClean="0">
              <a:latin typeface="Calibri"/>
              <a:cs typeface="Calibri"/>
            </a:endParaRPr>
          </a:p>
          <a:p>
            <a:pPr marL="342900" indent="-342900">
              <a:buFont typeface="Arial"/>
              <a:buChar char="•"/>
            </a:pPr>
            <a:r>
              <a:rPr lang="en-US" sz="2400" dirty="0" smtClean="0">
                <a:latin typeface="Calibri"/>
                <a:cs typeface="Calibri"/>
              </a:rPr>
              <a:t>Application level: SPDY</a:t>
            </a:r>
          </a:p>
        </p:txBody>
      </p:sp>
      <p:sp>
        <p:nvSpPr>
          <p:cNvPr id="6" name="TextBox 5"/>
          <p:cNvSpPr txBox="1"/>
          <p:nvPr/>
        </p:nvSpPr>
        <p:spPr>
          <a:xfrm>
            <a:off x="1101092" y="6073710"/>
            <a:ext cx="6586095" cy="553998"/>
          </a:xfrm>
          <a:prstGeom prst="rect">
            <a:avLst/>
          </a:prstGeom>
          <a:noFill/>
        </p:spPr>
        <p:txBody>
          <a:bodyPr wrap="none" rtlCol="0">
            <a:spAutoFit/>
          </a:bodyPr>
          <a:lstStyle/>
          <a:p>
            <a:r>
              <a:rPr lang="en-US" sz="3000" b="1" dirty="0" smtClean="0">
                <a:latin typeface="Calibri"/>
              </a:rPr>
              <a:t>…, but optimizations don</a:t>
            </a:r>
            <a:r>
              <a:rPr lang="fr-FR" sz="3000" b="1" dirty="0" smtClean="0">
                <a:latin typeface="Calibri"/>
              </a:rPr>
              <a:t>’</a:t>
            </a:r>
            <a:r>
              <a:rPr lang="en-US" sz="3000" b="1" dirty="0" smtClean="0">
                <a:latin typeface="Calibri"/>
              </a:rPr>
              <a:t>t always work.</a:t>
            </a:r>
            <a:endParaRPr lang="en-US" sz="3000" b="1" dirty="0">
              <a:latin typeface="Calibri"/>
            </a:endParaRPr>
          </a:p>
        </p:txBody>
      </p:sp>
      <p:sp>
        <p:nvSpPr>
          <p:cNvPr id="5" name="Rounded Rectangle 4"/>
          <p:cNvSpPr/>
          <p:nvPr/>
        </p:nvSpPr>
        <p:spPr>
          <a:xfrm>
            <a:off x="719667" y="5319888"/>
            <a:ext cx="3473591" cy="491349"/>
          </a:xfrm>
          <a:prstGeom prst="roundRect">
            <a:avLst/>
          </a:prstGeom>
          <a:noFill/>
          <a:ln w="25400">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ustDataLst>
      <p:tags r:id="rId1"/>
    </p:custDataLst>
    <p:extLst>
      <p:ext uri="{BB962C8B-B14F-4D97-AF65-F5344CB8AC3E}">
        <p14:creationId xmlns:p14="http://schemas.microsoft.com/office/powerpoint/2010/main" val="3240282668"/>
      </p:ext>
    </p:extLst>
  </p:cSld>
  <p:clrMapOvr>
    <a:masterClrMapping/>
  </p:clrMapOvr>
  <mc:AlternateContent xmlns:mc="http://schemas.openxmlformats.org/markup-compatibility/2006" xmlns:p14="http://schemas.microsoft.com/office/powerpoint/2010/main">
    <mc:Choice Requires="p14">
      <p:transition spd="slow" p14:dur="2000" advTm="46978"/>
    </mc:Choice>
    <mc:Fallback xmlns="">
      <p:transition xmlns:p14="http://schemas.microsoft.com/office/powerpoint/2010/main" spd="slow" advTm="4697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0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0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a:latin typeface="Calibri"/>
              </a:rPr>
              <a:t>Overview</a:t>
            </a:r>
          </a:p>
        </p:txBody>
      </p:sp>
      <p:sp>
        <p:nvSpPr>
          <p:cNvPr id="99" name="Shape 9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US" dirty="0" smtClean="0">
                <a:latin typeface="Calibri"/>
              </a:rPr>
              <a:t>Extract dependency policies </a:t>
            </a:r>
          </a:p>
          <a:p>
            <a:pPr marL="38100" lvl="0" indent="0" rtl="0">
              <a:buClr>
                <a:schemeClr val="dk1"/>
              </a:buClr>
              <a:buSzPct val="166666"/>
              <a:buNone/>
            </a:pPr>
            <a:endParaRPr lang="en" dirty="0">
              <a:latin typeface="Calibri"/>
            </a:endParaRPr>
          </a:p>
          <a:p>
            <a:pPr marL="457200" lvl="0" indent="-419100" rtl="0">
              <a:buClr>
                <a:schemeClr val="dk1"/>
              </a:buClr>
              <a:buSzPct val="166666"/>
              <a:buFont typeface="Arial"/>
              <a:buChar char="•"/>
            </a:pPr>
            <a:r>
              <a:rPr lang="en-US" dirty="0" smtClean="0">
                <a:latin typeface="Calibri"/>
              </a:rPr>
              <a:t>Compute bottleneck performance path</a:t>
            </a:r>
          </a:p>
          <a:p>
            <a:pPr marL="38100" lvl="0" indent="0" rtl="0">
              <a:buClr>
                <a:schemeClr val="dk1"/>
              </a:buClr>
              <a:buSzPct val="166666"/>
              <a:buNone/>
            </a:pPr>
            <a:endParaRPr lang="en-US" dirty="0" smtClean="0">
              <a:latin typeface="Calibri"/>
            </a:endParaRPr>
          </a:p>
          <a:p>
            <a:pPr marL="457200" lvl="0" indent="-419100" rtl="0">
              <a:buClr>
                <a:schemeClr val="dk1"/>
              </a:buClr>
              <a:buSzPct val="166666"/>
              <a:buFont typeface="Arial"/>
              <a:buChar char="•"/>
            </a:pPr>
            <a:r>
              <a:rPr lang="en" dirty="0" smtClean="0">
                <a:latin typeface="Calibri"/>
              </a:rPr>
              <a:t>Study </a:t>
            </a:r>
            <a:r>
              <a:rPr lang="en" dirty="0">
                <a:latin typeface="Calibri"/>
              </a:rPr>
              <a:t>page load on real </a:t>
            </a:r>
            <a:r>
              <a:rPr lang="en" dirty="0" smtClean="0">
                <a:latin typeface="Calibri"/>
              </a:rPr>
              <a:t>pages</a:t>
            </a:r>
            <a:endParaRPr lang="en-US" dirty="0" smtClean="0">
              <a:latin typeface="Calibri"/>
            </a:endParaRPr>
          </a:p>
          <a:p>
            <a:pPr marL="457200" lvl="0" indent="-419100" rtl="0">
              <a:buClr>
                <a:schemeClr val="dk1"/>
              </a:buClr>
              <a:buSzPct val="166666"/>
              <a:buFont typeface="Arial"/>
              <a:buChar char="•"/>
            </a:pPr>
            <a:endParaRPr lang="en-US" b="1" dirty="0">
              <a:latin typeface="Calibri"/>
            </a:endParaRPr>
          </a:p>
          <a:p>
            <a:pPr marL="457200" lvl="0" indent="-419100" rtl="0">
              <a:buClr>
                <a:schemeClr val="dk1"/>
              </a:buClr>
              <a:buSzPct val="166666"/>
              <a:buFont typeface="Arial"/>
              <a:buChar char="•"/>
            </a:pPr>
            <a:r>
              <a:rPr lang="en-US" b="1" dirty="0" smtClean="0">
                <a:latin typeface="Calibri"/>
              </a:rPr>
              <a:t>What next?</a:t>
            </a:r>
          </a:p>
        </p:txBody>
      </p:sp>
    </p:spTree>
    <p:extLst>
      <p:ext uri="{BB962C8B-B14F-4D97-AF65-F5344CB8AC3E}">
        <p14:creationId xmlns:p14="http://schemas.microsoft.com/office/powerpoint/2010/main" val="37657210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rPr>
              <a:t>What next with </a:t>
            </a:r>
            <a:r>
              <a:rPr lang="en-US" dirty="0" err="1" smtClean="0">
                <a:latin typeface="Calibri"/>
              </a:rPr>
              <a:t>WProf</a:t>
            </a:r>
            <a:r>
              <a:rPr lang="en-US" dirty="0" smtClean="0">
                <a:latin typeface="Calibri"/>
              </a:rPr>
              <a:t>?	</a:t>
            </a:r>
            <a:endParaRPr lang="en-US" dirty="0">
              <a:latin typeface="Calibri"/>
            </a:endParaRPr>
          </a:p>
        </p:txBody>
      </p:sp>
      <p:sp>
        <p:nvSpPr>
          <p:cNvPr id="3" name="Text Placeholder 2"/>
          <p:cNvSpPr>
            <a:spLocks noGrp="1"/>
          </p:cNvSpPr>
          <p:nvPr>
            <p:ph type="body" idx="1"/>
          </p:nvPr>
        </p:nvSpPr>
        <p:spPr/>
        <p:txBody>
          <a:bodyPr/>
          <a:lstStyle/>
          <a:p>
            <a:r>
              <a:rPr lang="en-US" dirty="0" smtClean="0">
                <a:latin typeface="Calibri"/>
              </a:rPr>
              <a:t>How speedy is SPDY?</a:t>
            </a:r>
          </a:p>
          <a:p>
            <a:endParaRPr lang="en-US" dirty="0">
              <a:latin typeface="Calibri"/>
            </a:endParaRPr>
          </a:p>
          <a:p>
            <a:r>
              <a:rPr lang="en-US" dirty="0" smtClean="0">
                <a:latin typeface="Calibri"/>
              </a:rPr>
              <a:t>What about mobile browsers?</a:t>
            </a:r>
            <a:endParaRPr lang="en-US" dirty="0">
              <a:latin typeface="Calibri"/>
            </a:endParaRPr>
          </a:p>
        </p:txBody>
      </p:sp>
    </p:spTree>
    <p:extLst>
      <p:ext uri="{BB962C8B-B14F-4D97-AF65-F5344CB8AC3E}">
        <p14:creationId xmlns:p14="http://schemas.microsoft.com/office/powerpoint/2010/main" val="327847253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rPr>
              <a:t>What is SPDY?</a:t>
            </a:r>
            <a:endParaRPr lang="en-US" dirty="0">
              <a:latin typeface="Calibri"/>
            </a:endParaRPr>
          </a:p>
        </p:txBody>
      </p:sp>
      <p:sp>
        <p:nvSpPr>
          <p:cNvPr id="3" name="Text Placeholder 2"/>
          <p:cNvSpPr>
            <a:spLocks noGrp="1"/>
          </p:cNvSpPr>
          <p:nvPr>
            <p:ph type="body" idx="1"/>
          </p:nvPr>
        </p:nvSpPr>
        <p:spPr/>
        <p:txBody>
          <a:bodyPr/>
          <a:lstStyle/>
          <a:p>
            <a:r>
              <a:rPr lang="en-US" dirty="0" smtClean="0">
                <a:latin typeface="Calibri"/>
              </a:rPr>
              <a:t>Replacement HTTP protocol by Google </a:t>
            </a:r>
          </a:p>
          <a:p>
            <a:pPr lvl="1"/>
            <a:r>
              <a:rPr lang="en-US" sz="3000" dirty="0" smtClean="0">
                <a:latin typeface="Calibri"/>
              </a:rPr>
              <a:t>Adopted by Twitter</a:t>
            </a:r>
            <a:r>
              <a:rPr lang="en-US" sz="3000" dirty="0">
                <a:latin typeface="Calibri"/>
              </a:rPr>
              <a:t>, </a:t>
            </a:r>
            <a:r>
              <a:rPr lang="en-US" sz="3000" dirty="0" smtClean="0">
                <a:latin typeface="Calibri"/>
              </a:rPr>
              <a:t>Amazon, Facebook,…</a:t>
            </a:r>
            <a:endParaRPr lang="en-US" sz="3000" dirty="0">
              <a:latin typeface="Calibri"/>
            </a:endParaRPr>
          </a:p>
          <a:p>
            <a:pPr lvl="1"/>
            <a:r>
              <a:rPr lang="en-US" sz="3000" dirty="0" smtClean="0">
                <a:latin typeface="Calibri"/>
              </a:rPr>
              <a:t>Basis for HTTP/2</a:t>
            </a:r>
          </a:p>
          <a:p>
            <a:pPr marL="457200" lvl="1" indent="0">
              <a:buNone/>
            </a:pPr>
            <a:endParaRPr lang="en-US" sz="3000" dirty="0">
              <a:latin typeface="Calibri"/>
            </a:endParaRPr>
          </a:p>
          <a:p>
            <a:r>
              <a:rPr lang="en-US" dirty="0" smtClean="0">
                <a:latin typeface="Calibri"/>
              </a:rPr>
              <a:t>Key ideas:</a:t>
            </a:r>
          </a:p>
          <a:p>
            <a:pPr lvl="1"/>
            <a:r>
              <a:rPr lang="en-US" sz="3000" dirty="0" smtClean="0">
                <a:latin typeface="Calibri"/>
              </a:rPr>
              <a:t>Multiplex HTTP over a single TCP </a:t>
            </a:r>
          </a:p>
          <a:p>
            <a:pPr lvl="1"/>
            <a:r>
              <a:rPr lang="en-US" sz="3000" dirty="0" smtClean="0">
                <a:latin typeface="Calibri"/>
              </a:rPr>
              <a:t>Header compression</a:t>
            </a:r>
          </a:p>
          <a:p>
            <a:pPr lvl="1"/>
            <a:r>
              <a:rPr lang="en-US" sz="3000" dirty="0" smtClean="0">
                <a:latin typeface="Calibri"/>
              </a:rPr>
              <a:t>Server push*</a:t>
            </a:r>
          </a:p>
          <a:p>
            <a:endParaRPr lang="en-US" dirty="0"/>
          </a:p>
          <a:p>
            <a:endParaRPr lang="en-US" dirty="0"/>
          </a:p>
          <a:p>
            <a:endParaRPr lang="en-US" dirty="0"/>
          </a:p>
        </p:txBody>
      </p:sp>
    </p:spTree>
    <p:extLst>
      <p:ext uri="{BB962C8B-B14F-4D97-AF65-F5344CB8AC3E}">
        <p14:creationId xmlns:p14="http://schemas.microsoft.com/office/powerpoint/2010/main" val="349268492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rPr>
              <a:t>Is SPDY really speedy?</a:t>
            </a:r>
            <a:endParaRPr lang="en-US" dirty="0">
              <a:latin typeface="Calibri"/>
            </a:endParaRPr>
          </a:p>
        </p:txBody>
      </p:sp>
      <p:sp>
        <p:nvSpPr>
          <p:cNvPr id="4" name="Shape 554"/>
          <p:cNvSpPr/>
          <p:nvPr/>
        </p:nvSpPr>
        <p:spPr>
          <a:xfrm>
            <a:off x="-225777" y="1694214"/>
            <a:ext cx="4797778" cy="3418461"/>
          </a:xfrm>
          <a:prstGeom prst="rect">
            <a:avLst/>
          </a:prstGeom>
          <a:blipFill>
            <a:blip r:embed="rId2"/>
            <a:stretch>
              <a:fillRect/>
            </a:stretch>
          </a:blipFill>
        </p:spPr>
      </p:sp>
      <p:pic>
        <p:nvPicPr>
          <p:cNvPr id="6" name="Picture 5"/>
          <p:cNvPicPr>
            <a:picLocks noChangeAspect="1"/>
          </p:cNvPicPr>
          <p:nvPr/>
        </p:nvPicPr>
        <p:blipFill>
          <a:blip r:embed="rId3"/>
          <a:stretch>
            <a:fillRect/>
          </a:stretch>
        </p:blipFill>
        <p:spPr>
          <a:xfrm>
            <a:off x="4285515" y="2976033"/>
            <a:ext cx="4858485" cy="3500967"/>
          </a:xfrm>
          <a:prstGeom prst="rect">
            <a:avLst/>
          </a:prstGeom>
        </p:spPr>
      </p:pic>
      <p:sp>
        <p:nvSpPr>
          <p:cNvPr id="3" name="TextBox 2"/>
          <p:cNvSpPr txBox="1"/>
          <p:nvPr/>
        </p:nvSpPr>
        <p:spPr>
          <a:xfrm>
            <a:off x="706948" y="1535555"/>
            <a:ext cx="4673074" cy="461665"/>
          </a:xfrm>
          <a:prstGeom prst="rect">
            <a:avLst/>
          </a:prstGeom>
          <a:noFill/>
        </p:spPr>
        <p:txBody>
          <a:bodyPr wrap="none" rtlCol="0">
            <a:spAutoFit/>
          </a:bodyPr>
          <a:lstStyle/>
          <a:p>
            <a:r>
              <a:rPr lang="en-US" sz="2400" dirty="0" smtClean="0">
                <a:latin typeface="Calibri"/>
              </a:rPr>
              <a:t>SPDY on Google’s production server</a:t>
            </a:r>
            <a:endParaRPr lang="en-US" sz="2400" dirty="0">
              <a:latin typeface="Calibri"/>
            </a:endParaRPr>
          </a:p>
        </p:txBody>
      </p:sp>
      <p:sp>
        <p:nvSpPr>
          <p:cNvPr id="7" name="TextBox 6"/>
          <p:cNvSpPr txBox="1"/>
          <p:nvPr/>
        </p:nvSpPr>
        <p:spPr>
          <a:xfrm>
            <a:off x="5884831" y="2469413"/>
            <a:ext cx="2739752" cy="461665"/>
          </a:xfrm>
          <a:prstGeom prst="rect">
            <a:avLst/>
          </a:prstGeom>
          <a:noFill/>
        </p:spPr>
        <p:txBody>
          <a:bodyPr wrap="none" rtlCol="0">
            <a:spAutoFit/>
          </a:bodyPr>
          <a:lstStyle/>
          <a:p>
            <a:r>
              <a:rPr lang="en-US" sz="2400" dirty="0" smtClean="0">
                <a:latin typeface="Calibri"/>
              </a:rPr>
              <a:t>Our lab experiments</a:t>
            </a:r>
            <a:endParaRPr lang="en-US" sz="2400" dirty="0">
              <a:latin typeface="Calibri"/>
            </a:endParaRPr>
          </a:p>
        </p:txBody>
      </p:sp>
    </p:spTree>
    <p:extLst>
      <p:ext uri="{BB962C8B-B14F-4D97-AF65-F5344CB8AC3E}">
        <p14:creationId xmlns:p14="http://schemas.microsoft.com/office/powerpoint/2010/main" val="4030246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rPr>
              <a:t>Where we wrong?</a:t>
            </a:r>
            <a:endParaRPr lang="en-US" dirty="0">
              <a:latin typeface="Calibri"/>
            </a:endParaRPr>
          </a:p>
        </p:txBody>
      </p:sp>
      <p:sp>
        <p:nvSpPr>
          <p:cNvPr id="3" name="Text Placeholder 2"/>
          <p:cNvSpPr>
            <a:spLocks noGrp="1"/>
          </p:cNvSpPr>
          <p:nvPr>
            <p:ph type="body" idx="1"/>
          </p:nvPr>
        </p:nvSpPr>
        <p:spPr>
          <a:xfrm>
            <a:off x="457200" y="1600200"/>
            <a:ext cx="8686800" cy="2915356"/>
          </a:xfrm>
        </p:spPr>
        <p:txBody>
          <a:bodyPr/>
          <a:lstStyle/>
          <a:p>
            <a:r>
              <a:rPr lang="en-US" dirty="0" smtClean="0">
                <a:latin typeface="Calibri"/>
              </a:rPr>
              <a:t>SPDY performance depends on many factors</a:t>
            </a:r>
          </a:p>
          <a:p>
            <a:pPr lvl="1"/>
            <a:r>
              <a:rPr lang="en-US" sz="2800" dirty="0" smtClean="0">
                <a:latin typeface="Calibri"/>
              </a:rPr>
              <a:t>Google tunes many many parameters.</a:t>
            </a:r>
          </a:p>
          <a:p>
            <a:pPr lvl="1"/>
            <a:endParaRPr lang="en-US" sz="3000" dirty="0" smtClean="0">
              <a:latin typeface="Calibri"/>
            </a:endParaRPr>
          </a:p>
          <a:p>
            <a:r>
              <a:rPr lang="en-US" dirty="0" smtClean="0">
                <a:latin typeface="Calibri"/>
              </a:rPr>
              <a:t>Comparing CDF across web pages insufficient</a:t>
            </a:r>
          </a:p>
          <a:p>
            <a:pPr lvl="1"/>
            <a:r>
              <a:rPr lang="en-US" sz="2800" dirty="0" smtClean="0">
                <a:latin typeface="Calibri"/>
              </a:rPr>
              <a:t>Need to compare load times per web page</a:t>
            </a:r>
            <a:endParaRPr lang="en-US" sz="2800" dirty="0">
              <a:latin typeface="Calibri"/>
            </a:endParaRPr>
          </a:p>
          <a:p>
            <a:endParaRPr lang="en-US" dirty="0" smtClean="0">
              <a:latin typeface="Calibri"/>
            </a:endParaRPr>
          </a:p>
          <a:p>
            <a:pPr marL="457200" lvl="1" indent="0">
              <a:buNone/>
            </a:pPr>
            <a:endParaRPr lang="en-US" sz="2800" dirty="0" smtClean="0"/>
          </a:p>
          <a:p>
            <a:pPr lvl="1"/>
            <a:endParaRPr lang="en-US" sz="2800" dirty="0" smtClean="0"/>
          </a:p>
          <a:p>
            <a:endParaRPr lang="en-US" dirty="0"/>
          </a:p>
          <a:p>
            <a:endParaRPr lang="en-US" dirty="0" smtClean="0"/>
          </a:p>
          <a:p>
            <a:endParaRPr lang="en-US" dirty="0"/>
          </a:p>
        </p:txBody>
      </p:sp>
      <p:sp>
        <p:nvSpPr>
          <p:cNvPr id="4" name="TextBox 3"/>
          <p:cNvSpPr txBox="1"/>
          <p:nvPr/>
        </p:nvSpPr>
        <p:spPr>
          <a:xfrm>
            <a:off x="784176" y="5934066"/>
            <a:ext cx="7902624" cy="523220"/>
          </a:xfrm>
          <a:prstGeom prst="rect">
            <a:avLst/>
          </a:prstGeom>
          <a:noFill/>
        </p:spPr>
        <p:txBody>
          <a:bodyPr wrap="none" rtlCol="0">
            <a:spAutoFit/>
          </a:bodyPr>
          <a:lstStyle/>
          <a:p>
            <a:r>
              <a:rPr lang="en-US" sz="2800" b="1" dirty="0" smtClean="0">
                <a:latin typeface="Calibri"/>
              </a:rPr>
              <a:t>…, but there is too much variation in page load time</a:t>
            </a:r>
            <a:endParaRPr lang="en-US" sz="2800" b="1" dirty="0">
              <a:latin typeface="Calibri"/>
            </a:endParaRPr>
          </a:p>
        </p:txBody>
      </p:sp>
    </p:spTree>
    <p:extLst>
      <p:ext uri="{BB962C8B-B14F-4D97-AF65-F5344CB8AC3E}">
        <p14:creationId xmlns:p14="http://schemas.microsoft.com/office/powerpoint/2010/main" val="4032089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0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r>
              <a:rPr lang="en-US" dirty="0" smtClean="0"/>
              <a:t>SPDY performance can vary across pages (and is variable)</a:t>
            </a:r>
            <a:endParaRPr lang="en-US" dirty="0"/>
          </a:p>
        </p:txBody>
      </p:sp>
      <p:pic>
        <p:nvPicPr>
          <p:cNvPr id="4" name="Picture 3"/>
          <p:cNvPicPr>
            <a:picLocks noChangeAspect="1"/>
          </p:cNvPicPr>
          <p:nvPr/>
        </p:nvPicPr>
        <p:blipFill>
          <a:blip r:embed="rId2"/>
          <a:stretch>
            <a:fillRect/>
          </a:stretch>
        </p:blipFill>
        <p:spPr>
          <a:xfrm>
            <a:off x="104421" y="2105377"/>
            <a:ext cx="4128979" cy="3680177"/>
          </a:xfrm>
          <a:prstGeom prst="rect">
            <a:avLst/>
          </a:prstGeom>
        </p:spPr>
      </p:pic>
      <p:pic>
        <p:nvPicPr>
          <p:cNvPr id="5" name="Picture 4"/>
          <p:cNvPicPr>
            <a:picLocks noChangeAspect="1"/>
          </p:cNvPicPr>
          <p:nvPr/>
        </p:nvPicPr>
        <p:blipFill>
          <a:blip r:embed="rId3"/>
          <a:stretch>
            <a:fillRect/>
          </a:stretch>
        </p:blipFill>
        <p:spPr>
          <a:xfrm>
            <a:off x="4519789" y="1960611"/>
            <a:ext cx="4167011" cy="3824943"/>
          </a:xfrm>
          <a:prstGeom prst="rect">
            <a:avLst/>
          </a:prstGeom>
        </p:spPr>
      </p:pic>
      <p:cxnSp>
        <p:nvCxnSpPr>
          <p:cNvPr id="6" name="Straight Connector 5"/>
          <p:cNvCxnSpPr/>
          <p:nvPr/>
        </p:nvCxnSpPr>
        <p:spPr>
          <a:xfrm>
            <a:off x="1608667" y="3694853"/>
            <a:ext cx="296333" cy="0"/>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905000" y="1806722"/>
            <a:ext cx="1365728" cy="461665"/>
          </a:xfrm>
          <a:prstGeom prst="rect">
            <a:avLst/>
          </a:prstGeom>
          <a:noFill/>
        </p:spPr>
        <p:txBody>
          <a:bodyPr wrap="none" rtlCol="0">
            <a:spAutoFit/>
          </a:bodyPr>
          <a:lstStyle/>
          <a:p>
            <a:r>
              <a:rPr lang="en-US" sz="2400" dirty="0" smtClean="0">
                <a:latin typeface="Calibri"/>
              </a:rPr>
              <a:t>Flag page</a:t>
            </a:r>
            <a:endParaRPr lang="en-US" sz="2400" dirty="0">
              <a:latin typeface="Calibri"/>
            </a:endParaRPr>
          </a:p>
        </p:txBody>
      </p:sp>
      <p:sp>
        <p:nvSpPr>
          <p:cNvPr id="7" name="TextBox 6"/>
          <p:cNvSpPr txBox="1"/>
          <p:nvPr/>
        </p:nvSpPr>
        <p:spPr>
          <a:xfrm>
            <a:off x="6206067" y="1575889"/>
            <a:ext cx="1082348" cy="461665"/>
          </a:xfrm>
          <a:prstGeom prst="rect">
            <a:avLst/>
          </a:prstGeom>
          <a:noFill/>
        </p:spPr>
        <p:txBody>
          <a:bodyPr wrap="none" rtlCol="0">
            <a:spAutoFit/>
          </a:bodyPr>
          <a:lstStyle/>
          <a:p>
            <a:r>
              <a:rPr lang="en-US" sz="2400" dirty="0" smtClean="0">
                <a:latin typeface="Calibri"/>
              </a:rPr>
              <a:t>Twitter</a:t>
            </a:r>
            <a:endParaRPr lang="en-US" sz="2400" dirty="0">
              <a:latin typeface="Calibri"/>
            </a:endParaRPr>
          </a:p>
        </p:txBody>
      </p:sp>
    </p:spTree>
    <p:extLst>
      <p:ext uri="{BB962C8B-B14F-4D97-AF65-F5344CB8AC3E}">
        <p14:creationId xmlns:p14="http://schemas.microsoft.com/office/powerpoint/2010/main" val="2364539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rPr>
              <a:t>Reduce variability using </a:t>
            </a:r>
            <a:r>
              <a:rPr lang="en-US" dirty="0" err="1" smtClean="0">
                <a:latin typeface="Calibri"/>
              </a:rPr>
              <a:t>WProf</a:t>
            </a:r>
            <a:endParaRPr lang="en-US" dirty="0">
              <a:latin typeface="Calibri"/>
            </a:endParaRPr>
          </a:p>
        </p:txBody>
      </p:sp>
      <p:sp>
        <p:nvSpPr>
          <p:cNvPr id="3" name="Text Placeholder 2"/>
          <p:cNvSpPr>
            <a:spLocks noGrp="1"/>
          </p:cNvSpPr>
          <p:nvPr>
            <p:ph type="body" idx="1"/>
          </p:nvPr>
        </p:nvSpPr>
        <p:spPr/>
        <p:txBody>
          <a:bodyPr/>
          <a:lstStyle/>
          <a:p>
            <a:r>
              <a:rPr lang="en-US" dirty="0" err="1" smtClean="0">
                <a:latin typeface="Calibri"/>
              </a:rPr>
              <a:t>Epload</a:t>
            </a:r>
            <a:r>
              <a:rPr lang="en-US" dirty="0" smtClean="0">
                <a:latin typeface="Calibri"/>
              </a:rPr>
              <a:t> tool</a:t>
            </a:r>
          </a:p>
          <a:p>
            <a:pPr lvl="1"/>
            <a:r>
              <a:rPr lang="en-US" sz="3000" dirty="0" smtClean="0">
                <a:latin typeface="Calibri"/>
              </a:rPr>
              <a:t>Emulate page load process</a:t>
            </a:r>
          </a:p>
          <a:p>
            <a:pPr lvl="1"/>
            <a:r>
              <a:rPr lang="en-US" sz="3000" dirty="0" smtClean="0">
                <a:latin typeface="Calibri"/>
              </a:rPr>
              <a:t>Include dependencies, but keep computation constant.</a:t>
            </a:r>
          </a:p>
          <a:p>
            <a:pPr lvl="1"/>
            <a:r>
              <a:rPr lang="en-US" sz="3000" dirty="0" smtClean="0">
                <a:latin typeface="Calibri"/>
              </a:rPr>
              <a:t>Systematically experiment under varying conditions.</a:t>
            </a:r>
          </a:p>
          <a:p>
            <a:pPr marL="0" indent="0">
              <a:buNone/>
            </a:pPr>
            <a:endParaRPr lang="en-US" dirty="0"/>
          </a:p>
          <a:p>
            <a:endParaRPr lang="en-US" dirty="0"/>
          </a:p>
        </p:txBody>
      </p:sp>
    </p:spTree>
    <p:extLst>
      <p:ext uri="{BB962C8B-B14F-4D97-AF65-F5344CB8AC3E}">
        <p14:creationId xmlns:p14="http://schemas.microsoft.com/office/powerpoint/2010/main" val="290874218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r>
              <a:rPr lang="en-US" dirty="0" smtClean="0"/>
              <a:t>SPDY helps a lot, but can also hurt. Performance varies with network.</a:t>
            </a:r>
            <a:endParaRPr lang="en-US" dirty="0"/>
          </a:p>
        </p:txBody>
      </p:sp>
      <p:pic>
        <p:nvPicPr>
          <p:cNvPr id="4" name="Picture 3"/>
          <p:cNvPicPr>
            <a:picLocks noChangeAspect="1"/>
          </p:cNvPicPr>
          <p:nvPr/>
        </p:nvPicPr>
        <p:blipFill>
          <a:blip r:embed="rId2"/>
          <a:stretch>
            <a:fillRect/>
          </a:stretch>
        </p:blipFill>
        <p:spPr>
          <a:xfrm>
            <a:off x="169333" y="1780822"/>
            <a:ext cx="4430889" cy="2720622"/>
          </a:xfrm>
          <a:prstGeom prst="rect">
            <a:avLst/>
          </a:prstGeom>
        </p:spPr>
      </p:pic>
      <p:cxnSp>
        <p:nvCxnSpPr>
          <p:cNvPr id="6" name="Straight Connector 5"/>
          <p:cNvCxnSpPr/>
          <p:nvPr/>
        </p:nvCxnSpPr>
        <p:spPr>
          <a:xfrm>
            <a:off x="2594188" y="1916853"/>
            <a:ext cx="0" cy="284480"/>
          </a:xfrm>
          <a:prstGeom prst="line">
            <a:avLst/>
          </a:prstGeom>
          <a:ln>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87965" y="2243667"/>
            <a:ext cx="3685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594188" y="2243667"/>
            <a:ext cx="0" cy="1806222"/>
          </a:xfrm>
          <a:prstGeom prst="line">
            <a:avLst/>
          </a:prstGeom>
          <a:ln>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975053" y="2738889"/>
            <a:ext cx="1480281" cy="369332"/>
          </a:xfrm>
          <a:prstGeom prst="rect">
            <a:avLst/>
          </a:prstGeom>
          <a:noFill/>
        </p:spPr>
        <p:txBody>
          <a:bodyPr wrap="none" rtlCol="0">
            <a:spAutoFit/>
          </a:bodyPr>
          <a:lstStyle/>
          <a:p>
            <a:r>
              <a:rPr lang="en-US" sz="1800" b="1" dirty="0" smtClean="0"/>
              <a:t>SPDY helps</a:t>
            </a:r>
            <a:endParaRPr lang="en-US" sz="1800" b="1" dirty="0"/>
          </a:p>
        </p:txBody>
      </p:sp>
      <p:sp>
        <p:nvSpPr>
          <p:cNvPr id="21" name="TextBox 20"/>
          <p:cNvSpPr txBox="1"/>
          <p:nvPr/>
        </p:nvSpPr>
        <p:spPr>
          <a:xfrm>
            <a:off x="1034571" y="1921779"/>
            <a:ext cx="1454470" cy="369332"/>
          </a:xfrm>
          <a:prstGeom prst="rect">
            <a:avLst/>
          </a:prstGeom>
          <a:noFill/>
        </p:spPr>
        <p:txBody>
          <a:bodyPr wrap="none" rtlCol="0">
            <a:spAutoFit/>
          </a:bodyPr>
          <a:lstStyle/>
          <a:p>
            <a:r>
              <a:rPr lang="en-US" sz="1800" b="1" dirty="0" smtClean="0"/>
              <a:t>SPDY hurts</a:t>
            </a:r>
            <a:endParaRPr lang="en-US" sz="1800" b="1" dirty="0"/>
          </a:p>
        </p:txBody>
      </p:sp>
      <p:sp>
        <p:nvSpPr>
          <p:cNvPr id="26" name="TextBox 25"/>
          <p:cNvSpPr txBox="1"/>
          <p:nvPr/>
        </p:nvSpPr>
        <p:spPr>
          <a:xfrm>
            <a:off x="529965" y="1417637"/>
            <a:ext cx="3943257" cy="430887"/>
          </a:xfrm>
          <a:prstGeom prst="rect">
            <a:avLst/>
          </a:prstGeom>
          <a:noFill/>
        </p:spPr>
        <p:txBody>
          <a:bodyPr wrap="none" rtlCol="0">
            <a:spAutoFit/>
          </a:bodyPr>
          <a:lstStyle/>
          <a:p>
            <a:r>
              <a:rPr lang="en-US" sz="2200" b="1" dirty="0" smtClean="0">
                <a:latin typeface="Calibri"/>
              </a:rPr>
              <a:t>10ms RTT, 100 Mbps bandwidth</a:t>
            </a:r>
            <a:endParaRPr lang="en-US" sz="2200" b="1" dirty="0">
              <a:latin typeface="Calibri"/>
            </a:endParaRPr>
          </a:p>
        </p:txBody>
      </p:sp>
      <p:grpSp>
        <p:nvGrpSpPr>
          <p:cNvPr id="40" name="Group 39"/>
          <p:cNvGrpSpPr/>
          <p:nvPr/>
        </p:nvGrpSpPr>
        <p:grpSpPr>
          <a:xfrm>
            <a:off x="4332111" y="2984002"/>
            <a:ext cx="4641615" cy="3351887"/>
            <a:chOff x="4332111" y="2984002"/>
            <a:chExt cx="4641615" cy="3351887"/>
          </a:xfrm>
        </p:grpSpPr>
        <p:pic>
          <p:nvPicPr>
            <p:cNvPr id="5" name="Picture 4"/>
            <p:cNvPicPr>
              <a:picLocks noChangeAspect="1"/>
            </p:cNvPicPr>
            <p:nvPr/>
          </p:nvPicPr>
          <p:blipFill>
            <a:blip r:embed="rId3"/>
            <a:stretch>
              <a:fillRect/>
            </a:stretch>
          </p:blipFill>
          <p:spPr>
            <a:xfrm>
              <a:off x="4332111" y="3414889"/>
              <a:ext cx="4630754" cy="2921000"/>
            </a:xfrm>
            <a:prstGeom prst="rect">
              <a:avLst/>
            </a:prstGeom>
          </p:spPr>
        </p:pic>
        <p:sp>
          <p:nvSpPr>
            <p:cNvPr id="27" name="TextBox 26"/>
            <p:cNvSpPr txBox="1"/>
            <p:nvPr/>
          </p:nvSpPr>
          <p:spPr>
            <a:xfrm>
              <a:off x="4887476" y="2984002"/>
              <a:ext cx="4086250" cy="430887"/>
            </a:xfrm>
            <a:prstGeom prst="rect">
              <a:avLst/>
            </a:prstGeom>
            <a:noFill/>
          </p:spPr>
          <p:txBody>
            <a:bodyPr wrap="none" rtlCol="0">
              <a:spAutoFit/>
            </a:bodyPr>
            <a:lstStyle/>
            <a:p>
              <a:r>
                <a:rPr lang="en-US" sz="2200" b="1" dirty="0" smtClean="0">
                  <a:latin typeface="Calibri"/>
                </a:rPr>
                <a:t>100ms RTT, 100 Mbps bandwidth</a:t>
              </a:r>
              <a:endParaRPr lang="en-US" sz="2200" b="1" dirty="0">
                <a:latin typeface="Calibri"/>
              </a:endParaRPr>
            </a:p>
          </p:txBody>
        </p:sp>
      </p:grpSp>
      <p:cxnSp>
        <p:nvCxnSpPr>
          <p:cNvPr id="28" name="Straight Connector 27"/>
          <p:cNvCxnSpPr/>
          <p:nvPr/>
        </p:nvCxnSpPr>
        <p:spPr>
          <a:xfrm>
            <a:off x="4887476" y="5390444"/>
            <a:ext cx="39178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810588" y="3550920"/>
            <a:ext cx="0" cy="1839524"/>
          </a:xfrm>
          <a:prstGeom prst="line">
            <a:avLst/>
          </a:prstGeom>
          <a:ln>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819620" y="5390444"/>
            <a:ext cx="0" cy="550334"/>
          </a:xfrm>
          <a:prstGeom prst="line">
            <a:avLst/>
          </a:prstGeom>
          <a:ln>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356118" y="3865223"/>
            <a:ext cx="1454470" cy="369332"/>
          </a:xfrm>
          <a:prstGeom prst="rect">
            <a:avLst/>
          </a:prstGeom>
          <a:noFill/>
        </p:spPr>
        <p:txBody>
          <a:bodyPr wrap="none" rtlCol="0">
            <a:spAutoFit/>
          </a:bodyPr>
          <a:lstStyle/>
          <a:p>
            <a:r>
              <a:rPr lang="en-US" sz="1800" b="1" dirty="0" smtClean="0"/>
              <a:t>SPDY hurts</a:t>
            </a:r>
            <a:endParaRPr lang="en-US" sz="1800" b="1" dirty="0"/>
          </a:p>
        </p:txBody>
      </p:sp>
      <p:sp>
        <p:nvSpPr>
          <p:cNvPr id="39" name="TextBox 38"/>
          <p:cNvSpPr txBox="1"/>
          <p:nvPr/>
        </p:nvSpPr>
        <p:spPr>
          <a:xfrm>
            <a:off x="5271452" y="5417066"/>
            <a:ext cx="1480281" cy="369332"/>
          </a:xfrm>
          <a:prstGeom prst="rect">
            <a:avLst/>
          </a:prstGeom>
          <a:noFill/>
        </p:spPr>
        <p:txBody>
          <a:bodyPr wrap="none" rtlCol="0">
            <a:spAutoFit/>
          </a:bodyPr>
          <a:lstStyle/>
          <a:p>
            <a:r>
              <a:rPr lang="en-US" sz="1800" b="1" dirty="0" smtClean="0"/>
              <a:t>SPDY helps</a:t>
            </a:r>
            <a:endParaRPr lang="en-US" sz="1800" b="1" dirty="0"/>
          </a:p>
        </p:txBody>
      </p:sp>
    </p:spTree>
    <p:extLst>
      <p:ext uri="{BB962C8B-B14F-4D97-AF65-F5344CB8AC3E}">
        <p14:creationId xmlns:p14="http://schemas.microsoft.com/office/powerpoint/2010/main" val="2000737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209"/>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99"/>
                                          </p:stCondLst>
                                        </p:cTn>
                                        <p:tgtEl>
                                          <p:spTgt spid="14"/>
                                        </p:tgtEl>
                                        <p:attrNameLst>
                                          <p:attrName>style.visibility</p:attrName>
                                        </p:attrNameLst>
                                      </p:cBhvr>
                                      <p:to>
                                        <p:strVal val="visible"/>
                                      </p:to>
                                    </p:set>
                                  </p:childTnLst>
                                </p:cTn>
                              </p:par>
                            </p:childTnLst>
                          </p:cTn>
                        </p:par>
                        <p:par>
                          <p:cTn id="12" fill="hold">
                            <p:stCondLst>
                              <p:cond delay="210"/>
                            </p:stCondLst>
                            <p:childTnLst>
                              <p:par>
                                <p:cTn id="13" presetID="1" presetClass="entr" presetSubtype="0" fill="hold" grpId="0" nodeType="afterEffect">
                                  <p:stCondLst>
                                    <p:cond delay="0"/>
                                  </p:stCondLst>
                                  <p:childTnLst>
                                    <p:set>
                                      <p:cBhvr>
                                        <p:cTn id="14" dur="1" fill="hold">
                                          <p:stCondLst>
                                            <p:cond delay="199"/>
                                          </p:stCondLst>
                                        </p:cTn>
                                        <p:tgtEl>
                                          <p:spTgt spid="21"/>
                                        </p:tgtEl>
                                        <p:attrNameLst>
                                          <p:attrName>style.visibility</p:attrName>
                                        </p:attrNameLst>
                                      </p:cBhvr>
                                      <p:to>
                                        <p:strVal val="visible"/>
                                      </p:to>
                                    </p:set>
                                  </p:childTnLst>
                                </p:cTn>
                              </p:par>
                            </p:childTnLst>
                          </p:cTn>
                        </p:par>
                        <p:par>
                          <p:cTn id="15" fill="hold">
                            <p:stCondLst>
                              <p:cond delay="410"/>
                            </p:stCondLst>
                            <p:childTnLst>
                              <p:par>
                                <p:cTn id="16" presetID="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199"/>
                                          </p:stCondLst>
                                        </p:cTn>
                                        <p:tgtEl>
                                          <p:spTgt spid="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199"/>
                                          </p:stCondLst>
                                        </p:cTn>
                                        <p:tgtEl>
                                          <p:spTgt spid="30"/>
                                        </p:tgtEl>
                                        <p:attrNameLst>
                                          <p:attrName>style.visibility</p:attrName>
                                        </p:attrNameLst>
                                      </p:cBhvr>
                                      <p:to>
                                        <p:strVal val="visible"/>
                                      </p:to>
                                    </p:set>
                                  </p:childTnLst>
                                </p:cTn>
                              </p:par>
                            </p:childTnLst>
                          </p:cTn>
                        </p:par>
                        <p:par>
                          <p:cTn id="29" fill="hold">
                            <p:stCondLst>
                              <p:cond delay="200"/>
                            </p:stCondLst>
                            <p:childTnLst>
                              <p:par>
                                <p:cTn id="30" presetID="1" presetClass="entr" presetSubtype="0" fill="hold" nodeType="afterEffect">
                                  <p:stCondLst>
                                    <p:cond delay="0"/>
                                  </p:stCondLst>
                                  <p:childTnLst>
                                    <p:set>
                                      <p:cBhvr>
                                        <p:cTn id="31" dur="1" fill="hold">
                                          <p:stCondLst>
                                            <p:cond delay="199"/>
                                          </p:stCondLst>
                                        </p:cTn>
                                        <p:tgtEl>
                                          <p:spTgt spid="32"/>
                                        </p:tgtEl>
                                        <p:attrNameLst>
                                          <p:attrName>style.visibility</p:attrName>
                                        </p:attrNameLst>
                                      </p:cBhvr>
                                      <p:to>
                                        <p:strVal val="visible"/>
                                      </p:to>
                                    </p:set>
                                  </p:childTnLst>
                                </p:cTn>
                              </p:par>
                            </p:childTnLst>
                          </p:cTn>
                        </p:par>
                        <p:par>
                          <p:cTn id="32" fill="hold">
                            <p:stCondLst>
                              <p:cond delay="400"/>
                            </p:stCondLst>
                            <p:childTnLst>
                              <p:par>
                                <p:cTn id="33" presetID="1" presetClass="entr" presetSubtype="0" fill="hold" grpId="0" nodeType="afterEffect">
                                  <p:stCondLst>
                                    <p:cond delay="0"/>
                                  </p:stCondLst>
                                  <p:childTnLst>
                                    <p:set>
                                      <p:cBhvr>
                                        <p:cTn id="34" dur="1" fill="hold">
                                          <p:stCondLst>
                                            <p:cond delay="299"/>
                                          </p:stCondLst>
                                        </p:cTn>
                                        <p:tgtEl>
                                          <p:spTgt spid="38"/>
                                        </p:tgtEl>
                                        <p:attrNameLst>
                                          <p:attrName>style.visibility</p:attrName>
                                        </p:attrNameLst>
                                      </p:cBhvr>
                                      <p:to>
                                        <p:strVal val="visible"/>
                                      </p:to>
                                    </p:set>
                                  </p:childTnLst>
                                </p:cTn>
                              </p:par>
                            </p:childTnLst>
                          </p:cTn>
                        </p:par>
                        <p:par>
                          <p:cTn id="35" fill="hold">
                            <p:stCondLst>
                              <p:cond delay="700"/>
                            </p:stCondLst>
                            <p:childTnLst>
                              <p:par>
                                <p:cTn id="36" presetID="1" presetClass="entr" presetSubtype="0" fill="hold" grpId="0" nodeType="afterEffect">
                                  <p:stCondLst>
                                    <p:cond delay="0"/>
                                  </p:stCondLst>
                                  <p:childTnLst>
                                    <p:set>
                                      <p:cBhvr>
                                        <p:cTn id="37" dur="1" fill="hold">
                                          <p:stCondLst>
                                            <p:cond delay="29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8" grpId="0"/>
      <p:bldP spid="3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SPDY better?</a:t>
            </a:r>
            <a:endParaRPr lang="en-US" dirty="0"/>
          </a:p>
        </p:txBody>
      </p:sp>
      <p:sp>
        <p:nvSpPr>
          <p:cNvPr id="3" name="Text Placeholder 2"/>
          <p:cNvSpPr>
            <a:spLocks noGrp="1"/>
          </p:cNvSpPr>
          <p:nvPr>
            <p:ph type="body" idx="1"/>
          </p:nvPr>
        </p:nvSpPr>
        <p:spPr/>
        <p:txBody>
          <a:bodyPr/>
          <a:lstStyle/>
          <a:p>
            <a:r>
              <a:rPr lang="en-US" dirty="0" smtClean="0"/>
              <a:t>Align TCP behavior with SPDY</a:t>
            </a:r>
          </a:p>
          <a:p>
            <a:endParaRPr lang="en-US" dirty="0"/>
          </a:p>
          <a:p>
            <a:r>
              <a:rPr lang="en-US" dirty="0" smtClean="0"/>
              <a:t>Use server push feature with </a:t>
            </a:r>
            <a:r>
              <a:rPr lang="en-US" dirty="0" err="1" smtClean="0"/>
              <a:t>WProf</a:t>
            </a:r>
            <a:r>
              <a:rPr lang="en-US" dirty="0" smtClean="0"/>
              <a:t> dependencies</a:t>
            </a:r>
          </a:p>
        </p:txBody>
      </p:sp>
    </p:spTree>
    <p:extLst>
      <p:ext uri="{BB962C8B-B14F-4D97-AF65-F5344CB8AC3E}">
        <p14:creationId xmlns:p14="http://schemas.microsoft.com/office/powerpoint/2010/main" val="184388328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Backup slides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a:rPr>
              <a:t/>
            </a:r>
            <a:br>
              <a:rPr lang="en-US" dirty="0" smtClean="0">
                <a:latin typeface="Calibri"/>
              </a:rPr>
            </a:br>
            <a:r>
              <a:rPr lang="en-US" dirty="0">
                <a:latin typeface="Calibri"/>
              </a:rPr>
              <a:t/>
            </a:r>
            <a:br>
              <a:rPr lang="en-US" dirty="0">
                <a:latin typeface="Calibri"/>
              </a:rPr>
            </a:br>
            <a:r>
              <a:rPr lang="en-US" dirty="0" smtClean="0">
                <a:latin typeface="Calibri"/>
              </a:rPr>
              <a:t>…because , page load bottlenecks are not well understood.</a:t>
            </a:r>
            <a:endParaRPr lang="en-US" dirty="0">
              <a:latin typeface="Calibri"/>
            </a:endParaRPr>
          </a:p>
        </p:txBody>
      </p:sp>
      <p:sp>
        <p:nvSpPr>
          <p:cNvPr id="3" name="Content Placeholder 2"/>
          <p:cNvSpPr>
            <a:spLocks noGrp="1"/>
          </p:cNvSpPr>
          <p:nvPr>
            <p:ph idx="1"/>
          </p:nvPr>
        </p:nvSpPr>
        <p:spPr>
          <a:xfrm>
            <a:off x="245534" y="1776544"/>
            <a:ext cx="8686800" cy="4065954"/>
          </a:xfrm>
        </p:spPr>
        <p:txBody>
          <a:bodyPr>
            <a:normAutofit/>
          </a:bodyPr>
          <a:lstStyle/>
          <a:p>
            <a:r>
              <a:rPr lang="en-US" dirty="0" smtClean="0">
                <a:latin typeface="Calibri"/>
              </a:rPr>
              <a:t>Page load process is not strictly streamlined</a:t>
            </a:r>
          </a:p>
          <a:p>
            <a:pPr marL="0" indent="0">
              <a:buNone/>
            </a:pPr>
            <a:endParaRPr lang="en-US" dirty="0">
              <a:latin typeface="Calibri"/>
            </a:endParaRPr>
          </a:p>
          <a:p>
            <a:r>
              <a:rPr lang="en-US" dirty="0" smtClean="0">
                <a:latin typeface="Calibri"/>
              </a:rPr>
              <a:t>Page load activities are inter-dependent, leading to bottlenecks</a:t>
            </a:r>
            <a:endParaRPr lang="en-US" dirty="0">
              <a:latin typeface="Calibri"/>
            </a:endParaRPr>
          </a:p>
        </p:txBody>
      </p:sp>
    </p:spTree>
    <p:extLst>
      <p:ext uri="{BB962C8B-B14F-4D97-AF65-F5344CB8AC3E}">
        <p14:creationId xmlns:p14="http://schemas.microsoft.com/office/powerpoint/2010/main" val="1160693406"/>
      </p:ext>
    </p:extLst>
  </p:cSld>
  <p:clrMapOvr>
    <a:masterClrMapping/>
  </p:clrMapOvr>
  <mc:AlternateContent xmlns:mc="http://schemas.openxmlformats.org/markup-compatibility/2006" xmlns:p14="http://schemas.microsoft.com/office/powerpoint/2010/main">
    <mc:Choice Requires="p14">
      <p:transition spd="slow" p14:dur="2000" advTm="34348"/>
    </mc:Choice>
    <mc:Fallback xmlns="">
      <p:transition xmlns:p14="http://schemas.microsoft.com/office/powerpoint/2010/main" spd="slow" advTm="34348"/>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3600"/>
              <a:t>Does computation (e.g., HTML parsing, JavaScript evaluation) continuously happen?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Network downloads often block parsing</a:t>
            </a:r>
          </a:p>
        </p:txBody>
      </p:sp>
      <p:sp>
        <p:nvSpPr>
          <p:cNvPr id="761" name="Shape 761"/>
          <p:cNvSpPr txBox="1">
            <a:spLocks noGrp="1"/>
          </p:cNvSpPr>
          <p:nvPr>
            <p:ph type="body" idx="1"/>
          </p:nvPr>
        </p:nvSpPr>
        <p:spPr>
          <a:xfrm>
            <a:off x="457200" y="1600200"/>
            <a:ext cx="8229600" cy="1104299"/>
          </a:xfrm>
          <a:prstGeom prst="rect">
            <a:avLst/>
          </a:prstGeom>
          <a:ln w="19050" cap="flat">
            <a:solidFill>
              <a:srgbClr val="FF0000"/>
            </a:solidFill>
            <a:prstDash val="solid"/>
            <a:round/>
            <a:headEnd type="none" w="med" len="med"/>
            <a:tailEnd type="none" w="med" len="med"/>
          </a:ln>
        </p:spPr>
        <p:txBody>
          <a:bodyPr lIns="91425" tIns="91425" rIns="91425" bIns="91425" anchor="t" anchorCtr="0">
            <a:noAutofit/>
          </a:bodyPr>
          <a:lstStyle/>
          <a:p>
            <a:pPr>
              <a:buNone/>
            </a:pPr>
            <a:r>
              <a:rPr lang="en"/>
              <a:t>60% top pages have parsing-blocking JavaScript.</a:t>
            </a:r>
          </a:p>
        </p:txBody>
      </p:sp>
      <p:sp>
        <p:nvSpPr>
          <p:cNvPr id="762" name="Shape 762"/>
          <p:cNvSpPr/>
          <p:nvPr/>
        </p:nvSpPr>
        <p:spPr>
          <a:xfrm>
            <a:off x="519112" y="2767012"/>
            <a:ext cx="7273415" cy="3454550"/>
          </a:xfrm>
          <a:prstGeom prst="rect">
            <a:avLst/>
          </a:prstGeom>
          <a:blipFill>
            <a:blip r:embed="rId3"/>
            <a:stretch>
              <a:fillRect/>
            </a:stretch>
          </a:blipFill>
          <a:ln>
            <a:noFill/>
          </a:ln>
        </p:spPr>
      </p:sp>
      <p:sp>
        <p:nvSpPr>
          <p:cNvPr id="763" name="Shape 763"/>
          <p:cNvSpPr txBox="1">
            <a:spLocks noGrp="1"/>
          </p:cNvSpPr>
          <p:nvPr>
            <p:ph type="body" idx="2"/>
          </p:nvPr>
        </p:nvSpPr>
        <p:spPr>
          <a:xfrm>
            <a:off x="1003200" y="6153278"/>
            <a:ext cx="7683599" cy="566999"/>
          </a:xfrm>
          <a:prstGeom prst="rect">
            <a:avLst/>
          </a:prstGeom>
        </p:spPr>
        <p:txBody>
          <a:bodyPr lIns="91425" tIns="91425" rIns="91425" bIns="91425" anchor="t" anchorCtr="0">
            <a:noAutofit/>
          </a:bodyPr>
          <a:lstStyle/>
          <a:p>
            <a:pPr lvl="0" rtl="0">
              <a:buNone/>
            </a:pPr>
            <a:r>
              <a:rPr lang="en" sz="2400"/>
              <a:t>Fractions of network time to total page load time</a:t>
            </a:r>
          </a:p>
        </p:txBody>
      </p:sp>
      <p:sp>
        <p:nvSpPr>
          <p:cNvPr id="764" name="Shape 764"/>
          <p:cNvSpPr/>
          <p:nvPr/>
        </p:nvSpPr>
        <p:spPr>
          <a:xfrm>
            <a:off x="1176000" y="2926650"/>
            <a:ext cx="582300" cy="15578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Tools to understand page load</a:t>
            </a:r>
          </a:p>
        </p:txBody>
      </p:sp>
      <p:sp>
        <p:nvSpPr>
          <p:cNvPr id="770" name="Shape 77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Firebug: a "waterfall" graph of twitter.com</a:t>
            </a:r>
          </a:p>
          <a:p>
            <a:endParaRPr lang="en"/>
          </a:p>
          <a:p>
            <a:endParaRPr lang="en"/>
          </a:p>
          <a:p>
            <a:endParaRPr lang="en"/>
          </a:p>
          <a:p>
            <a:endParaRPr lang="en"/>
          </a:p>
          <a:p>
            <a:endParaRPr lang="en"/>
          </a:p>
          <a:p>
            <a:endParaRPr lang="en"/>
          </a:p>
          <a:p>
            <a:pPr marL="457200" lvl="0" indent="-419100" rtl="0">
              <a:buClr>
                <a:schemeClr val="dk1"/>
              </a:buClr>
              <a:buSzPct val="166666"/>
              <a:buFont typeface="Arial"/>
              <a:buChar char="•"/>
            </a:pPr>
            <a:r>
              <a:rPr lang="en"/>
              <a:t>Other tools</a:t>
            </a:r>
          </a:p>
          <a:p>
            <a:pPr marL="914400" lvl="1" indent="-381000" rtl="0">
              <a:buClr>
                <a:schemeClr val="dk1"/>
              </a:buClr>
              <a:buSzPct val="80000"/>
              <a:buFont typeface="Courier New"/>
              <a:buChar char="o"/>
            </a:pPr>
            <a:r>
              <a:rPr lang="en"/>
              <a:t>WebProphet, Google Pagespeed Insights</a:t>
            </a:r>
          </a:p>
        </p:txBody>
      </p:sp>
      <p:sp>
        <p:nvSpPr>
          <p:cNvPr id="771" name="Shape 771"/>
          <p:cNvSpPr/>
          <p:nvPr/>
        </p:nvSpPr>
        <p:spPr>
          <a:xfrm>
            <a:off x="987225" y="2299379"/>
            <a:ext cx="4178312" cy="2911949"/>
          </a:xfrm>
          <a:prstGeom prst="rect">
            <a:avLst/>
          </a:prstGeom>
          <a:blipFill>
            <a:blip r:embed="rId3"/>
            <a:stretch>
              <a:fillRect/>
            </a:stretch>
          </a:blipFill>
          <a:ln>
            <a:noFill/>
          </a:ln>
        </p:spPr>
      </p:sp>
      <p:sp>
        <p:nvSpPr>
          <p:cNvPr id="772" name="Shape 772"/>
          <p:cNvSpPr/>
          <p:nvPr/>
        </p:nvSpPr>
        <p:spPr>
          <a:xfrm>
            <a:off x="5333490" y="4410629"/>
            <a:ext cx="3642600" cy="800700"/>
          </a:xfrm>
          <a:prstGeom prst="wedgeRectCallout">
            <a:avLst>
              <a:gd name="adj1" fmla="val -82435"/>
              <a:gd name="adj2" fmla="val -8986"/>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rtl="0">
              <a:buNone/>
            </a:pPr>
            <a:r>
              <a:rPr lang="en" sz="2400"/>
              <a:t>Why is the request made at this time, not earlier? </a:t>
            </a:r>
          </a:p>
        </p:txBody>
      </p:sp>
      <p:grpSp>
        <p:nvGrpSpPr>
          <p:cNvPr id="773" name="Shape 773"/>
          <p:cNvGrpSpPr/>
          <p:nvPr/>
        </p:nvGrpSpPr>
        <p:grpSpPr>
          <a:xfrm>
            <a:off x="3430850" y="2299379"/>
            <a:ext cx="5200287" cy="2465669"/>
            <a:chOff x="3430850" y="2299379"/>
            <a:chExt cx="5200287" cy="2465669"/>
          </a:xfrm>
        </p:grpSpPr>
        <p:sp>
          <p:nvSpPr>
            <p:cNvPr id="774" name="Shape 774"/>
            <p:cNvSpPr/>
            <p:nvPr/>
          </p:nvSpPr>
          <p:spPr>
            <a:xfrm>
              <a:off x="5165537" y="2299379"/>
              <a:ext cx="3465600" cy="800700"/>
            </a:xfrm>
            <a:prstGeom prst="wedgeRectCallout">
              <a:avLst>
                <a:gd name="adj1" fmla="val -81411"/>
                <a:gd name="adj2" fmla="val 153818"/>
              </a:avLst>
            </a:prstGeom>
            <a:solidFill>
              <a:srgbClr val="FFFFFF"/>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rtl="0">
                <a:buNone/>
              </a:pPr>
              <a:r>
                <a:rPr lang="en" sz="2400"/>
                <a:t>What is the composition of page load time?</a:t>
              </a:r>
            </a:p>
          </p:txBody>
        </p:sp>
        <p:sp>
          <p:nvSpPr>
            <p:cNvPr id="775" name="Shape 775"/>
            <p:cNvSpPr/>
            <p:nvPr/>
          </p:nvSpPr>
          <p:spPr>
            <a:xfrm>
              <a:off x="3430850" y="3757655"/>
              <a:ext cx="322800" cy="8034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776" name="Shape 776"/>
            <p:cNvSpPr/>
            <p:nvPr/>
          </p:nvSpPr>
          <p:spPr>
            <a:xfrm>
              <a:off x="3898225" y="3913949"/>
              <a:ext cx="208499" cy="8510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2"/>
                                        </p:tgtEl>
                                        <p:attrNameLst>
                                          <p:attrName>style.visibility</p:attrName>
                                        </p:attrNameLst>
                                      </p:cBhvr>
                                      <p:to>
                                        <p:strVal val="visible"/>
                                      </p:to>
                                    </p:set>
                                    <p:animEffect transition="in" filter="fade">
                                      <p:cBhvr>
                                        <p:cTn id="7" dur="0"/>
                                        <p:tgtEl>
                                          <p:spTgt spid="7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3"/>
                                        </p:tgtEl>
                                        <p:attrNameLst>
                                          <p:attrName>style.visibility</p:attrName>
                                        </p:attrNameLst>
                                      </p:cBhvr>
                                      <p:to>
                                        <p:strVal val="visible"/>
                                      </p:to>
                                    </p:set>
                                    <p:animEffect transition="in" filter="fade">
                                      <p:cBhvr>
                                        <p:cTn id="12" dur="0"/>
                                        <p:tgtEl>
                                          <p:spTgt spid="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Shape 78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Many techniques aim to optimize page load time</a:t>
            </a:r>
          </a:p>
        </p:txBody>
      </p:sp>
      <p:sp>
        <p:nvSpPr>
          <p:cNvPr id="782" name="Shape 782"/>
          <p:cNvSpPr txBox="1">
            <a:spLocks noGrp="1"/>
          </p:cNvSpPr>
          <p:nvPr>
            <p:ph type="body" idx="1"/>
          </p:nvPr>
        </p:nvSpPr>
        <p:spPr>
          <a:xfrm>
            <a:off x="457200" y="1600200"/>
            <a:ext cx="8229600" cy="17019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Example: CSS image sprites</a:t>
            </a:r>
          </a:p>
          <a:p>
            <a:pPr marL="914400" lvl="1" indent="-381000" rtl="0">
              <a:buClr>
                <a:schemeClr val="dk1"/>
              </a:buClr>
              <a:buSzPct val="80000"/>
              <a:buFont typeface="Courier New"/>
              <a:buChar char="o"/>
            </a:pPr>
            <a:r>
              <a:rPr lang="en"/>
              <a:t>Merging small images into a big one</a:t>
            </a:r>
          </a:p>
          <a:p>
            <a:pPr marL="914400" lvl="1" indent="-381000" rtl="0">
              <a:buClr>
                <a:schemeClr val="dk1"/>
              </a:buClr>
              <a:buSzPct val="80000"/>
              <a:buFont typeface="Courier New"/>
              <a:buChar char="o"/>
            </a:pPr>
            <a:r>
              <a:rPr lang="en"/>
              <a:t>Unclear how much it helps because images are fetched in parallel</a:t>
            </a:r>
          </a:p>
        </p:txBody>
      </p:sp>
      <p:sp>
        <p:nvSpPr>
          <p:cNvPr id="783" name="Shape 783"/>
          <p:cNvSpPr/>
          <p:nvPr/>
        </p:nvSpPr>
        <p:spPr>
          <a:xfrm>
            <a:off x="630150" y="4323712"/>
            <a:ext cx="2140500" cy="171900"/>
          </a:xfrm>
          <a:prstGeom prst="rect">
            <a:avLst/>
          </a:prstGeom>
          <a:solidFill>
            <a:srgbClr val="4A86E8"/>
          </a:solidFill>
          <a:ln>
            <a:noFill/>
          </a:ln>
        </p:spPr>
        <p:txBody>
          <a:bodyPr lIns="91425" tIns="91425" rIns="91425" bIns="91425" anchor="ctr" anchorCtr="0">
            <a:noAutofit/>
          </a:bodyPr>
          <a:lstStyle/>
          <a:p>
            <a:endParaRPr/>
          </a:p>
        </p:txBody>
      </p:sp>
      <p:sp>
        <p:nvSpPr>
          <p:cNvPr id="784" name="Shape 784"/>
          <p:cNvSpPr txBox="1"/>
          <p:nvPr/>
        </p:nvSpPr>
        <p:spPr>
          <a:xfrm>
            <a:off x="630150" y="3761644"/>
            <a:ext cx="1538100" cy="343199"/>
          </a:xfrm>
          <a:prstGeom prst="rect">
            <a:avLst/>
          </a:prstGeom>
        </p:spPr>
        <p:txBody>
          <a:bodyPr lIns="91425" tIns="91425" rIns="91425" bIns="91425" anchor="ctr" anchorCtr="0">
            <a:noAutofit/>
          </a:bodyPr>
          <a:lstStyle/>
          <a:p>
            <a:pPr lvl="0" rtl="0">
              <a:spcBef>
                <a:spcPts val="600"/>
              </a:spcBef>
              <a:buNone/>
            </a:pPr>
            <a:r>
              <a:rPr lang="en" sz="1800">
                <a:solidFill>
                  <a:schemeClr val="dk1"/>
                </a:solidFill>
              </a:rPr>
              <a:t>Elapsed time</a:t>
            </a:r>
          </a:p>
          <a:p>
            <a:endParaRPr lang="en" sz="1800">
              <a:solidFill>
                <a:schemeClr val="dk1"/>
              </a:solidFill>
            </a:endParaRPr>
          </a:p>
        </p:txBody>
      </p:sp>
      <p:cxnSp>
        <p:nvCxnSpPr>
          <p:cNvPr id="785" name="Shape 785"/>
          <p:cNvCxnSpPr/>
          <p:nvPr/>
        </p:nvCxnSpPr>
        <p:spPr>
          <a:xfrm>
            <a:off x="630150" y="4074650"/>
            <a:ext cx="3197999" cy="0"/>
          </a:xfrm>
          <a:prstGeom prst="straightConnector1">
            <a:avLst/>
          </a:prstGeom>
          <a:noFill/>
          <a:ln w="38100" cap="flat">
            <a:solidFill>
              <a:srgbClr val="000000"/>
            </a:solidFill>
            <a:prstDash val="solid"/>
            <a:round/>
            <a:headEnd type="none" w="lg" len="lg"/>
            <a:tailEnd type="triangle" w="lg" len="lg"/>
          </a:ln>
        </p:spPr>
      </p:cxnSp>
      <p:sp>
        <p:nvSpPr>
          <p:cNvPr id="786" name="Shape 786"/>
          <p:cNvSpPr txBox="1"/>
          <p:nvPr/>
        </p:nvSpPr>
        <p:spPr>
          <a:xfrm>
            <a:off x="630150" y="3418444"/>
            <a:ext cx="1538100" cy="343199"/>
          </a:xfrm>
          <a:prstGeom prst="rect">
            <a:avLst/>
          </a:prstGeom>
        </p:spPr>
        <p:txBody>
          <a:bodyPr lIns="91425" tIns="91425" rIns="91425" bIns="91425" anchor="ctr" anchorCtr="0">
            <a:noAutofit/>
          </a:bodyPr>
          <a:lstStyle/>
          <a:p>
            <a:pPr lvl="0" rtl="0">
              <a:spcBef>
                <a:spcPts val="600"/>
              </a:spcBef>
              <a:buNone/>
            </a:pPr>
            <a:r>
              <a:rPr lang="en" sz="1800" b="1">
                <a:solidFill>
                  <a:schemeClr val="dk1"/>
                </a:solidFill>
              </a:rPr>
              <a:t>A big image</a:t>
            </a:r>
          </a:p>
          <a:p>
            <a:endParaRPr lang="en" sz="1800" b="1">
              <a:solidFill>
                <a:schemeClr val="dk1"/>
              </a:solidFill>
            </a:endParaRPr>
          </a:p>
        </p:txBody>
      </p:sp>
      <p:sp>
        <p:nvSpPr>
          <p:cNvPr id="787" name="Shape 787"/>
          <p:cNvSpPr txBox="1"/>
          <p:nvPr/>
        </p:nvSpPr>
        <p:spPr>
          <a:xfrm>
            <a:off x="5026350" y="3418444"/>
            <a:ext cx="2560800" cy="343199"/>
          </a:xfrm>
          <a:prstGeom prst="rect">
            <a:avLst/>
          </a:prstGeom>
        </p:spPr>
        <p:txBody>
          <a:bodyPr lIns="91425" tIns="91425" rIns="91425" bIns="91425" anchor="ctr" anchorCtr="0">
            <a:noAutofit/>
          </a:bodyPr>
          <a:lstStyle/>
          <a:p>
            <a:pPr lvl="0" rtl="0">
              <a:spcBef>
                <a:spcPts val="600"/>
              </a:spcBef>
              <a:buNone/>
            </a:pPr>
            <a:r>
              <a:rPr lang="en" sz="1800" b="1">
                <a:solidFill>
                  <a:schemeClr val="dk1"/>
                </a:solidFill>
              </a:rPr>
              <a:t>Many small images</a:t>
            </a:r>
          </a:p>
          <a:p>
            <a:endParaRPr lang="en" sz="1800" b="1">
              <a:solidFill>
                <a:schemeClr val="dk1"/>
              </a:solidFill>
            </a:endParaRPr>
          </a:p>
        </p:txBody>
      </p:sp>
      <p:sp>
        <p:nvSpPr>
          <p:cNvPr id="788" name="Shape 788"/>
          <p:cNvSpPr txBox="1"/>
          <p:nvPr/>
        </p:nvSpPr>
        <p:spPr>
          <a:xfrm>
            <a:off x="5026350" y="3761644"/>
            <a:ext cx="1538100" cy="343199"/>
          </a:xfrm>
          <a:prstGeom prst="rect">
            <a:avLst/>
          </a:prstGeom>
        </p:spPr>
        <p:txBody>
          <a:bodyPr lIns="91425" tIns="91425" rIns="91425" bIns="91425" anchor="ctr" anchorCtr="0">
            <a:noAutofit/>
          </a:bodyPr>
          <a:lstStyle/>
          <a:p>
            <a:pPr lvl="0" rtl="0">
              <a:spcBef>
                <a:spcPts val="600"/>
              </a:spcBef>
              <a:buNone/>
            </a:pPr>
            <a:r>
              <a:rPr lang="en" sz="1800">
                <a:solidFill>
                  <a:schemeClr val="dk1"/>
                </a:solidFill>
              </a:rPr>
              <a:t>Elapsed time</a:t>
            </a:r>
          </a:p>
          <a:p>
            <a:endParaRPr lang="en" sz="1800">
              <a:solidFill>
                <a:schemeClr val="dk1"/>
              </a:solidFill>
            </a:endParaRPr>
          </a:p>
        </p:txBody>
      </p:sp>
      <p:cxnSp>
        <p:nvCxnSpPr>
          <p:cNvPr id="789" name="Shape 789"/>
          <p:cNvCxnSpPr/>
          <p:nvPr/>
        </p:nvCxnSpPr>
        <p:spPr>
          <a:xfrm>
            <a:off x="5026350" y="4074650"/>
            <a:ext cx="3197999" cy="0"/>
          </a:xfrm>
          <a:prstGeom prst="straightConnector1">
            <a:avLst/>
          </a:prstGeom>
          <a:noFill/>
          <a:ln w="38100" cap="flat">
            <a:solidFill>
              <a:srgbClr val="000000"/>
            </a:solidFill>
            <a:prstDash val="solid"/>
            <a:round/>
            <a:headEnd type="none" w="lg" len="lg"/>
            <a:tailEnd type="triangle" w="lg" len="lg"/>
          </a:ln>
        </p:spPr>
      </p:cxnSp>
      <p:sp>
        <p:nvSpPr>
          <p:cNvPr id="790" name="Shape 790"/>
          <p:cNvSpPr/>
          <p:nvPr/>
        </p:nvSpPr>
        <p:spPr>
          <a:xfrm>
            <a:off x="5026350" y="4323712"/>
            <a:ext cx="1248299" cy="171900"/>
          </a:xfrm>
          <a:prstGeom prst="rect">
            <a:avLst/>
          </a:prstGeom>
          <a:solidFill>
            <a:srgbClr val="4A86E8"/>
          </a:solidFill>
          <a:ln>
            <a:noFill/>
          </a:ln>
        </p:spPr>
        <p:txBody>
          <a:bodyPr lIns="91425" tIns="91425" rIns="91425" bIns="91425" anchor="ctr" anchorCtr="0">
            <a:noAutofit/>
          </a:bodyPr>
          <a:lstStyle/>
          <a:p>
            <a:endParaRPr/>
          </a:p>
        </p:txBody>
      </p:sp>
      <p:sp>
        <p:nvSpPr>
          <p:cNvPr id="791" name="Shape 791"/>
          <p:cNvSpPr/>
          <p:nvPr/>
        </p:nvSpPr>
        <p:spPr>
          <a:xfrm>
            <a:off x="5026350" y="4571812"/>
            <a:ext cx="1418700" cy="171900"/>
          </a:xfrm>
          <a:prstGeom prst="rect">
            <a:avLst/>
          </a:prstGeom>
          <a:solidFill>
            <a:srgbClr val="4A86E8"/>
          </a:solidFill>
          <a:ln>
            <a:noFill/>
          </a:ln>
        </p:spPr>
        <p:txBody>
          <a:bodyPr lIns="91425" tIns="91425" rIns="91425" bIns="91425" anchor="ctr" anchorCtr="0">
            <a:noAutofit/>
          </a:bodyPr>
          <a:lstStyle/>
          <a:p>
            <a:endParaRPr/>
          </a:p>
        </p:txBody>
      </p:sp>
      <p:sp>
        <p:nvSpPr>
          <p:cNvPr id="792" name="Shape 792"/>
          <p:cNvSpPr/>
          <p:nvPr/>
        </p:nvSpPr>
        <p:spPr>
          <a:xfrm>
            <a:off x="5026350" y="4819912"/>
            <a:ext cx="1118100" cy="171900"/>
          </a:xfrm>
          <a:prstGeom prst="rect">
            <a:avLst/>
          </a:prstGeom>
          <a:solidFill>
            <a:srgbClr val="4A86E8"/>
          </a:solidFill>
          <a:ln>
            <a:noFill/>
          </a:ln>
        </p:spPr>
        <p:txBody>
          <a:bodyPr lIns="91425" tIns="91425" rIns="91425" bIns="91425" anchor="ctr" anchorCtr="0">
            <a:noAutofit/>
          </a:bodyPr>
          <a:lstStyle/>
          <a:p>
            <a:endParaRPr/>
          </a:p>
        </p:txBody>
      </p:sp>
      <p:sp>
        <p:nvSpPr>
          <p:cNvPr id="793" name="Shape 793"/>
          <p:cNvSpPr/>
          <p:nvPr/>
        </p:nvSpPr>
        <p:spPr>
          <a:xfrm>
            <a:off x="6144450" y="5297162"/>
            <a:ext cx="847499" cy="171900"/>
          </a:xfrm>
          <a:prstGeom prst="rect">
            <a:avLst/>
          </a:prstGeom>
          <a:solidFill>
            <a:srgbClr val="4A86E8"/>
          </a:solidFill>
          <a:ln>
            <a:noFill/>
          </a:ln>
        </p:spPr>
        <p:txBody>
          <a:bodyPr lIns="91425" tIns="91425" rIns="91425" bIns="91425" anchor="ctr" anchorCtr="0">
            <a:noAutofit/>
          </a:bodyPr>
          <a:lstStyle/>
          <a:p>
            <a:endParaRPr/>
          </a:p>
        </p:txBody>
      </p:sp>
      <p:sp>
        <p:nvSpPr>
          <p:cNvPr id="794" name="Shape 794"/>
          <p:cNvSpPr txBox="1"/>
          <p:nvPr/>
        </p:nvSpPr>
        <p:spPr>
          <a:xfrm>
            <a:off x="5970750" y="4991812"/>
            <a:ext cx="746099" cy="343199"/>
          </a:xfrm>
          <a:prstGeom prst="rect">
            <a:avLst/>
          </a:prstGeom>
        </p:spPr>
        <p:txBody>
          <a:bodyPr lIns="91425" tIns="91425" rIns="91425" bIns="91425" anchor="ctr" anchorCtr="0">
            <a:noAutofit/>
          </a:bodyPr>
          <a:lstStyle/>
          <a:p>
            <a:pPr lvl="0" rtl="0">
              <a:spcBef>
                <a:spcPts val="600"/>
              </a:spcBef>
              <a:buNone/>
            </a:pPr>
            <a:r>
              <a:rPr lang="en" sz="1800" b="1">
                <a:solidFill>
                  <a:srgbClr val="4A86E8"/>
                </a:solidFill>
              </a:rPr>
              <a:t>...</a:t>
            </a:r>
          </a:p>
          <a:p>
            <a:endParaRPr lang="en" sz="1800" b="1">
              <a:solidFill>
                <a:srgbClr val="4A86E8"/>
              </a:solidFill>
            </a:endParaRPr>
          </a:p>
        </p:txBody>
      </p:sp>
      <p:sp>
        <p:nvSpPr>
          <p:cNvPr id="795" name="Shape 795"/>
          <p:cNvSpPr/>
          <p:nvPr/>
        </p:nvSpPr>
        <p:spPr>
          <a:xfrm>
            <a:off x="6274650" y="5545262"/>
            <a:ext cx="947699" cy="171900"/>
          </a:xfrm>
          <a:prstGeom prst="rect">
            <a:avLst/>
          </a:prstGeom>
          <a:solidFill>
            <a:srgbClr val="4A86E8"/>
          </a:solidFill>
          <a:ln>
            <a:noFill/>
          </a:ln>
        </p:spPr>
        <p:txBody>
          <a:bodyPr lIns="91425" tIns="91425" rIns="91425" bIns="91425" anchor="ctr" anchorCtr="0">
            <a:noAutofit/>
          </a:bodyPr>
          <a:lstStyle/>
          <a:p>
            <a:endParaRPr/>
          </a:p>
        </p:txBody>
      </p:sp>
      <p:sp>
        <p:nvSpPr>
          <p:cNvPr id="796" name="Shape 796"/>
          <p:cNvSpPr/>
          <p:nvPr/>
        </p:nvSpPr>
        <p:spPr>
          <a:xfrm>
            <a:off x="6292650" y="5801937"/>
            <a:ext cx="837300" cy="171900"/>
          </a:xfrm>
          <a:prstGeom prst="rect">
            <a:avLst/>
          </a:prstGeom>
          <a:solidFill>
            <a:srgbClr val="4A86E8"/>
          </a:solidFill>
          <a:ln>
            <a:noFill/>
          </a:ln>
        </p:spPr>
        <p:txBody>
          <a:bodyPr lIns="91425" tIns="91425" rIns="91425" bIns="91425" anchor="ctr" anchorCtr="0">
            <a:noAutofit/>
          </a:bodyPr>
          <a:lstStyle/>
          <a:p>
            <a:endParaRPr/>
          </a:p>
        </p:txBody>
      </p:sp>
      <p:cxnSp>
        <p:nvCxnSpPr>
          <p:cNvPr id="797" name="Shape 797"/>
          <p:cNvCxnSpPr/>
          <p:nvPr/>
        </p:nvCxnSpPr>
        <p:spPr>
          <a:xfrm>
            <a:off x="630150" y="4085644"/>
            <a:ext cx="0" cy="2163599"/>
          </a:xfrm>
          <a:prstGeom prst="straightConnector1">
            <a:avLst/>
          </a:prstGeom>
          <a:noFill/>
          <a:ln w="19050" cap="flat">
            <a:solidFill>
              <a:schemeClr val="dk2"/>
            </a:solidFill>
            <a:prstDash val="solid"/>
            <a:round/>
            <a:headEnd type="none" w="lg" len="lg"/>
            <a:tailEnd type="none" w="lg" len="lg"/>
          </a:ln>
        </p:spPr>
      </p:cxnSp>
      <p:cxnSp>
        <p:nvCxnSpPr>
          <p:cNvPr id="798" name="Shape 798"/>
          <p:cNvCxnSpPr/>
          <p:nvPr/>
        </p:nvCxnSpPr>
        <p:spPr>
          <a:xfrm>
            <a:off x="2770650" y="4081612"/>
            <a:ext cx="0" cy="2163599"/>
          </a:xfrm>
          <a:prstGeom prst="straightConnector1">
            <a:avLst/>
          </a:prstGeom>
          <a:noFill/>
          <a:ln w="19050" cap="flat">
            <a:solidFill>
              <a:schemeClr val="dk2"/>
            </a:solidFill>
            <a:prstDash val="solid"/>
            <a:round/>
            <a:headEnd type="none" w="lg" len="lg"/>
            <a:tailEnd type="none" w="lg" len="lg"/>
          </a:ln>
        </p:spPr>
      </p:cxnSp>
      <p:cxnSp>
        <p:nvCxnSpPr>
          <p:cNvPr id="799" name="Shape 799"/>
          <p:cNvCxnSpPr/>
          <p:nvPr/>
        </p:nvCxnSpPr>
        <p:spPr>
          <a:xfrm>
            <a:off x="5026350" y="4081612"/>
            <a:ext cx="0" cy="2163599"/>
          </a:xfrm>
          <a:prstGeom prst="straightConnector1">
            <a:avLst/>
          </a:prstGeom>
          <a:noFill/>
          <a:ln w="19050" cap="flat">
            <a:solidFill>
              <a:schemeClr val="dk2"/>
            </a:solidFill>
            <a:prstDash val="solid"/>
            <a:round/>
            <a:headEnd type="none" w="lg" len="lg"/>
            <a:tailEnd type="none" w="lg" len="lg"/>
          </a:ln>
        </p:spPr>
      </p:cxnSp>
      <p:cxnSp>
        <p:nvCxnSpPr>
          <p:cNvPr id="800" name="Shape 800"/>
          <p:cNvCxnSpPr/>
          <p:nvPr/>
        </p:nvCxnSpPr>
        <p:spPr>
          <a:xfrm>
            <a:off x="7222350" y="4085644"/>
            <a:ext cx="0" cy="2163599"/>
          </a:xfrm>
          <a:prstGeom prst="straightConnector1">
            <a:avLst/>
          </a:prstGeom>
          <a:noFill/>
          <a:ln w="19050" cap="flat">
            <a:solidFill>
              <a:schemeClr val="dk2"/>
            </a:solidFill>
            <a:prstDash val="solid"/>
            <a:round/>
            <a:headEnd type="none" w="lg" len="lg"/>
            <a:tailEnd type="none" w="lg" len="lg"/>
          </a:ln>
        </p:spPr>
      </p:cxnSp>
      <p:cxnSp>
        <p:nvCxnSpPr>
          <p:cNvPr id="801" name="Shape 801"/>
          <p:cNvCxnSpPr/>
          <p:nvPr/>
        </p:nvCxnSpPr>
        <p:spPr>
          <a:xfrm>
            <a:off x="630175" y="6117500"/>
            <a:ext cx="2125799" cy="0"/>
          </a:xfrm>
          <a:prstGeom prst="straightConnector1">
            <a:avLst/>
          </a:prstGeom>
          <a:noFill/>
          <a:ln w="19050" cap="flat">
            <a:solidFill>
              <a:schemeClr val="dk2"/>
            </a:solidFill>
            <a:prstDash val="solid"/>
            <a:round/>
            <a:headEnd type="triangle" w="lg" len="lg"/>
            <a:tailEnd type="triangle" w="lg" len="lg"/>
          </a:ln>
        </p:spPr>
      </p:cxnSp>
      <p:cxnSp>
        <p:nvCxnSpPr>
          <p:cNvPr id="802" name="Shape 802"/>
          <p:cNvCxnSpPr/>
          <p:nvPr/>
        </p:nvCxnSpPr>
        <p:spPr>
          <a:xfrm rot="10800000" flipH="1">
            <a:off x="5026350" y="6115100"/>
            <a:ext cx="2184600" cy="2399"/>
          </a:xfrm>
          <a:prstGeom prst="straightConnector1">
            <a:avLst/>
          </a:prstGeom>
          <a:noFill/>
          <a:ln w="19050" cap="flat">
            <a:solidFill>
              <a:schemeClr val="dk2"/>
            </a:solidFill>
            <a:prstDash val="solid"/>
            <a:round/>
            <a:headEnd type="triangle" w="lg" len="lg"/>
            <a:tailEnd type="triangle" w="lg" len="lg"/>
          </a:ln>
        </p:spPr>
      </p:cxnSp>
      <p:sp>
        <p:nvSpPr>
          <p:cNvPr id="803" name="Shape 803"/>
          <p:cNvSpPr txBox="1"/>
          <p:nvPr/>
        </p:nvSpPr>
        <p:spPr>
          <a:xfrm>
            <a:off x="673375" y="6173044"/>
            <a:ext cx="2039399" cy="635100"/>
          </a:xfrm>
          <a:prstGeom prst="rect">
            <a:avLst/>
          </a:prstGeom>
        </p:spPr>
        <p:txBody>
          <a:bodyPr lIns="91425" tIns="91425" rIns="91425" bIns="91425" anchor="ctr" anchorCtr="0">
            <a:noAutofit/>
          </a:bodyPr>
          <a:lstStyle/>
          <a:p>
            <a:pPr lvl="0" rtl="0">
              <a:spcBef>
                <a:spcPts val="600"/>
              </a:spcBef>
              <a:buNone/>
            </a:pPr>
            <a:r>
              <a:rPr lang="en" sz="1800">
                <a:solidFill>
                  <a:schemeClr val="dk1"/>
                </a:solidFill>
              </a:rPr>
              <a:t>Page load time using a big image</a:t>
            </a:r>
          </a:p>
          <a:p>
            <a:endParaRPr lang="en" sz="1800">
              <a:solidFill>
                <a:schemeClr val="dk1"/>
              </a:solidFill>
            </a:endParaRPr>
          </a:p>
        </p:txBody>
      </p:sp>
      <p:sp>
        <p:nvSpPr>
          <p:cNvPr id="804" name="Shape 804"/>
          <p:cNvSpPr txBox="1"/>
          <p:nvPr/>
        </p:nvSpPr>
        <p:spPr>
          <a:xfrm>
            <a:off x="5098950" y="6173044"/>
            <a:ext cx="2209799" cy="635100"/>
          </a:xfrm>
          <a:prstGeom prst="rect">
            <a:avLst/>
          </a:prstGeom>
        </p:spPr>
        <p:txBody>
          <a:bodyPr lIns="91425" tIns="91425" rIns="91425" bIns="91425" anchor="ctr" anchorCtr="0">
            <a:noAutofit/>
          </a:bodyPr>
          <a:lstStyle/>
          <a:p>
            <a:pPr lvl="0" rtl="0">
              <a:spcBef>
                <a:spcPts val="600"/>
              </a:spcBef>
              <a:buNone/>
            </a:pPr>
            <a:r>
              <a:rPr lang="en" sz="1800">
                <a:solidFill>
                  <a:schemeClr val="dk1"/>
                </a:solidFill>
              </a:rPr>
              <a:t>Page load time using small images</a:t>
            </a:r>
          </a:p>
          <a:p>
            <a:endParaRPr lang="en" sz="1800">
              <a:solidFill>
                <a:schemeClr val="dk1"/>
              </a:solidFill>
            </a:endParaRPr>
          </a:p>
        </p:txBody>
      </p:sp>
      <p:sp>
        <p:nvSpPr>
          <p:cNvPr id="805" name="Shape 805"/>
          <p:cNvSpPr txBox="1">
            <a:spLocks noGrp="1"/>
          </p:cNvSpPr>
          <p:nvPr>
            <p:ph type="body" idx="2"/>
          </p:nvPr>
        </p:nvSpPr>
        <p:spPr>
          <a:xfrm>
            <a:off x="8541571" y="6270054"/>
            <a:ext cx="602400" cy="587999"/>
          </a:xfrm>
          <a:prstGeom prst="rect">
            <a:avLst/>
          </a:prstGeom>
        </p:spPr>
        <p:txBody>
          <a:bodyPr lIns="91425" tIns="91425" rIns="91425" bIns="91425" anchor="t" anchorCtr="0">
            <a:noAutofit/>
          </a:bodyPr>
          <a:lstStyle/>
          <a:p>
            <a:pPr lvl="0" rtl="0">
              <a:buNone/>
            </a:pPr>
            <a:r>
              <a:rPr lang="en" sz="1800"/>
              <a:t>3</a:t>
            </a:r>
          </a:p>
        </p:txBody>
      </p:sp>
    </p:spTree>
  </p:cSld>
  <p:clrMapOvr>
    <a:masterClrMapping/>
  </p:clrMapOvr>
  <p:transition xmlns:p14="http://schemas.microsoft.com/office/powerpoint/2010/mai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p:nvPr/>
        </p:nvSpPr>
        <p:spPr>
          <a:xfrm>
            <a:off x="1584612" y="1608487"/>
            <a:ext cx="5594150" cy="3205630"/>
          </a:xfrm>
          <a:prstGeom prst="rect">
            <a:avLst/>
          </a:prstGeom>
          <a:blipFill>
            <a:blip r:embed="rId3"/>
            <a:stretch>
              <a:fillRect/>
            </a:stretch>
          </a:blipFill>
          <a:ln>
            <a:noFill/>
          </a:ln>
        </p:spPr>
      </p:sp>
      <p:sp>
        <p:nvSpPr>
          <p:cNvPr id="811" name="Shape 81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Caching doesn't help performance as much as # reduced objects</a:t>
            </a:r>
          </a:p>
        </p:txBody>
      </p:sp>
      <p:sp>
        <p:nvSpPr>
          <p:cNvPr id="812" name="Shape 812"/>
          <p:cNvSpPr txBox="1">
            <a:spLocks noGrp="1"/>
          </p:cNvSpPr>
          <p:nvPr>
            <p:ph type="body" idx="1"/>
          </p:nvPr>
        </p:nvSpPr>
        <p:spPr>
          <a:xfrm>
            <a:off x="2464750" y="4585175"/>
            <a:ext cx="5338800" cy="566999"/>
          </a:xfrm>
          <a:prstGeom prst="rect">
            <a:avLst/>
          </a:prstGeom>
        </p:spPr>
        <p:txBody>
          <a:bodyPr lIns="91425" tIns="91425" rIns="91425" bIns="91425" anchor="t" anchorCtr="0">
            <a:noAutofit/>
          </a:bodyPr>
          <a:lstStyle/>
          <a:p>
            <a:pPr lvl="0" rtl="0">
              <a:buNone/>
            </a:pPr>
            <a:r>
              <a:rPr lang="en" sz="2400"/>
              <a:t># objects reduced due to hot loads</a:t>
            </a:r>
          </a:p>
        </p:txBody>
      </p:sp>
      <p:grpSp>
        <p:nvGrpSpPr>
          <p:cNvPr id="813" name="Shape 813"/>
          <p:cNvGrpSpPr/>
          <p:nvPr/>
        </p:nvGrpSpPr>
        <p:grpSpPr>
          <a:xfrm>
            <a:off x="2733300" y="2956275"/>
            <a:ext cx="2753400" cy="1186199"/>
            <a:chOff x="2733300" y="2956275"/>
            <a:chExt cx="2753400" cy="1186199"/>
          </a:xfrm>
        </p:grpSpPr>
        <p:cxnSp>
          <p:nvCxnSpPr>
            <p:cNvPr id="814" name="Shape 814"/>
            <p:cNvCxnSpPr/>
            <p:nvPr/>
          </p:nvCxnSpPr>
          <p:spPr>
            <a:xfrm>
              <a:off x="2733300" y="2956275"/>
              <a:ext cx="2753400" cy="0"/>
            </a:xfrm>
            <a:prstGeom prst="straightConnector1">
              <a:avLst/>
            </a:prstGeom>
            <a:noFill/>
            <a:ln w="38100" cap="flat">
              <a:solidFill>
                <a:srgbClr val="FF0000"/>
              </a:solidFill>
              <a:prstDash val="solid"/>
              <a:round/>
              <a:headEnd type="none" w="lg" len="lg"/>
              <a:tailEnd type="none" w="lg" len="lg"/>
            </a:ln>
          </p:spPr>
        </p:cxnSp>
        <p:cxnSp>
          <p:nvCxnSpPr>
            <p:cNvPr id="815" name="Shape 815"/>
            <p:cNvCxnSpPr/>
            <p:nvPr/>
          </p:nvCxnSpPr>
          <p:spPr>
            <a:xfrm>
              <a:off x="3559575" y="2956275"/>
              <a:ext cx="0" cy="1153499"/>
            </a:xfrm>
            <a:prstGeom prst="straightConnector1">
              <a:avLst/>
            </a:prstGeom>
            <a:noFill/>
            <a:ln w="38100" cap="flat">
              <a:solidFill>
                <a:srgbClr val="FF0000"/>
              </a:solidFill>
              <a:prstDash val="solid"/>
              <a:round/>
              <a:headEnd type="none" w="lg" len="lg"/>
              <a:tailEnd type="none" w="lg" len="lg"/>
            </a:ln>
          </p:spPr>
        </p:cxnSp>
        <p:cxnSp>
          <p:nvCxnSpPr>
            <p:cNvPr id="816" name="Shape 816"/>
            <p:cNvCxnSpPr/>
            <p:nvPr/>
          </p:nvCxnSpPr>
          <p:spPr>
            <a:xfrm>
              <a:off x="5486700" y="2956275"/>
              <a:ext cx="0" cy="1186199"/>
            </a:xfrm>
            <a:prstGeom prst="straightConnector1">
              <a:avLst/>
            </a:prstGeom>
            <a:noFill/>
            <a:ln w="38100" cap="flat">
              <a:solidFill>
                <a:srgbClr val="FF0000"/>
              </a:solidFill>
              <a:prstDash val="solid"/>
              <a:round/>
              <a:headEnd type="none" w="lg" len="lg"/>
              <a:tailEnd type="none" w="lg" len="lg"/>
            </a:ln>
          </p:spPr>
        </p:cxnSp>
      </p:grpSp>
      <p:sp>
        <p:nvSpPr>
          <p:cNvPr id="817" name="Shape 817"/>
          <p:cNvSpPr/>
          <p:nvPr/>
        </p:nvSpPr>
        <p:spPr>
          <a:xfrm>
            <a:off x="616687" y="5272500"/>
            <a:ext cx="7529999" cy="1069499"/>
          </a:xfrm>
          <a:prstGeom prst="wedgeRoundRectCallout">
            <a:avLst>
              <a:gd name="adj1" fmla="val -48520"/>
              <a:gd name="adj2" fmla="val 82190"/>
              <a:gd name="adj3" fmla="val 0"/>
            </a:avLst>
          </a:prstGeom>
          <a:solidFill>
            <a:srgbClr val="FFFFFF"/>
          </a:solidFill>
          <a:ln w="28575"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600"/>
              </a:spcBef>
              <a:buNone/>
            </a:pPr>
            <a:r>
              <a:rPr lang="en" sz="3000">
                <a:solidFill>
                  <a:schemeClr val="dk1"/>
                </a:solidFill>
              </a:rPr>
              <a:t>Caching reduced 80% Web objects in overall, but only 40% on the critical path.</a:t>
            </a:r>
          </a:p>
        </p:txBody>
      </p:sp>
      <p:sp>
        <p:nvSpPr>
          <p:cNvPr id="818" name="Shape 818"/>
          <p:cNvSpPr txBox="1">
            <a:spLocks noGrp="1"/>
          </p:cNvSpPr>
          <p:nvPr>
            <p:ph type="body" idx="2"/>
          </p:nvPr>
        </p:nvSpPr>
        <p:spPr>
          <a:xfrm>
            <a:off x="8541571" y="6270054"/>
            <a:ext cx="602400" cy="587999"/>
          </a:xfrm>
          <a:prstGeom prst="rect">
            <a:avLst/>
          </a:prstGeom>
        </p:spPr>
        <p:txBody>
          <a:bodyPr lIns="91425" tIns="91425" rIns="91425" bIns="91425" anchor="t" anchorCtr="0">
            <a:noAutofit/>
          </a:bodyPr>
          <a:lstStyle/>
          <a:p>
            <a:pPr lvl="0" rtl="0">
              <a:buNone/>
            </a:pPr>
            <a:r>
              <a:rPr lang="en" sz="1800"/>
              <a:t>23</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3"/>
                                        </p:tgtEl>
                                        <p:attrNameLst>
                                          <p:attrName>style.visibility</p:attrName>
                                        </p:attrNameLst>
                                      </p:cBhvr>
                                      <p:to>
                                        <p:strVal val="visible"/>
                                      </p:to>
                                    </p:set>
                                    <p:animEffect transition="in" filter="fade">
                                      <p:cBhvr>
                                        <p:cTn id="7" dur="0"/>
                                        <p:tgtEl>
                                          <p:spTgt spid="813"/>
                                        </p:tgtEl>
                                      </p:cBhvr>
                                    </p:animEffect>
                                  </p:childTnLst>
                                </p:cTn>
                              </p:par>
                              <p:par>
                                <p:cTn id="8" presetID="10" presetClass="entr" presetSubtype="0" fill="hold" nodeType="withEffect">
                                  <p:stCondLst>
                                    <p:cond delay="0"/>
                                  </p:stCondLst>
                                  <p:childTnLst>
                                    <p:set>
                                      <p:cBhvr>
                                        <p:cTn id="9" dur="1" fill="hold">
                                          <p:stCondLst>
                                            <p:cond delay="0"/>
                                          </p:stCondLst>
                                        </p:cTn>
                                        <p:tgtEl>
                                          <p:spTgt spid="817"/>
                                        </p:tgtEl>
                                        <p:attrNameLst>
                                          <p:attrName>style.visibility</p:attrName>
                                        </p:attrNameLst>
                                      </p:cBhvr>
                                      <p:to>
                                        <p:strVal val="visible"/>
                                      </p:to>
                                    </p:set>
                                    <p:animEffect transition="in" filter="fade">
                                      <p:cBhvr>
                                        <p:cTn id="10" dur="0"/>
                                        <p:tgtEl>
                                          <p:spTgt spid="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02089" y="298127"/>
            <a:ext cx="8710634" cy="933053"/>
          </a:xfrm>
          <a:prstGeom prst="rect">
            <a:avLst/>
          </a:prstGeom>
        </p:spPr>
        <p:txBody>
          <a:bodyPr lIns="91425" tIns="91425" rIns="91425" bIns="91425" anchor="b" anchorCtr="0">
            <a:noAutofit/>
          </a:bodyPr>
          <a:lstStyle/>
          <a:p>
            <a:pPr lvl="0" indent="0" rtl="0">
              <a:buNone/>
            </a:pPr>
            <a:r>
              <a:rPr lang="en-US" dirty="0" smtClean="0">
                <a:latin typeface="Calibri"/>
              </a:rPr>
              <a:t>Dependency example</a:t>
            </a:r>
            <a:endParaRPr lang="en" dirty="0">
              <a:latin typeface="Calibri"/>
            </a:endParaRPr>
          </a:p>
        </p:txBody>
      </p:sp>
      <p:sp>
        <p:nvSpPr>
          <p:cNvPr id="73" name="Shape 73"/>
          <p:cNvSpPr txBox="1"/>
          <p:nvPr/>
        </p:nvSpPr>
        <p:spPr>
          <a:xfrm>
            <a:off x="228600" y="1437737"/>
            <a:ext cx="6013200" cy="3529499"/>
          </a:xfrm>
          <a:prstGeom prst="rect">
            <a:avLst/>
          </a:prstGeom>
        </p:spPr>
        <p:txBody>
          <a:bodyPr lIns="91425" tIns="91425" rIns="91425" bIns="91425" anchor="ctr" anchorCtr="0">
            <a:noAutofit/>
          </a:bodyPr>
          <a:lstStyle/>
          <a:p>
            <a:pPr lvl="0" rtl="0">
              <a:lnSpc>
                <a:spcPct val="115000"/>
              </a:lnSpc>
              <a:buNone/>
            </a:pPr>
            <a:r>
              <a:rPr lang="en" dirty="0"/>
              <a:t>
</a:t>
            </a:r>
            <a:r>
              <a:rPr lang="en" sz="1800" dirty="0"/>
              <a:t>&lt;html&gt;</a:t>
            </a:r>
          </a:p>
          <a:p>
            <a:pPr lvl="0" rtl="0">
              <a:lnSpc>
                <a:spcPct val="115000"/>
              </a:lnSpc>
              <a:buNone/>
            </a:pPr>
            <a:r>
              <a:rPr lang="en" sz="1800" dirty="0"/>
              <a:t>   &lt;script src="b.js"&gt;&lt;/script&gt;</a:t>
            </a:r>
          </a:p>
          <a:p>
            <a:pPr lvl="0" rtl="0">
              <a:lnSpc>
                <a:spcPct val="115000"/>
              </a:lnSpc>
              <a:buNone/>
            </a:pPr>
            <a:r>
              <a:rPr lang="en" sz="1800" dirty="0"/>
              <a:t>   &lt;img src="c.png"/&gt;</a:t>
            </a:r>
          </a:p>
          <a:p>
            <a:pPr lvl="0" rtl="0">
              <a:lnSpc>
                <a:spcPct val="115000"/>
              </a:lnSpc>
              <a:buNone/>
            </a:pPr>
            <a:r>
              <a:rPr lang="en" sz="1800" dirty="0"/>
              <a:t>&lt;/html&gt;</a:t>
            </a:r>
          </a:p>
          <a:p>
            <a:endParaRPr lang="en" sz="1800" dirty="0"/>
          </a:p>
          <a:p>
            <a:endParaRPr lang="en" sz="1800" dirty="0"/>
          </a:p>
          <a:p>
            <a:endParaRPr lang="en" sz="1800" dirty="0"/>
          </a:p>
          <a:p>
            <a:pPr lvl="0" rtl="0">
              <a:lnSpc>
                <a:spcPct val="115000"/>
              </a:lnSpc>
              <a:buNone/>
            </a:pPr>
            <a:r>
              <a:rPr lang="en" sz="1800" dirty="0"/>
              <a:t>&lt;html&gt;</a:t>
            </a:r>
          </a:p>
          <a:p>
            <a:pPr lvl="0" rtl="0">
              <a:lnSpc>
                <a:spcPct val="115000"/>
              </a:lnSpc>
              <a:buNone/>
            </a:pPr>
            <a:r>
              <a:rPr lang="en" sz="1800" dirty="0"/>
              <a:t>   &lt;img src="c.png"/&gt;</a:t>
            </a:r>
          </a:p>
          <a:p>
            <a:pPr lvl="0" rtl="0">
              <a:lnSpc>
                <a:spcPct val="115000"/>
              </a:lnSpc>
              <a:buNone/>
            </a:pPr>
            <a:r>
              <a:rPr lang="en" sz="1800" dirty="0"/>
              <a:t>   &lt;script src="b.js"&gt;&lt;/script&gt;</a:t>
            </a:r>
          </a:p>
          <a:p>
            <a:pPr lvl="0" rtl="0">
              <a:lnSpc>
                <a:spcPct val="115000"/>
              </a:lnSpc>
              <a:buNone/>
            </a:pPr>
            <a:r>
              <a:rPr lang="en" sz="1800" dirty="0"/>
              <a:t>&lt;/html&gt;</a:t>
            </a:r>
          </a:p>
        </p:txBody>
      </p:sp>
      <p:cxnSp>
        <p:nvCxnSpPr>
          <p:cNvPr id="76" name="Shape 76"/>
          <p:cNvCxnSpPr/>
          <p:nvPr/>
        </p:nvCxnSpPr>
        <p:spPr>
          <a:xfrm>
            <a:off x="3537671" y="1743037"/>
            <a:ext cx="4586711" cy="14809"/>
          </a:xfrm>
          <a:prstGeom prst="straightConnector1">
            <a:avLst/>
          </a:prstGeom>
          <a:noFill/>
          <a:ln w="38100" cap="flat">
            <a:solidFill>
              <a:srgbClr val="000000"/>
            </a:solidFill>
            <a:prstDash val="solid"/>
            <a:round/>
            <a:headEnd type="none" w="lg" len="lg"/>
            <a:tailEnd type="triangle" w="lg" len="lg"/>
          </a:ln>
        </p:spPr>
      </p:cxnSp>
      <p:sp>
        <p:nvSpPr>
          <p:cNvPr id="77" name="Shape 77"/>
          <p:cNvSpPr/>
          <p:nvPr/>
        </p:nvSpPr>
        <p:spPr>
          <a:xfrm>
            <a:off x="3537671" y="1850327"/>
            <a:ext cx="761099" cy="346500"/>
          </a:xfrm>
          <a:prstGeom prst="rect">
            <a:avLst/>
          </a:prstGeom>
          <a:solidFill>
            <a:srgbClr val="4A86E8"/>
          </a:solidFill>
          <a:ln>
            <a:noFill/>
          </a:ln>
        </p:spPr>
        <p:txBody>
          <a:bodyPr lIns="91425" tIns="91425" rIns="91425" bIns="91425" anchor="ctr" anchorCtr="0">
            <a:noAutofit/>
          </a:bodyPr>
          <a:lstStyle/>
          <a:p>
            <a:endParaRPr/>
          </a:p>
        </p:txBody>
      </p:sp>
      <p:sp>
        <p:nvSpPr>
          <p:cNvPr id="78" name="Shape 78"/>
          <p:cNvSpPr/>
          <p:nvPr/>
        </p:nvSpPr>
        <p:spPr>
          <a:xfrm>
            <a:off x="4298770" y="2212493"/>
            <a:ext cx="1334569" cy="254379"/>
          </a:xfrm>
          <a:prstGeom prst="rect">
            <a:avLst/>
          </a:prstGeom>
          <a:solidFill>
            <a:srgbClr val="FF9900"/>
          </a:solidFill>
          <a:ln>
            <a:noFill/>
          </a:ln>
        </p:spPr>
        <p:txBody>
          <a:bodyPr lIns="91425" tIns="91425" rIns="91425" bIns="91425" anchor="ctr" anchorCtr="0">
            <a:noAutofit/>
          </a:bodyPr>
          <a:lstStyle/>
          <a:p>
            <a:endParaRPr/>
          </a:p>
        </p:txBody>
      </p:sp>
      <p:sp>
        <p:nvSpPr>
          <p:cNvPr id="79" name="Shape 79"/>
          <p:cNvSpPr/>
          <p:nvPr/>
        </p:nvSpPr>
        <p:spPr>
          <a:xfrm>
            <a:off x="5649620" y="2553901"/>
            <a:ext cx="1692876" cy="338775"/>
          </a:xfrm>
          <a:prstGeom prst="rect">
            <a:avLst/>
          </a:prstGeom>
          <a:solidFill>
            <a:srgbClr val="9900FF"/>
          </a:solidFill>
          <a:ln>
            <a:noFill/>
          </a:ln>
        </p:spPr>
        <p:txBody>
          <a:bodyPr lIns="91425" tIns="91425" rIns="91425" bIns="91425" anchor="ctr" anchorCtr="0">
            <a:noAutofit/>
          </a:bodyPr>
          <a:lstStyle/>
          <a:p>
            <a:endParaRPr/>
          </a:p>
        </p:txBody>
      </p:sp>
      <p:cxnSp>
        <p:nvCxnSpPr>
          <p:cNvPr id="80" name="Shape 80"/>
          <p:cNvCxnSpPr/>
          <p:nvPr/>
        </p:nvCxnSpPr>
        <p:spPr>
          <a:xfrm>
            <a:off x="7340212" y="1761676"/>
            <a:ext cx="0" cy="1131000"/>
          </a:xfrm>
          <a:prstGeom prst="straightConnector1">
            <a:avLst/>
          </a:prstGeom>
          <a:noFill/>
          <a:ln w="19050" cap="flat">
            <a:solidFill>
              <a:srgbClr val="FF0000"/>
            </a:solidFill>
            <a:prstDash val="solid"/>
            <a:round/>
            <a:headEnd type="none" w="lg" len="lg"/>
            <a:tailEnd type="none" w="lg" len="lg"/>
          </a:ln>
        </p:spPr>
      </p:cxnSp>
      <p:cxnSp>
        <p:nvCxnSpPr>
          <p:cNvPr id="82" name="Shape 82"/>
          <p:cNvCxnSpPr/>
          <p:nvPr/>
        </p:nvCxnSpPr>
        <p:spPr>
          <a:xfrm>
            <a:off x="3479420" y="3726012"/>
            <a:ext cx="4644962" cy="0"/>
          </a:xfrm>
          <a:prstGeom prst="straightConnector1">
            <a:avLst/>
          </a:prstGeom>
          <a:noFill/>
          <a:ln w="38100" cap="flat">
            <a:solidFill>
              <a:srgbClr val="000000"/>
            </a:solidFill>
            <a:prstDash val="solid"/>
            <a:round/>
            <a:headEnd type="none" w="lg" len="lg"/>
            <a:tailEnd type="triangle" w="lg" len="lg"/>
          </a:ln>
        </p:spPr>
      </p:cxnSp>
      <p:sp>
        <p:nvSpPr>
          <p:cNvPr id="83" name="Shape 83"/>
          <p:cNvSpPr/>
          <p:nvPr/>
        </p:nvSpPr>
        <p:spPr>
          <a:xfrm>
            <a:off x="3479420" y="3823692"/>
            <a:ext cx="761099" cy="331050"/>
          </a:xfrm>
          <a:prstGeom prst="rect">
            <a:avLst/>
          </a:prstGeom>
          <a:solidFill>
            <a:srgbClr val="4A86E8"/>
          </a:solidFill>
          <a:ln>
            <a:noFill/>
          </a:ln>
        </p:spPr>
        <p:txBody>
          <a:bodyPr lIns="91425" tIns="91425" rIns="91425" bIns="91425" anchor="ctr" anchorCtr="0">
            <a:noAutofit/>
          </a:bodyPr>
          <a:lstStyle/>
          <a:p>
            <a:endParaRPr/>
          </a:p>
        </p:txBody>
      </p:sp>
      <p:sp>
        <p:nvSpPr>
          <p:cNvPr id="84" name="Shape 84"/>
          <p:cNvSpPr/>
          <p:nvPr/>
        </p:nvSpPr>
        <p:spPr>
          <a:xfrm>
            <a:off x="4240520" y="4605349"/>
            <a:ext cx="1392819" cy="281513"/>
          </a:xfrm>
          <a:prstGeom prst="rect">
            <a:avLst/>
          </a:prstGeom>
          <a:solidFill>
            <a:srgbClr val="FF9900"/>
          </a:solidFill>
          <a:ln>
            <a:noFill/>
          </a:ln>
        </p:spPr>
        <p:txBody>
          <a:bodyPr lIns="91425" tIns="91425" rIns="91425" bIns="91425" anchor="ctr" anchorCtr="0">
            <a:noAutofit/>
          </a:bodyPr>
          <a:lstStyle/>
          <a:p>
            <a:endParaRPr/>
          </a:p>
        </p:txBody>
      </p:sp>
      <p:sp>
        <p:nvSpPr>
          <p:cNvPr id="85" name="Shape 85"/>
          <p:cNvSpPr/>
          <p:nvPr/>
        </p:nvSpPr>
        <p:spPr>
          <a:xfrm>
            <a:off x="4240520" y="4179586"/>
            <a:ext cx="1564800" cy="363151"/>
          </a:xfrm>
          <a:prstGeom prst="rect">
            <a:avLst/>
          </a:prstGeom>
          <a:solidFill>
            <a:srgbClr val="9900FF"/>
          </a:solidFill>
          <a:ln>
            <a:noFill/>
          </a:ln>
        </p:spPr>
        <p:txBody>
          <a:bodyPr lIns="91425" tIns="91425" rIns="91425" bIns="91425" anchor="ctr" anchorCtr="0">
            <a:noAutofit/>
          </a:bodyPr>
          <a:lstStyle/>
          <a:p>
            <a:endParaRPr/>
          </a:p>
        </p:txBody>
      </p:sp>
      <p:cxnSp>
        <p:nvCxnSpPr>
          <p:cNvPr id="86" name="Shape 86"/>
          <p:cNvCxnSpPr/>
          <p:nvPr/>
        </p:nvCxnSpPr>
        <p:spPr>
          <a:xfrm>
            <a:off x="5805320" y="3755862"/>
            <a:ext cx="0" cy="1131000"/>
          </a:xfrm>
          <a:prstGeom prst="straightConnector1">
            <a:avLst/>
          </a:prstGeom>
          <a:noFill/>
          <a:ln w="19050" cap="flat">
            <a:solidFill>
              <a:srgbClr val="FF0000"/>
            </a:solidFill>
            <a:prstDash val="solid"/>
            <a:round/>
            <a:headEnd type="none" w="lg" len="lg"/>
            <a:tailEnd type="none" w="lg" len="lg"/>
          </a:ln>
        </p:spPr>
      </p:cxnSp>
      <p:sp>
        <p:nvSpPr>
          <p:cNvPr id="88" name="Shape 88"/>
          <p:cNvSpPr txBox="1">
            <a:spLocks noGrp="1"/>
          </p:cNvSpPr>
          <p:nvPr>
            <p:ph type="body" idx="2"/>
          </p:nvPr>
        </p:nvSpPr>
        <p:spPr>
          <a:xfrm>
            <a:off x="3479420" y="1757846"/>
            <a:ext cx="790199" cy="647401"/>
          </a:xfrm>
          <a:prstGeom prst="rect">
            <a:avLst/>
          </a:prstGeom>
        </p:spPr>
        <p:txBody>
          <a:bodyPr lIns="91425" tIns="91425" rIns="91425" bIns="91425" anchor="t" anchorCtr="0">
            <a:noAutofit/>
          </a:bodyPr>
          <a:lstStyle/>
          <a:p>
            <a:pPr lvl="0" rtl="0">
              <a:buNone/>
            </a:pPr>
            <a:r>
              <a:rPr lang="en" sz="1800" dirty="0"/>
              <a:t>html</a:t>
            </a:r>
          </a:p>
        </p:txBody>
      </p:sp>
      <p:sp>
        <p:nvSpPr>
          <p:cNvPr id="89" name="Shape 89"/>
          <p:cNvSpPr txBox="1">
            <a:spLocks noGrp="1"/>
          </p:cNvSpPr>
          <p:nvPr>
            <p:ph type="body" idx="3"/>
          </p:nvPr>
        </p:nvSpPr>
        <p:spPr>
          <a:xfrm>
            <a:off x="4342614" y="2121118"/>
            <a:ext cx="790199" cy="548821"/>
          </a:xfrm>
          <a:prstGeom prst="rect">
            <a:avLst/>
          </a:prstGeom>
        </p:spPr>
        <p:txBody>
          <a:bodyPr lIns="91425" tIns="91425" rIns="91425" bIns="91425" anchor="t" anchorCtr="0">
            <a:noAutofit/>
          </a:bodyPr>
          <a:lstStyle/>
          <a:p>
            <a:pPr lvl="0" rtl="0">
              <a:buNone/>
            </a:pPr>
            <a:r>
              <a:rPr lang="en" sz="1800" dirty="0"/>
              <a:t>b.js</a:t>
            </a:r>
          </a:p>
        </p:txBody>
      </p:sp>
      <p:sp>
        <p:nvSpPr>
          <p:cNvPr id="90" name="Shape 90"/>
          <p:cNvSpPr txBox="1">
            <a:spLocks noGrp="1"/>
          </p:cNvSpPr>
          <p:nvPr>
            <p:ph type="body" idx="4"/>
          </p:nvPr>
        </p:nvSpPr>
        <p:spPr>
          <a:xfrm>
            <a:off x="5805320" y="2466872"/>
            <a:ext cx="1003560" cy="410250"/>
          </a:xfrm>
          <a:prstGeom prst="rect">
            <a:avLst/>
          </a:prstGeom>
        </p:spPr>
        <p:txBody>
          <a:bodyPr lIns="91425" tIns="91425" rIns="91425" bIns="91425" anchor="t" anchorCtr="0">
            <a:noAutofit/>
          </a:bodyPr>
          <a:lstStyle/>
          <a:p>
            <a:pPr lvl="0" rtl="0">
              <a:buNone/>
            </a:pPr>
            <a:r>
              <a:rPr lang="en" sz="1800" dirty="0"/>
              <a:t>c.png</a:t>
            </a:r>
          </a:p>
        </p:txBody>
      </p:sp>
      <p:sp>
        <p:nvSpPr>
          <p:cNvPr id="91" name="Shape 91"/>
          <p:cNvSpPr txBox="1">
            <a:spLocks noGrp="1"/>
          </p:cNvSpPr>
          <p:nvPr>
            <p:ph type="body" idx="5"/>
          </p:nvPr>
        </p:nvSpPr>
        <p:spPr>
          <a:xfrm>
            <a:off x="3479420" y="3714932"/>
            <a:ext cx="790199" cy="408899"/>
          </a:xfrm>
          <a:prstGeom prst="rect">
            <a:avLst/>
          </a:prstGeom>
        </p:spPr>
        <p:txBody>
          <a:bodyPr lIns="91425" tIns="91425" rIns="91425" bIns="91425" anchor="t" anchorCtr="0">
            <a:noAutofit/>
          </a:bodyPr>
          <a:lstStyle/>
          <a:p>
            <a:pPr lvl="0" rtl="0">
              <a:buNone/>
            </a:pPr>
            <a:r>
              <a:rPr lang="en" sz="1800" dirty="0"/>
              <a:t>html</a:t>
            </a:r>
          </a:p>
        </p:txBody>
      </p:sp>
      <p:sp>
        <p:nvSpPr>
          <p:cNvPr id="92" name="Shape 92"/>
          <p:cNvSpPr txBox="1">
            <a:spLocks noGrp="1"/>
          </p:cNvSpPr>
          <p:nvPr>
            <p:ph type="body" idx="6"/>
          </p:nvPr>
        </p:nvSpPr>
        <p:spPr>
          <a:xfrm>
            <a:off x="4269620" y="4542737"/>
            <a:ext cx="790199" cy="408899"/>
          </a:xfrm>
          <a:prstGeom prst="rect">
            <a:avLst/>
          </a:prstGeom>
        </p:spPr>
        <p:txBody>
          <a:bodyPr lIns="91425" tIns="91425" rIns="91425" bIns="91425" anchor="t" anchorCtr="0">
            <a:noAutofit/>
          </a:bodyPr>
          <a:lstStyle/>
          <a:p>
            <a:pPr lvl="0" rtl="0">
              <a:buNone/>
            </a:pPr>
            <a:r>
              <a:rPr lang="en" sz="1800" dirty="0"/>
              <a:t>b.js</a:t>
            </a:r>
          </a:p>
        </p:txBody>
      </p:sp>
      <p:sp>
        <p:nvSpPr>
          <p:cNvPr id="93" name="Shape 93"/>
          <p:cNvSpPr txBox="1">
            <a:spLocks noGrp="1"/>
          </p:cNvSpPr>
          <p:nvPr>
            <p:ph type="body" idx="7"/>
          </p:nvPr>
        </p:nvSpPr>
        <p:spPr>
          <a:xfrm>
            <a:off x="4269620" y="4101265"/>
            <a:ext cx="790199" cy="408899"/>
          </a:xfrm>
          <a:prstGeom prst="rect">
            <a:avLst/>
          </a:prstGeom>
        </p:spPr>
        <p:txBody>
          <a:bodyPr lIns="91425" tIns="91425" rIns="91425" bIns="91425" anchor="t" anchorCtr="0">
            <a:noAutofit/>
          </a:bodyPr>
          <a:lstStyle/>
          <a:p>
            <a:pPr lvl="0" rtl="0">
              <a:buNone/>
            </a:pPr>
            <a:r>
              <a:rPr lang="en" sz="1800" dirty="0"/>
              <a:t>c.png</a:t>
            </a:r>
          </a:p>
        </p:txBody>
      </p:sp>
      <p:sp>
        <p:nvSpPr>
          <p:cNvPr id="21" name="Bent Arrow 20"/>
          <p:cNvSpPr/>
          <p:nvPr/>
        </p:nvSpPr>
        <p:spPr>
          <a:xfrm flipH="1">
            <a:off x="4269619" y="1850327"/>
            <a:ext cx="407819" cy="346500"/>
          </a:xfrm>
          <a:prstGeom prst="ben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4596696" y="1827495"/>
            <a:ext cx="3597672" cy="369332"/>
          </a:xfrm>
          <a:prstGeom prst="rect">
            <a:avLst/>
          </a:prstGeom>
          <a:noFill/>
        </p:spPr>
        <p:txBody>
          <a:bodyPr wrap="none" rtlCol="0">
            <a:spAutoFit/>
          </a:bodyPr>
          <a:lstStyle/>
          <a:p>
            <a:r>
              <a:rPr lang="en-US" sz="1800" dirty="0" smtClean="0"/>
              <a:t>HTML depends on JS completion </a:t>
            </a:r>
            <a:endParaRPr lang="en-US" sz="1800" dirty="0"/>
          </a:p>
        </p:txBody>
      </p:sp>
      <p:sp>
        <p:nvSpPr>
          <p:cNvPr id="22" name="Bent Arrow 21"/>
          <p:cNvSpPr/>
          <p:nvPr/>
        </p:nvSpPr>
        <p:spPr>
          <a:xfrm flipH="1">
            <a:off x="4265216" y="3808242"/>
            <a:ext cx="407819" cy="346500"/>
          </a:xfrm>
          <a:prstGeom prst="ben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TextBox 22"/>
          <p:cNvSpPr txBox="1"/>
          <p:nvPr/>
        </p:nvSpPr>
        <p:spPr>
          <a:xfrm>
            <a:off x="4677438" y="3755862"/>
            <a:ext cx="4226826" cy="369332"/>
          </a:xfrm>
          <a:prstGeom prst="rect">
            <a:avLst/>
          </a:prstGeom>
          <a:noFill/>
        </p:spPr>
        <p:txBody>
          <a:bodyPr wrap="none" rtlCol="0">
            <a:spAutoFit/>
          </a:bodyPr>
          <a:lstStyle/>
          <a:p>
            <a:r>
              <a:rPr lang="en-US" sz="1800" dirty="0" smtClean="0"/>
              <a:t>HTML does not depend on image loads </a:t>
            </a:r>
            <a:endParaRPr lang="en-US" sz="1800" dirty="0"/>
          </a:p>
        </p:txBody>
      </p:sp>
      <p:grpSp>
        <p:nvGrpSpPr>
          <p:cNvPr id="5" name="Group 4"/>
          <p:cNvGrpSpPr/>
          <p:nvPr/>
        </p:nvGrpSpPr>
        <p:grpSpPr>
          <a:xfrm>
            <a:off x="4372060" y="3726012"/>
            <a:ext cx="312702" cy="298591"/>
            <a:chOff x="6601742" y="5261187"/>
            <a:chExt cx="312702" cy="298591"/>
          </a:xfrm>
        </p:grpSpPr>
        <p:cxnSp>
          <p:nvCxnSpPr>
            <p:cNvPr id="24" name="Straight Connector 23"/>
            <p:cNvCxnSpPr/>
            <p:nvPr/>
          </p:nvCxnSpPr>
          <p:spPr>
            <a:xfrm>
              <a:off x="6601742" y="5261187"/>
              <a:ext cx="312702" cy="29859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601742" y="5261187"/>
              <a:ext cx="275087" cy="298591"/>
            </a:xfrm>
            <a:prstGeom prst="line">
              <a:avLst/>
            </a:prstGeom>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xmlns:p14="http://schemas.microsoft.com/office/powerpoint/2010/main" spd="slow" advTm="91752">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2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200"/>
                                        <p:tgtEl>
                                          <p:spTgt spid="7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8">
                                            <p:txEl>
                                              <p:pRg st="0" end="0"/>
                                            </p:txEl>
                                          </p:spTgt>
                                        </p:tgtEl>
                                        <p:attrNameLst>
                                          <p:attrName>style.visibility</p:attrName>
                                        </p:attrNameLst>
                                      </p:cBhvr>
                                      <p:to>
                                        <p:strVal val="visible"/>
                                      </p:to>
                                    </p:set>
                                    <p:animEffect transition="in" filter="fade">
                                      <p:cBhvr>
                                        <p:cTn id="15" dur="200"/>
                                        <p:tgtEl>
                                          <p:spTgt spid="88">
                                            <p:txEl>
                                              <p:pRg st="0" end="0"/>
                                            </p:txEl>
                                          </p:spTgt>
                                        </p:tgtEl>
                                      </p:cBhvr>
                                    </p:animEffect>
                                  </p:childTnLst>
                                </p:cTn>
                              </p:par>
                            </p:childTnLst>
                          </p:cTn>
                        </p:par>
                        <p:par>
                          <p:cTn id="16" fill="hold">
                            <p:stCondLst>
                              <p:cond delay="200"/>
                            </p:stCondLst>
                            <p:childTnLst>
                              <p:par>
                                <p:cTn id="17" presetID="10" presetClass="entr" presetSubtype="0" fill="hold" grpId="0" nodeType="afterEffect">
                                  <p:stCondLst>
                                    <p:cond delay="0"/>
                                  </p:stCondLst>
                                  <p:childTnLst>
                                    <p:set>
                                      <p:cBhvr>
                                        <p:cTn id="18" dur="1" fill="hold">
                                          <p:stCondLst>
                                            <p:cond delay="0"/>
                                          </p:stCondLst>
                                        </p:cTn>
                                        <p:tgtEl>
                                          <p:spTgt spid="89">
                                            <p:txEl>
                                              <p:pRg st="0" end="0"/>
                                            </p:txEl>
                                          </p:spTgt>
                                        </p:tgtEl>
                                        <p:attrNameLst>
                                          <p:attrName>style.visibility</p:attrName>
                                        </p:attrNameLst>
                                      </p:cBhvr>
                                      <p:to>
                                        <p:strVal val="visible"/>
                                      </p:to>
                                    </p:set>
                                    <p:animEffect transition="in" filter="fade">
                                      <p:cBhvr>
                                        <p:cTn id="19" dur="200"/>
                                        <p:tgtEl>
                                          <p:spTgt spid="89">
                                            <p:txEl>
                                              <p:pRg st="0" end="0"/>
                                            </p:txEl>
                                          </p:spTgt>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200"/>
                                        <p:tgtEl>
                                          <p:spTgt spid="78"/>
                                        </p:tgtEl>
                                      </p:cBhvr>
                                    </p:animEffect>
                                  </p:childTnLst>
                                </p:cTn>
                              </p:par>
                            </p:childTnLst>
                          </p:cTn>
                        </p:par>
                        <p:par>
                          <p:cTn id="24" fill="hold">
                            <p:stCondLst>
                              <p:cond delay="600"/>
                            </p:stCondLst>
                            <p:childTnLst>
                              <p:par>
                                <p:cTn id="25" presetID="10" presetClass="entr" presetSubtype="0"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200"/>
                                        <p:tgtEl>
                                          <p:spTgt spid="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0">
                                            <p:txEl>
                                              <p:pRg st="0" end="0"/>
                                            </p:txEl>
                                          </p:spTgt>
                                        </p:tgtEl>
                                        <p:attrNameLst>
                                          <p:attrName>style.visibility</p:attrName>
                                        </p:attrNameLst>
                                      </p:cBhvr>
                                      <p:to>
                                        <p:strVal val="visible"/>
                                      </p:to>
                                    </p:set>
                                    <p:animEffect transition="in" filter="fade">
                                      <p:cBhvr>
                                        <p:cTn id="30" dur="200"/>
                                        <p:tgtEl>
                                          <p:spTgt spid="90">
                                            <p:txEl>
                                              <p:pRg st="0" end="0"/>
                                            </p:txEl>
                                          </p:spTgt>
                                        </p:tgtEl>
                                      </p:cBhvr>
                                    </p:animEffect>
                                  </p:childTnLst>
                                </p:cTn>
                              </p:par>
                            </p:childTnLst>
                          </p:cTn>
                        </p:par>
                        <p:par>
                          <p:cTn id="31" fill="hold">
                            <p:stCondLst>
                              <p:cond delay="800"/>
                            </p:stCondLst>
                            <p:childTnLst>
                              <p:par>
                                <p:cTn id="32" presetID="10" presetClass="entr" presetSubtype="0"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2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200"/>
                                        <p:tgtEl>
                                          <p:spTgt spid="82"/>
                                        </p:tgtEl>
                                      </p:cBhvr>
                                    </p:animEffect>
                                  </p:childTnLst>
                                </p:cTn>
                              </p:par>
                            </p:childTnLst>
                          </p:cTn>
                        </p:par>
                        <p:par>
                          <p:cTn id="40" fill="hold">
                            <p:stCondLst>
                              <p:cond delay="200"/>
                            </p:stCondLst>
                            <p:childTnLst>
                              <p:par>
                                <p:cTn id="41" presetID="10" presetClass="entr" presetSubtype="0"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200"/>
                                        <p:tgtEl>
                                          <p:spTgt spid="83"/>
                                        </p:tgtEl>
                                      </p:cBhvr>
                                    </p:animEffect>
                                  </p:childTnLst>
                                </p:cTn>
                              </p:par>
                            </p:childTnLst>
                          </p:cTn>
                        </p:par>
                        <p:par>
                          <p:cTn id="44" fill="hold">
                            <p:stCondLst>
                              <p:cond delay="400"/>
                            </p:stCondLst>
                            <p:childTnLst>
                              <p:par>
                                <p:cTn id="45" presetID="10" presetClass="entr" presetSubtype="0" fill="hold" grpId="0" nodeType="afterEffect">
                                  <p:stCondLst>
                                    <p:cond delay="0"/>
                                  </p:stCondLst>
                                  <p:childTnLst>
                                    <p:set>
                                      <p:cBhvr>
                                        <p:cTn id="46" dur="1" fill="hold">
                                          <p:stCondLst>
                                            <p:cond delay="0"/>
                                          </p:stCondLst>
                                        </p:cTn>
                                        <p:tgtEl>
                                          <p:spTgt spid="91">
                                            <p:txEl>
                                              <p:pRg st="0" end="0"/>
                                            </p:txEl>
                                          </p:spTgt>
                                        </p:tgtEl>
                                        <p:attrNameLst>
                                          <p:attrName>style.visibility</p:attrName>
                                        </p:attrNameLst>
                                      </p:cBhvr>
                                      <p:to>
                                        <p:strVal val="visible"/>
                                      </p:to>
                                    </p:set>
                                    <p:animEffect transition="in" filter="fade">
                                      <p:cBhvr>
                                        <p:cTn id="47" dur="300"/>
                                        <p:tgtEl>
                                          <p:spTgt spid="91">
                                            <p:txEl>
                                              <p:pRg st="0" end="0"/>
                                            </p:txEl>
                                          </p:spTgt>
                                        </p:tgtEl>
                                      </p:cBhvr>
                                    </p:animEffect>
                                  </p:childTnLst>
                                </p:cTn>
                              </p:par>
                            </p:childTnLst>
                          </p:cTn>
                        </p:par>
                        <p:par>
                          <p:cTn id="48" fill="hold">
                            <p:stCondLst>
                              <p:cond delay="700"/>
                            </p:stCondLst>
                            <p:childTnLst>
                              <p:par>
                                <p:cTn id="49" presetID="10" presetClass="entr" presetSubtype="0" fill="hold" grpId="0" nodeType="afterEffect">
                                  <p:stCondLst>
                                    <p:cond delay="0"/>
                                  </p:stCondLst>
                                  <p:childTnLst>
                                    <p:set>
                                      <p:cBhvr>
                                        <p:cTn id="50" dur="1" fill="hold">
                                          <p:stCondLst>
                                            <p:cond delay="0"/>
                                          </p:stCondLst>
                                        </p:cTn>
                                        <p:tgtEl>
                                          <p:spTgt spid="93">
                                            <p:txEl>
                                              <p:pRg st="0" end="0"/>
                                            </p:txEl>
                                          </p:spTgt>
                                        </p:tgtEl>
                                        <p:attrNameLst>
                                          <p:attrName>style.visibility</p:attrName>
                                        </p:attrNameLst>
                                      </p:cBhvr>
                                      <p:to>
                                        <p:strVal val="visible"/>
                                      </p:to>
                                    </p:set>
                                    <p:animEffect transition="in" filter="fade">
                                      <p:cBhvr>
                                        <p:cTn id="51" dur="200"/>
                                        <p:tgtEl>
                                          <p:spTgt spid="93">
                                            <p:txEl>
                                              <p:pRg st="0" end="0"/>
                                            </p:txEl>
                                          </p:spTgt>
                                        </p:tgtEl>
                                      </p:cBhvr>
                                    </p:animEffect>
                                  </p:childTnLst>
                                </p:cTn>
                              </p:par>
                            </p:childTnLst>
                          </p:cTn>
                        </p:par>
                        <p:par>
                          <p:cTn id="52" fill="hold">
                            <p:stCondLst>
                              <p:cond delay="900"/>
                            </p:stCondLst>
                            <p:childTnLst>
                              <p:par>
                                <p:cTn id="53" presetID="10" presetClass="entr" presetSubtype="0"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200"/>
                                        <p:tgtEl>
                                          <p:spTgt spid="85"/>
                                        </p:tgtEl>
                                      </p:cBhvr>
                                    </p:animEffect>
                                  </p:childTnLst>
                                </p:cTn>
                              </p:par>
                            </p:childTnLst>
                          </p:cTn>
                        </p:par>
                        <p:par>
                          <p:cTn id="56" fill="hold">
                            <p:stCondLst>
                              <p:cond delay="1100"/>
                            </p:stCondLst>
                            <p:childTnLst>
                              <p:par>
                                <p:cTn id="57" presetID="10" presetClass="entr" presetSubtype="0" fill="hold" grpId="0" nodeType="afterEffect">
                                  <p:stCondLst>
                                    <p:cond delay="0"/>
                                  </p:stCondLst>
                                  <p:childTnLst>
                                    <p:set>
                                      <p:cBhvr>
                                        <p:cTn id="58" dur="1" fill="hold">
                                          <p:stCondLst>
                                            <p:cond delay="0"/>
                                          </p:stCondLst>
                                        </p:cTn>
                                        <p:tgtEl>
                                          <p:spTgt spid="92">
                                            <p:txEl>
                                              <p:pRg st="0" end="0"/>
                                            </p:txEl>
                                          </p:spTgt>
                                        </p:tgtEl>
                                        <p:attrNameLst>
                                          <p:attrName>style.visibility</p:attrName>
                                        </p:attrNameLst>
                                      </p:cBhvr>
                                      <p:to>
                                        <p:strVal val="visible"/>
                                      </p:to>
                                    </p:set>
                                    <p:animEffect transition="in" filter="fade">
                                      <p:cBhvr>
                                        <p:cTn id="59" dur="200"/>
                                        <p:tgtEl>
                                          <p:spTgt spid="92">
                                            <p:txEl>
                                              <p:pRg st="0" end="0"/>
                                            </p:txEl>
                                          </p:spTgt>
                                        </p:tgtEl>
                                      </p:cBhvr>
                                    </p:animEffect>
                                  </p:childTnLst>
                                </p:cTn>
                              </p:par>
                            </p:childTnLst>
                          </p:cTn>
                        </p:par>
                        <p:par>
                          <p:cTn id="60" fill="hold">
                            <p:stCondLst>
                              <p:cond delay="1300"/>
                            </p:stCondLst>
                            <p:childTnLst>
                              <p:par>
                                <p:cTn id="61" presetID="10" presetClass="entr" presetSubtype="0"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200"/>
                                        <p:tgtEl>
                                          <p:spTgt spid="84"/>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200"/>
                                        <p:tgtEl>
                                          <p:spTgt spid="8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209"/>
                                          </p:stCondLst>
                                        </p:cTn>
                                        <p:tgtEl>
                                          <p:spTgt spid="2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209"/>
                                          </p:stCondLst>
                                        </p:cTn>
                                        <p:tgtEl>
                                          <p:spTgt spid="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209"/>
                                          </p:stCondLst>
                                        </p:cTn>
                                        <p:tgtEl>
                                          <p:spTgt spid="2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209"/>
                                          </p:stCondLst>
                                        </p:cTn>
                                        <p:tgtEl>
                                          <p:spTgt spid="23"/>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1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3" grpId="0" animBg="1"/>
      <p:bldP spid="84" grpId="0" animBg="1"/>
      <p:bldP spid="85" grpId="0" animBg="1"/>
      <p:bldP spid="88" grpId="0" build="p"/>
      <p:bldP spid="89" grpId="0" build="p"/>
      <p:bldP spid="90" grpId="0" build="p"/>
      <p:bldP spid="91" grpId="0" build="p"/>
      <p:bldP spid="92" grpId="0" build="p"/>
      <p:bldP spid="93" grpId="0" build="p"/>
      <p:bldP spid="21" grpId="0" animBg="1"/>
      <p:bldP spid="3" grpId="0"/>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06" y="162801"/>
            <a:ext cx="8229600" cy="1143000"/>
          </a:xfrm>
        </p:spPr>
        <p:txBody>
          <a:bodyPr/>
          <a:lstStyle/>
          <a:p>
            <a:pPr indent="0"/>
            <a:r>
              <a:rPr lang="en-US" dirty="0" smtClean="0">
                <a:latin typeface="Calibri"/>
              </a:rPr>
              <a:t>Example: Dependency and bottleneck</a:t>
            </a:r>
            <a:endParaRPr lang="en-US" dirty="0">
              <a:latin typeface="Calibri"/>
            </a:endParaRPr>
          </a:p>
        </p:txBody>
      </p:sp>
      <p:sp>
        <p:nvSpPr>
          <p:cNvPr id="4" name="Shape 73"/>
          <p:cNvSpPr txBox="1"/>
          <p:nvPr/>
        </p:nvSpPr>
        <p:spPr>
          <a:xfrm>
            <a:off x="367940" y="1715865"/>
            <a:ext cx="6013200" cy="2419586"/>
          </a:xfrm>
          <a:prstGeom prst="rect">
            <a:avLst/>
          </a:prstGeom>
        </p:spPr>
        <p:txBody>
          <a:bodyPr lIns="91425" tIns="91425" rIns="91425" bIns="91425" anchor="ctr" anchorCtr="0">
            <a:noAutofit/>
          </a:bodyPr>
          <a:lstStyle/>
          <a:p>
            <a:pPr lvl="0" rtl="0">
              <a:lnSpc>
                <a:spcPct val="115000"/>
              </a:lnSpc>
              <a:buNone/>
            </a:pPr>
            <a:r>
              <a:rPr lang="en" dirty="0" smtClean="0"/>
              <a:t>
</a:t>
            </a:r>
            <a:r>
              <a:rPr lang="en" sz="1800" dirty="0" smtClean="0"/>
              <a:t>&lt;html&gt;</a:t>
            </a:r>
          </a:p>
          <a:p>
            <a:pPr lvl="0" rtl="0">
              <a:lnSpc>
                <a:spcPct val="115000"/>
              </a:lnSpc>
              <a:buNone/>
            </a:pPr>
            <a:r>
              <a:rPr lang="en" sz="1800" dirty="0" smtClean="0"/>
              <a:t>   &lt;script src="b.js"&gt;&lt;/script&gt;</a:t>
            </a:r>
          </a:p>
          <a:p>
            <a:pPr lvl="0" rtl="0">
              <a:lnSpc>
                <a:spcPct val="115000"/>
              </a:lnSpc>
              <a:buNone/>
            </a:pPr>
            <a:r>
              <a:rPr lang="en" sz="1800" dirty="0" smtClean="0"/>
              <a:t>   &lt;img src="c.png"/&gt;</a:t>
            </a:r>
          </a:p>
          <a:p>
            <a:pPr lvl="0" rtl="0">
              <a:lnSpc>
                <a:spcPct val="115000"/>
              </a:lnSpc>
              <a:buNone/>
            </a:pPr>
            <a:r>
              <a:rPr lang="en" sz="1800" dirty="0" smtClean="0"/>
              <a:t>&lt;/html&gt;</a:t>
            </a:r>
          </a:p>
          <a:p>
            <a:endParaRPr lang="en" sz="1800" dirty="0" smtClean="0"/>
          </a:p>
          <a:p>
            <a:endParaRPr lang="en" sz="1800" dirty="0" smtClean="0"/>
          </a:p>
          <a:p>
            <a:endParaRPr lang="en" sz="1800" dirty="0"/>
          </a:p>
        </p:txBody>
      </p:sp>
      <p:sp>
        <p:nvSpPr>
          <p:cNvPr id="21" name="Shape 73"/>
          <p:cNvSpPr txBox="1"/>
          <p:nvPr/>
        </p:nvSpPr>
        <p:spPr>
          <a:xfrm>
            <a:off x="367940" y="3923065"/>
            <a:ext cx="6013200" cy="2332127"/>
          </a:xfrm>
          <a:prstGeom prst="rect">
            <a:avLst/>
          </a:prstGeom>
        </p:spPr>
        <p:txBody>
          <a:bodyPr lIns="91425" tIns="91425" rIns="91425" bIns="91425" anchor="ctr" anchorCtr="0">
            <a:noAutofit/>
          </a:bodyPr>
          <a:lstStyle/>
          <a:p>
            <a:pPr lvl="0" rtl="0">
              <a:lnSpc>
                <a:spcPct val="115000"/>
              </a:lnSpc>
              <a:buNone/>
            </a:pPr>
            <a:r>
              <a:rPr lang="en" dirty="0" smtClean="0"/>
              <a:t>
</a:t>
            </a:r>
            <a:r>
              <a:rPr lang="en" sz="1800" dirty="0" smtClean="0"/>
              <a:t>&lt;html&gt;</a:t>
            </a:r>
            <a:endParaRPr lang="en-US" sz="1800" dirty="0" smtClean="0"/>
          </a:p>
          <a:p>
            <a:pPr lvl="0">
              <a:lnSpc>
                <a:spcPct val="115000"/>
              </a:lnSpc>
            </a:pPr>
            <a:r>
              <a:rPr lang="en" sz="1800" dirty="0"/>
              <a:t> </a:t>
            </a:r>
            <a:r>
              <a:rPr lang="en-US" sz="1800" dirty="0"/>
              <a:t> </a:t>
            </a:r>
            <a:r>
              <a:rPr lang="en-US" sz="1800" dirty="0" smtClean="0"/>
              <a:t>  </a:t>
            </a:r>
            <a:r>
              <a:rPr lang="en" sz="1800" dirty="0" smtClean="0"/>
              <a:t>&lt;</a:t>
            </a:r>
            <a:r>
              <a:rPr lang="en" sz="1800" dirty="0"/>
              <a:t>img src="c.png"/&gt;</a:t>
            </a:r>
            <a:endParaRPr lang="en" sz="1800" dirty="0" smtClean="0"/>
          </a:p>
          <a:p>
            <a:pPr lvl="0" rtl="0">
              <a:lnSpc>
                <a:spcPct val="115000"/>
              </a:lnSpc>
              <a:buNone/>
            </a:pPr>
            <a:r>
              <a:rPr lang="en" sz="1800" dirty="0" smtClean="0"/>
              <a:t>   &lt;script src="b.js"&gt;&lt;/script&gt;</a:t>
            </a:r>
          </a:p>
          <a:p>
            <a:pPr lvl="0" rtl="0">
              <a:lnSpc>
                <a:spcPct val="115000"/>
              </a:lnSpc>
              <a:buNone/>
            </a:pPr>
            <a:r>
              <a:rPr lang="en" sz="1800" dirty="0" smtClean="0"/>
              <a:t>&lt;/html&gt;</a:t>
            </a:r>
          </a:p>
          <a:p>
            <a:endParaRPr lang="en" sz="1800" dirty="0" smtClean="0"/>
          </a:p>
          <a:p>
            <a:endParaRPr lang="en" sz="1800" dirty="0" smtClean="0"/>
          </a:p>
          <a:p>
            <a:endParaRPr lang="en" sz="1800" dirty="0"/>
          </a:p>
        </p:txBody>
      </p:sp>
      <p:cxnSp>
        <p:nvCxnSpPr>
          <p:cNvPr id="22" name="Shape 76"/>
          <p:cNvCxnSpPr/>
          <p:nvPr/>
        </p:nvCxnSpPr>
        <p:spPr>
          <a:xfrm>
            <a:off x="3602479" y="2306945"/>
            <a:ext cx="4586711" cy="14809"/>
          </a:xfrm>
          <a:prstGeom prst="straightConnector1">
            <a:avLst/>
          </a:prstGeom>
          <a:noFill/>
          <a:ln w="38100" cap="flat">
            <a:solidFill>
              <a:srgbClr val="000000"/>
            </a:solidFill>
            <a:prstDash val="solid"/>
            <a:round/>
            <a:headEnd type="none" w="lg" len="lg"/>
            <a:tailEnd type="triangle" w="lg" len="lg"/>
          </a:ln>
        </p:spPr>
      </p:cxnSp>
      <p:sp>
        <p:nvSpPr>
          <p:cNvPr id="23" name="Shape 77"/>
          <p:cNvSpPr/>
          <p:nvPr/>
        </p:nvSpPr>
        <p:spPr>
          <a:xfrm>
            <a:off x="3602479" y="2385524"/>
            <a:ext cx="761099" cy="346500"/>
          </a:xfrm>
          <a:prstGeom prst="rect">
            <a:avLst/>
          </a:prstGeom>
          <a:solidFill>
            <a:srgbClr val="4A86E8"/>
          </a:solidFill>
          <a:ln>
            <a:noFill/>
          </a:ln>
        </p:spPr>
        <p:txBody>
          <a:bodyPr lIns="91425" tIns="91425" rIns="91425" bIns="91425" anchor="ctr" anchorCtr="0">
            <a:noAutofit/>
          </a:bodyPr>
          <a:lstStyle/>
          <a:p>
            <a:endParaRPr/>
          </a:p>
        </p:txBody>
      </p:sp>
      <p:sp>
        <p:nvSpPr>
          <p:cNvPr id="24" name="Shape 78"/>
          <p:cNvSpPr/>
          <p:nvPr/>
        </p:nvSpPr>
        <p:spPr>
          <a:xfrm>
            <a:off x="4397771" y="2760735"/>
            <a:ext cx="1334569" cy="254379"/>
          </a:xfrm>
          <a:prstGeom prst="rect">
            <a:avLst/>
          </a:prstGeom>
          <a:solidFill>
            <a:srgbClr val="FF9900"/>
          </a:solidFill>
          <a:ln>
            <a:noFill/>
          </a:ln>
        </p:spPr>
        <p:txBody>
          <a:bodyPr lIns="91425" tIns="91425" rIns="91425" bIns="91425" anchor="ctr" anchorCtr="0">
            <a:noAutofit/>
          </a:bodyPr>
          <a:lstStyle/>
          <a:p>
            <a:endParaRPr/>
          </a:p>
        </p:txBody>
      </p:sp>
      <p:sp>
        <p:nvSpPr>
          <p:cNvPr id="25" name="Shape 79"/>
          <p:cNvSpPr/>
          <p:nvPr/>
        </p:nvSpPr>
        <p:spPr>
          <a:xfrm>
            <a:off x="4853593" y="3122147"/>
            <a:ext cx="1692876" cy="338775"/>
          </a:xfrm>
          <a:prstGeom prst="rect">
            <a:avLst/>
          </a:prstGeom>
          <a:solidFill>
            <a:srgbClr val="9900FF"/>
          </a:solidFill>
          <a:ln>
            <a:noFill/>
          </a:ln>
        </p:spPr>
        <p:txBody>
          <a:bodyPr lIns="91425" tIns="91425" rIns="91425" bIns="91425" anchor="ctr" anchorCtr="0">
            <a:noAutofit/>
          </a:bodyPr>
          <a:lstStyle/>
          <a:p>
            <a:endParaRPr/>
          </a:p>
        </p:txBody>
      </p:sp>
      <p:cxnSp>
        <p:nvCxnSpPr>
          <p:cNvPr id="26" name="Shape 80"/>
          <p:cNvCxnSpPr/>
          <p:nvPr/>
        </p:nvCxnSpPr>
        <p:spPr>
          <a:xfrm>
            <a:off x="7405020" y="2325584"/>
            <a:ext cx="0" cy="1131000"/>
          </a:xfrm>
          <a:prstGeom prst="straightConnector1">
            <a:avLst/>
          </a:prstGeom>
          <a:noFill/>
          <a:ln w="19050" cap="flat">
            <a:solidFill>
              <a:srgbClr val="FF0000"/>
            </a:solidFill>
            <a:prstDash val="solid"/>
            <a:round/>
            <a:headEnd type="none" w="lg" len="lg"/>
            <a:tailEnd type="none" w="lg" len="lg"/>
          </a:ln>
        </p:spPr>
      </p:cxnSp>
      <p:cxnSp>
        <p:nvCxnSpPr>
          <p:cNvPr id="27" name="Shape 82"/>
          <p:cNvCxnSpPr/>
          <p:nvPr/>
        </p:nvCxnSpPr>
        <p:spPr>
          <a:xfrm>
            <a:off x="3703032" y="4135451"/>
            <a:ext cx="4644962" cy="0"/>
          </a:xfrm>
          <a:prstGeom prst="straightConnector1">
            <a:avLst/>
          </a:prstGeom>
          <a:noFill/>
          <a:ln w="38100" cap="flat">
            <a:solidFill>
              <a:srgbClr val="000000"/>
            </a:solidFill>
            <a:prstDash val="solid"/>
            <a:round/>
            <a:headEnd type="none" w="lg" len="lg"/>
            <a:tailEnd type="triangle" w="lg" len="lg"/>
          </a:ln>
        </p:spPr>
      </p:cxnSp>
      <p:sp>
        <p:nvSpPr>
          <p:cNvPr id="28" name="Shape 83"/>
          <p:cNvSpPr/>
          <p:nvPr/>
        </p:nvSpPr>
        <p:spPr>
          <a:xfrm>
            <a:off x="3703032" y="4233131"/>
            <a:ext cx="761099" cy="331050"/>
          </a:xfrm>
          <a:prstGeom prst="rect">
            <a:avLst/>
          </a:prstGeom>
          <a:solidFill>
            <a:srgbClr val="4A86E8"/>
          </a:solidFill>
          <a:ln>
            <a:noFill/>
          </a:ln>
        </p:spPr>
        <p:txBody>
          <a:bodyPr lIns="91425" tIns="91425" rIns="91425" bIns="91425" anchor="ctr" anchorCtr="0">
            <a:noAutofit/>
          </a:bodyPr>
          <a:lstStyle/>
          <a:p>
            <a:endParaRPr/>
          </a:p>
        </p:txBody>
      </p:sp>
      <p:sp>
        <p:nvSpPr>
          <p:cNvPr id="29" name="Shape 84"/>
          <p:cNvSpPr/>
          <p:nvPr/>
        </p:nvSpPr>
        <p:spPr>
          <a:xfrm>
            <a:off x="4464132" y="5014788"/>
            <a:ext cx="1392819" cy="346287"/>
          </a:xfrm>
          <a:prstGeom prst="rect">
            <a:avLst/>
          </a:prstGeom>
          <a:solidFill>
            <a:srgbClr val="FF9900"/>
          </a:solidFill>
          <a:ln>
            <a:noFill/>
          </a:ln>
        </p:spPr>
        <p:txBody>
          <a:bodyPr lIns="91425" tIns="91425" rIns="91425" bIns="91425" anchor="ctr" anchorCtr="0">
            <a:noAutofit/>
          </a:bodyPr>
          <a:lstStyle/>
          <a:p>
            <a:endParaRPr/>
          </a:p>
        </p:txBody>
      </p:sp>
      <p:sp>
        <p:nvSpPr>
          <p:cNvPr id="30" name="Shape 85"/>
          <p:cNvSpPr/>
          <p:nvPr/>
        </p:nvSpPr>
        <p:spPr>
          <a:xfrm>
            <a:off x="4464132" y="4589025"/>
            <a:ext cx="1564800" cy="363151"/>
          </a:xfrm>
          <a:prstGeom prst="rect">
            <a:avLst/>
          </a:prstGeom>
          <a:solidFill>
            <a:srgbClr val="9900FF"/>
          </a:solidFill>
          <a:ln>
            <a:noFill/>
          </a:ln>
        </p:spPr>
        <p:txBody>
          <a:bodyPr lIns="91425" tIns="91425" rIns="91425" bIns="91425" anchor="ctr" anchorCtr="0">
            <a:noAutofit/>
          </a:bodyPr>
          <a:lstStyle/>
          <a:p>
            <a:endParaRPr/>
          </a:p>
        </p:txBody>
      </p:sp>
      <p:cxnSp>
        <p:nvCxnSpPr>
          <p:cNvPr id="31" name="Shape 86"/>
          <p:cNvCxnSpPr/>
          <p:nvPr/>
        </p:nvCxnSpPr>
        <p:spPr>
          <a:xfrm>
            <a:off x="6028932" y="4165301"/>
            <a:ext cx="0" cy="1131000"/>
          </a:xfrm>
          <a:prstGeom prst="straightConnector1">
            <a:avLst/>
          </a:prstGeom>
          <a:noFill/>
          <a:ln w="19050" cap="flat">
            <a:solidFill>
              <a:srgbClr val="FF0000"/>
            </a:solidFill>
            <a:prstDash val="solid"/>
            <a:round/>
            <a:headEnd type="none" w="lg" len="lg"/>
            <a:tailEnd type="none" w="lg" len="lg"/>
          </a:ln>
        </p:spPr>
      </p:cxnSp>
      <p:sp>
        <p:nvSpPr>
          <p:cNvPr id="32" name="Shape 88"/>
          <p:cNvSpPr txBox="1">
            <a:spLocks noGrp="1"/>
          </p:cNvSpPr>
          <p:nvPr>
            <p:ph type="body" idx="4294967295"/>
          </p:nvPr>
        </p:nvSpPr>
        <p:spPr>
          <a:xfrm>
            <a:off x="3544228" y="2321754"/>
            <a:ext cx="790199" cy="647401"/>
          </a:xfrm>
          <a:prstGeom prst="rect">
            <a:avLst/>
          </a:prstGeom>
        </p:spPr>
        <p:txBody>
          <a:bodyPr lIns="91425" tIns="91425" rIns="91425" bIns="91425" anchor="t" anchorCtr="0">
            <a:noAutofit/>
          </a:bodyPr>
          <a:lstStyle/>
          <a:p>
            <a:pPr lvl="0" rtl="0">
              <a:buNone/>
            </a:pPr>
            <a:r>
              <a:rPr lang="en" sz="1800" dirty="0"/>
              <a:t>html</a:t>
            </a:r>
          </a:p>
        </p:txBody>
      </p:sp>
      <p:sp>
        <p:nvSpPr>
          <p:cNvPr id="35" name="Shape 91"/>
          <p:cNvSpPr txBox="1">
            <a:spLocks noGrp="1"/>
          </p:cNvSpPr>
          <p:nvPr>
            <p:ph type="body" idx="4294967295"/>
          </p:nvPr>
        </p:nvSpPr>
        <p:spPr>
          <a:xfrm>
            <a:off x="3703032" y="4124371"/>
            <a:ext cx="790199" cy="408899"/>
          </a:xfrm>
          <a:prstGeom prst="rect">
            <a:avLst/>
          </a:prstGeom>
        </p:spPr>
        <p:txBody>
          <a:bodyPr lIns="91425" tIns="91425" rIns="91425" bIns="91425" anchor="t" anchorCtr="0">
            <a:noAutofit/>
          </a:bodyPr>
          <a:lstStyle/>
          <a:p>
            <a:pPr lvl="0" rtl="0">
              <a:buNone/>
            </a:pPr>
            <a:r>
              <a:rPr lang="en" sz="1800" dirty="0"/>
              <a:t>html</a:t>
            </a:r>
          </a:p>
        </p:txBody>
      </p:sp>
      <p:sp>
        <p:nvSpPr>
          <p:cNvPr id="36" name="Shape 92"/>
          <p:cNvSpPr txBox="1">
            <a:spLocks noGrp="1"/>
          </p:cNvSpPr>
          <p:nvPr>
            <p:ph type="body" idx="4294967295"/>
          </p:nvPr>
        </p:nvSpPr>
        <p:spPr>
          <a:xfrm>
            <a:off x="4493232" y="4952176"/>
            <a:ext cx="790199" cy="408899"/>
          </a:xfrm>
          <a:prstGeom prst="rect">
            <a:avLst/>
          </a:prstGeom>
        </p:spPr>
        <p:txBody>
          <a:bodyPr lIns="91425" tIns="91425" rIns="91425" bIns="91425" anchor="t" anchorCtr="0">
            <a:noAutofit/>
          </a:bodyPr>
          <a:lstStyle/>
          <a:p>
            <a:pPr lvl="0" rtl="0">
              <a:buNone/>
            </a:pPr>
            <a:r>
              <a:rPr lang="en" sz="1800" dirty="0"/>
              <a:t>b.js</a:t>
            </a:r>
          </a:p>
        </p:txBody>
      </p:sp>
      <p:sp>
        <p:nvSpPr>
          <p:cNvPr id="37" name="Shape 93"/>
          <p:cNvSpPr txBox="1">
            <a:spLocks noGrp="1"/>
          </p:cNvSpPr>
          <p:nvPr>
            <p:ph type="body" idx="4294967295"/>
          </p:nvPr>
        </p:nvSpPr>
        <p:spPr>
          <a:xfrm>
            <a:off x="4493232" y="4510704"/>
            <a:ext cx="790199" cy="408899"/>
          </a:xfrm>
          <a:prstGeom prst="rect">
            <a:avLst/>
          </a:prstGeom>
        </p:spPr>
        <p:txBody>
          <a:bodyPr lIns="91425" tIns="91425" rIns="91425" bIns="91425" anchor="t" anchorCtr="0">
            <a:noAutofit/>
          </a:bodyPr>
          <a:lstStyle/>
          <a:p>
            <a:pPr lvl="0" rtl="0">
              <a:buNone/>
            </a:pPr>
            <a:r>
              <a:rPr lang="en" sz="1800" dirty="0"/>
              <a:t>c.png</a:t>
            </a:r>
          </a:p>
        </p:txBody>
      </p:sp>
      <p:sp>
        <p:nvSpPr>
          <p:cNvPr id="38" name="Shape 78"/>
          <p:cNvSpPr/>
          <p:nvPr/>
        </p:nvSpPr>
        <p:spPr>
          <a:xfrm>
            <a:off x="4397771" y="2732024"/>
            <a:ext cx="533371" cy="321625"/>
          </a:xfrm>
          <a:prstGeom prst="rect">
            <a:avLst/>
          </a:prstGeom>
          <a:solidFill>
            <a:srgbClr val="FF9900"/>
          </a:solidFill>
          <a:ln>
            <a:noFill/>
          </a:ln>
        </p:spPr>
        <p:txBody>
          <a:bodyPr lIns="91425" tIns="91425" rIns="91425" bIns="91425" anchor="ctr" anchorCtr="0">
            <a:noAutofit/>
          </a:bodyPr>
          <a:lstStyle/>
          <a:p>
            <a:endParaRPr/>
          </a:p>
        </p:txBody>
      </p:sp>
      <p:sp>
        <p:nvSpPr>
          <p:cNvPr id="39" name="Shape 89"/>
          <p:cNvSpPr txBox="1">
            <a:spLocks noGrp="1"/>
          </p:cNvSpPr>
          <p:nvPr>
            <p:ph type="body" idx="4294967295"/>
          </p:nvPr>
        </p:nvSpPr>
        <p:spPr>
          <a:xfrm>
            <a:off x="4334427" y="2647358"/>
            <a:ext cx="790199" cy="408899"/>
          </a:xfrm>
          <a:prstGeom prst="rect">
            <a:avLst/>
          </a:prstGeom>
        </p:spPr>
        <p:txBody>
          <a:bodyPr lIns="91425" tIns="91425" rIns="91425" bIns="91425" anchor="t" anchorCtr="0">
            <a:noAutofit/>
          </a:bodyPr>
          <a:lstStyle/>
          <a:p>
            <a:pPr lvl="0" rtl="0">
              <a:buNone/>
            </a:pPr>
            <a:r>
              <a:rPr lang="en" sz="1800" dirty="0"/>
              <a:t>b.js</a:t>
            </a:r>
          </a:p>
        </p:txBody>
      </p:sp>
      <p:sp>
        <p:nvSpPr>
          <p:cNvPr id="41" name="Shape 79"/>
          <p:cNvSpPr/>
          <p:nvPr/>
        </p:nvSpPr>
        <p:spPr>
          <a:xfrm>
            <a:off x="5668996" y="3117809"/>
            <a:ext cx="1692876" cy="338775"/>
          </a:xfrm>
          <a:prstGeom prst="rect">
            <a:avLst/>
          </a:prstGeom>
          <a:solidFill>
            <a:srgbClr val="9900FF"/>
          </a:solidFill>
          <a:ln>
            <a:noFill/>
          </a:ln>
        </p:spPr>
        <p:txBody>
          <a:bodyPr lIns="91425" tIns="91425" rIns="91425" bIns="91425" anchor="ctr" anchorCtr="0">
            <a:noAutofit/>
          </a:bodyPr>
          <a:lstStyle/>
          <a:p>
            <a:endParaRPr/>
          </a:p>
        </p:txBody>
      </p:sp>
      <p:sp>
        <p:nvSpPr>
          <p:cNvPr id="42" name="Shape 90"/>
          <p:cNvSpPr txBox="1">
            <a:spLocks noGrp="1"/>
          </p:cNvSpPr>
          <p:nvPr>
            <p:ph type="body" idx="4294967295"/>
          </p:nvPr>
        </p:nvSpPr>
        <p:spPr>
          <a:xfrm>
            <a:off x="5598427" y="3006187"/>
            <a:ext cx="1003560" cy="410250"/>
          </a:xfrm>
          <a:prstGeom prst="rect">
            <a:avLst/>
          </a:prstGeom>
        </p:spPr>
        <p:txBody>
          <a:bodyPr lIns="91425" tIns="91425" rIns="91425" bIns="91425" anchor="t" anchorCtr="0">
            <a:noAutofit/>
          </a:bodyPr>
          <a:lstStyle/>
          <a:p>
            <a:pPr lvl="0" rtl="0">
              <a:buNone/>
            </a:pPr>
            <a:r>
              <a:rPr lang="en" sz="1800" dirty="0"/>
              <a:t>c.png</a:t>
            </a:r>
          </a:p>
        </p:txBody>
      </p:sp>
      <p:cxnSp>
        <p:nvCxnSpPr>
          <p:cNvPr id="43" name="Shape 80"/>
          <p:cNvCxnSpPr/>
          <p:nvPr/>
        </p:nvCxnSpPr>
        <p:spPr>
          <a:xfrm>
            <a:off x="6560866" y="2325584"/>
            <a:ext cx="0" cy="1131000"/>
          </a:xfrm>
          <a:prstGeom prst="straightConnector1">
            <a:avLst/>
          </a:prstGeom>
          <a:noFill/>
          <a:ln w="19050" cap="flat">
            <a:solidFill>
              <a:srgbClr val="FF0000"/>
            </a:solidFill>
            <a:prstDash val="solid"/>
            <a:round/>
            <a:headEnd type="none" w="lg" len="lg"/>
            <a:tailEnd type="none" w="lg" len="lg"/>
          </a:ln>
        </p:spPr>
      </p:cxnSp>
      <p:sp>
        <p:nvSpPr>
          <p:cNvPr id="46" name="Shape 84"/>
          <p:cNvSpPr/>
          <p:nvPr/>
        </p:nvSpPr>
        <p:spPr>
          <a:xfrm>
            <a:off x="4464131" y="5079562"/>
            <a:ext cx="516807" cy="281513"/>
          </a:xfrm>
          <a:prstGeom prst="rect">
            <a:avLst/>
          </a:prstGeom>
          <a:solidFill>
            <a:srgbClr val="FF9900"/>
          </a:solidFill>
          <a:ln>
            <a:noFill/>
          </a:ln>
        </p:spPr>
        <p:txBody>
          <a:bodyPr lIns="91425" tIns="91425" rIns="91425" bIns="91425" anchor="ctr" anchorCtr="0">
            <a:noAutofit/>
          </a:bodyPr>
          <a:lstStyle/>
          <a:p>
            <a:endParaRPr/>
          </a:p>
        </p:txBody>
      </p:sp>
      <p:sp>
        <p:nvSpPr>
          <p:cNvPr id="47" name="Shape 92"/>
          <p:cNvSpPr txBox="1">
            <a:spLocks noGrp="1"/>
          </p:cNvSpPr>
          <p:nvPr>
            <p:ph type="body" idx="4294967295"/>
          </p:nvPr>
        </p:nvSpPr>
        <p:spPr>
          <a:xfrm>
            <a:off x="4464131" y="4919603"/>
            <a:ext cx="790199" cy="408899"/>
          </a:xfrm>
          <a:prstGeom prst="rect">
            <a:avLst/>
          </a:prstGeom>
        </p:spPr>
        <p:txBody>
          <a:bodyPr lIns="91425" tIns="91425" rIns="91425" bIns="91425" anchor="t" anchorCtr="0">
            <a:noAutofit/>
          </a:bodyPr>
          <a:lstStyle/>
          <a:p>
            <a:pPr lvl="0" rtl="0">
              <a:buNone/>
            </a:pPr>
            <a:r>
              <a:rPr lang="en" sz="1800" dirty="0"/>
              <a:t>b.js</a:t>
            </a:r>
          </a:p>
        </p:txBody>
      </p:sp>
      <p:sp>
        <p:nvSpPr>
          <p:cNvPr id="40" name="Shape 99"/>
          <p:cNvSpPr txBox="1">
            <a:spLocks noGrp="1"/>
          </p:cNvSpPr>
          <p:nvPr>
            <p:ph type="body" idx="1"/>
          </p:nvPr>
        </p:nvSpPr>
        <p:spPr>
          <a:xfrm>
            <a:off x="292622" y="1261867"/>
            <a:ext cx="8229600" cy="742244"/>
          </a:xfrm>
          <a:prstGeom prst="rect">
            <a:avLst/>
          </a:prstGeom>
        </p:spPr>
        <p:txBody>
          <a:bodyPr lIns="91425" tIns="91425" rIns="91425" bIns="91425" anchor="t" anchorCtr="0">
            <a:noAutofit/>
          </a:bodyPr>
          <a:lstStyle/>
          <a:p>
            <a:pPr marL="38100" lvl="0" indent="0" rtl="0">
              <a:buClr>
                <a:schemeClr val="dk1"/>
              </a:buClr>
              <a:buSzPct val="166666"/>
              <a:buNone/>
            </a:pPr>
            <a:r>
              <a:rPr lang="en-US" dirty="0" smtClean="0">
                <a:latin typeface="Calibri"/>
              </a:rPr>
              <a:t>Possible optimization: Make JS loads faster</a:t>
            </a:r>
          </a:p>
        </p:txBody>
      </p:sp>
      <p:sp>
        <p:nvSpPr>
          <p:cNvPr id="33" name="TextBox 32"/>
          <p:cNvSpPr txBox="1"/>
          <p:nvPr/>
        </p:nvSpPr>
        <p:spPr>
          <a:xfrm>
            <a:off x="408781" y="5586595"/>
            <a:ext cx="7797552" cy="1015663"/>
          </a:xfrm>
          <a:prstGeom prst="rect">
            <a:avLst/>
          </a:prstGeom>
          <a:noFill/>
        </p:spPr>
        <p:txBody>
          <a:bodyPr wrap="none" rtlCol="0">
            <a:spAutoFit/>
          </a:bodyPr>
          <a:lstStyle/>
          <a:p>
            <a:r>
              <a:rPr lang="en-US" sz="3000" b="1" dirty="0" smtClean="0">
                <a:latin typeface="Calibri"/>
              </a:rPr>
              <a:t>Dependency and page structure key are the key </a:t>
            </a:r>
          </a:p>
          <a:p>
            <a:r>
              <a:rPr lang="en-US" sz="3000" b="1" dirty="0" smtClean="0">
                <a:latin typeface="Calibri"/>
              </a:rPr>
              <a:t>to identifying bottlenecks</a:t>
            </a:r>
            <a:endParaRPr lang="en-US" sz="3000" b="1" dirty="0">
              <a:latin typeface="Calibri"/>
            </a:endParaRPr>
          </a:p>
        </p:txBody>
      </p:sp>
    </p:spTree>
    <p:custDataLst>
      <p:tags r:id="rId1"/>
    </p:custDataLst>
    <p:extLst>
      <p:ext uri="{BB962C8B-B14F-4D97-AF65-F5344CB8AC3E}">
        <p14:creationId xmlns:p14="http://schemas.microsoft.com/office/powerpoint/2010/main" val="3168508437"/>
      </p:ext>
    </p:extLst>
  </p:cSld>
  <p:clrMapOvr>
    <a:masterClrMapping/>
  </p:clrMapOvr>
  <mc:AlternateContent xmlns:mc="http://schemas.openxmlformats.org/markup-compatibility/2006" xmlns:p14="http://schemas.microsoft.com/office/powerpoint/2010/main">
    <mc:Choice Requires="p14">
      <p:transition spd="slow" p14:dur="2000" advTm="58885"/>
    </mc:Choice>
    <mc:Fallback xmlns="">
      <p:transition xmlns:p14="http://schemas.microsoft.com/office/powerpoint/2010/main" spd="slow" advTm="5888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299"/>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99"/>
                                          </p:stCondLst>
                                        </p:cTn>
                                        <p:tgtEl>
                                          <p:spTgt spid="3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99"/>
                                          </p:stCondLst>
                                        </p:cTn>
                                        <p:tgtEl>
                                          <p:spTgt spid="3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299"/>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299"/>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99"/>
                                          </p:stCondLst>
                                        </p:cTn>
                                        <p:tgtEl>
                                          <p:spTgt spid="4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299"/>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1000"/>
                            </p:stCondLst>
                            <p:childTnLst>
                              <p:par>
                                <p:cTn id="39" presetID="10" presetClass="exit" presetSubtype="0" fill="hold" nodeType="after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childTnLst>
                          </p:cTn>
                        </p:par>
                        <p:par>
                          <p:cTn id="42" fill="hold">
                            <p:stCondLst>
                              <p:cond delay="1500"/>
                            </p:stCondLst>
                            <p:childTnLst>
                              <p:par>
                                <p:cTn id="43" presetID="1"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2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5">
                                            <p:txEl>
                                              <p:pRg st="0" end="0"/>
                                            </p:txEl>
                                          </p:spTgt>
                                        </p:tgtEl>
                                        <p:attrNameLst>
                                          <p:attrName>style.visibility</p:attrName>
                                        </p:attrNameLst>
                                      </p:cBhvr>
                                      <p:to>
                                        <p:strVal val="visible"/>
                                      </p:to>
                                    </p:set>
                                    <p:animEffect transition="in" filter="fade">
                                      <p:cBhvr>
                                        <p:cTn id="69" dur="500"/>
                                        <p:tgtEl>
                                          <p:spTgt spid="35">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
                                            <p:txEl>
                                              <p:pRg st="0" end="0"/>
                                            </p:txEl>
                                          </p:spTgt>
                                        </p:tgtEl>
                                        <p:attrNameLst>
                                          <p:attrName>style.visibility</p:attrName>
                                        </p:attrNameLst>
                                      </p:cBhvr>
                                      <p:to>
                                        <p:strVal val="visible"/>
                                      </p:to>
                                    </p:set>
                                    <p:animEffect transition="in" filter="fade">
                                      <p:cBhvr>
                                        <p:cTn id="72" dur="500"/>
                                        <p:tgtEl>
                                          <p:spTgt spid="36">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xEl>
                                              <p:pRg st="0" end="0"/>
                                            </p:txEl>
                                          </p:spTgt>
                                        </p:tgtEl>
                                        <p:attrNameLst>
                                          <p:attrName>style.visibility</p:attrName>
                                        </p:attrNameLst>
                                      </p:cBhvr>
                                      <p:to>
                                        <p:strVal val="visible"/>
                                      </p:to>
                                    </p:set>
                                    <p:animEffect transition="in" filter="fade">
                                      <p:cBhvr>
                                        <p:cTn id="75" dur="500"/>
                                        <p:tgtEl>
                                          <p:spTgt spid="3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300"/>
                                        <p:tgtEl>
                                          <p:spTgt spid="29"/>
                                        </p:tgtEl>
                                      </p:cBhvr>
                                    </p:animEffect>
                                    <p:set>
                                      <p:cBhvr>
                                        <p:cTn id="80" dur="1" fill="hold">
                                          <p:stCondLst>
                                            <p:cond delay="299"/>
                                          </p:stCondLst>
                                        </p:cTn>
                                        <p:tgtEl>
                                          <p:spTgt spid="29"/>
                                        </p:tgtEl>
                                        <p:attrNameLst>
                                          <p:attrName>style.visibility</p:attrName>
                                        </p:attrNameLst>
                                      </p:cBhvr>
                                      <p:to>
                                        <p:strVal val="hidden"/>
                                      </p:to>
                                    </p:set>
                                  </p:childTnLst>
                                </p:cTn>
                              </p:par>
                            </p:childTnLst>
                          </p:cTn>
                        </p:par>
                        <p:par>
                          <p:cTn id="81" fill="hold">
                            <p:stCondLst>
                              <p:cond delay="300"/>
                            </p:stCondLst>
                            <p:childTnLst>
                              <p:par>
                                <p:cTn id="82" presetID="10" presetClass="entr" presetSubtype="0" fill="hold" grpId="0" nodeType="afterEffect">
                                  <p:stCondLst>
                                    <p:cond delay="0"/>
                                  </p:stCondLst>
                                  <p:childTnLst>
                                    <p:set>
                                      <p:cBhvr>
                                        <p:cTn id="83" dur="1" fill="hold">
                                          <p:stCondLst>
                                            <p:cond delay="0"/>
                                          </p:stCondLst>
                                        </p:cTn>
                                        <p:tgtEl>
                                          <p:spTgt spid="47">
                                            <p:txEl>
                                              <p:pRg st="0" end="0"/>
                                            </p:txEl>
                                          </p:spTgt>
                                        </p:tgtEl>
                                        <p:attrNameLst>
                                          <p:attrName>style.visibility</p:attrName>
                                        </p:attrNameLst>
                                      </p:cBhvr>
                                      <p:to>
                                        <p:strVal val="visible"/>
                                      </p:to>
                                    </p:set>
                                    <p:animEffect transition="in" filter="fade">
                                      <p:cBhvr>
                                        <p:cTn id="84" dur="200"/>
                                        <p:tgtEl>
                                          <p:spTgt spid="47">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2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20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3" grpId="0" animBg="1"/>
      <p:bldP spid="24" grpId="0" animBg="1"/>
      <p:bldP spid="24" grpId="1" animBg="1"/>
      <p:bldP spid="25" grpId="0" animBg="1"/>
      <p:bldP spid="28" grpId="0" animBg="1"/>
      <p:bldP spid="29" grpId="0" animBg="1"/>
      <p:bldP spid="29" grpId="1" animBg="1"/>
      <p:bldP spid="30" grpId="0" animBg="1"/>
      <p:bldP spid="32" grpId="0" build="p"/>
      <p:bldP spid="35" grpId="0" build="p"/>
      <p:bldP spid="36" grpId="0" build="p"/>
      <p:bldP spid="37" grpId="0" build="p"/>
      <p:bldP spid="38" grpId="0" animBg="1"/>
      <p:bldP spid="39" grpId="0" build="p"/>
      <p:bldP spid="41" grpId="0" animBg="1"/>
      <p:bldP spid="41" grpId="1" animBg="1"/>
      <p:bldP spid="42" grpId="0" build="p"/>
      <p:bldP spid="46" grpId="0" animBg="1"/>
      <p:bldP spid="47" grpId="0" build="p"/>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US" dirty="0" smtClean="0">
                <a:latin typeface="Calibri"/>
              </a:rPr>
              <a:t>Talk </a:t>
            </a:r>
            <a:r>
              <a:rPr lang="en" dirty="0" smtClean="0">
                <a:latin typeface="Calibri"/>
              </a:rPr>
              <a:t>Overview</a:t>
            </a:r>
            <a:endParaRPr lang="en" dirty="0">
              <a:latin typeface="Calibri"/>
            </a:endParaRPr>
          </a:p>
        </p:txBody>
      </p:sp>
      <p:sp>
        <p:nvSpPr>
          <p:cNvPr id="99" name="Shape 9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US" b="1" dirty="0" smtClean="0">
                <a:latin typeface="Calibri"/>
              </a:rPr>
              <a:t>Extract dependency policies  </a:t>
            </a:r>
          </a:p>
          <a:p>
            <a:pPr marL="38100" lvl="0" indent="0" rtl="0">
              <a:buClr>
                <a:schemeClr val="dk1"/>
              </a:buClr>
              <a:buSzPct val="166666"/>
              <a:buNone/>
            </a:pPr>
            <a:endParaRPr lang="en" dirty="0">
              <a:latin typeface="Calibri"/>
            </a:endParaRPr>
          </a:p>
          <a:p>
            <a:pPr marL="457200" lvl="0" indent="-419100" rtl="0">
              <a:buClr>
                <a:schemeClr val="dk1"/>
              </a:buClr>
              <a:buSzPct val="166666"/>
              <a:buFont typeface="Arial"/>
              <a:buChar char="•"/>
            </a:pPr>
            <a:r>
              <a:rPr lang="en-US" dirty="0" err="1" smtClean="0">
                <a:latin typeface="Calibri"/>
              </a:rPr>
              <a:t>WProf</a:t>
            </a:r>
            <a:r>
              <a:rPr lang="en-US" dirty="0" smtClean="0">
                <a:latin typeface="Calibri"/>
              </a:rPr>
              <a:t>: Compute bottleneck for a given page structure</a:t>
            </a:r>
          </a:p>
          <a:p>
            <a:pPr marL="38100" lvl="0" indent="0" rtl="0">
              <a:buClr>
                <a:schemeClr val="dk1"/>
              </a:buClr>
              <a:buSzPct val="166666"/>
              <a:buNone/>
            </a:pPr>
            <a:endParaRPr lang="en-US" dirty="0" smtClean="0">
              <a:latin typeface="Calibri"/>
            </a:endParaRPr>
          </a:p>
          <a:p>
            <a:pPr marL="457200" lvl="0" indent="-419100" rtl="0">
              <a:buClr>
                <a:schemeClr val="dk1"/>
              </a:buClr>
              <a:buSzPct val="166666"/>
              <a:buFont typeface="Arial"/>
              <a:buChar char="•"/>
            </a:pPr>
            <a:r>
              <a:rPr lang="en" dirty="0" smtClean="0">
                <a:latin typeface="Calibri"/>
              </a:rPr>
              <a:t>Study </a:t>
            </a:r>
            <a:r>
              <a:rPr lang="en" dirty="0">
                <a:latin typeface="Calibri"/>
              </a:rPr>
              <a:t>page load on real </a:t>
            </a:r>
            <a:r>
              <a:rPr lang="en" dirty="0" smtClean="0">
                <a:latin typeface="Calibri"/>
              </a:rPr>
              <a:t>pages</a:t>
            </a:r>
            <a:endParaRPr lang="en-US" dirty="0" smtClean="0">
              <a:latin typeface="Calibri"/>
            </a:endParaRPr>
          </a:p>
          <a:p>
            <a:pPr marL="457200" lvl="0" indent="-419100" rtl="0">
              <a:buClr>
                <a:schemeClr val="dk1"/>
              </a:buClr>
              <a:buSzPct val="166666"/>
              <a:buFont typeface="Arial"/>
              <a:buChar char="•"/>
            </a:pPr>
            <a:endParaRPr lang="en-US" dirty="0">
              <a:latin typeface="Calibri"/>
            </a:endParaRPr>
          </a:p>
        </p:txBody>
      </p:sp>
    </p:spTree>
  </p:cSld>
  <p:clrMapOvr>
    <a:masterClrMapping/>
  </p:clrMapOvr>
  <p:transition xmlns:p14="http://schemas.microsoft.com/office/powerpoint/2010/main" spd="slow" advTm="17162">
    <p:cut/>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4|25.3|3.5"/>
</p:tagLst>
</file>

<file path=ppt/tags/tag10.xml><?xml version="1.0" encoding="utf-8"?>
<p:tagLst xmlns:a="http://schemas.openxmlformats.org/drawingml/2006/main" xmlns:r="http://schemas.openxmlformats.org/officeDocument/2006/relationships" xmlns:p="http://schemas.openxmlformats.org/presentationml/2006/main">
  <p:tag name="TIMING" val="|10.9"/>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6.8|5.7"/>
</p:tagLst>
</file>

<file path=ppt/tags/tag3.xml><?xml version="1.0" encoding="utf-8"?>
<p:tagLst xmlns:a="http://schemas.openxmlformats.org/drawingml/2006/main" xmlns:r="http://schemas.openxmlformats.org/officeDocument/2006/relationships" xmlns:p="http://schemas.openxmlformats.org/presentationml/2006/main">
  <p:tag name="TIMING" val="|30.9|1.5|13.7|23.2|11.3"/>
</p:tagLst>
</file>

<file path=ppt/tags/tag4.xml><?xml version="1.0" encoding="utf-8"?>
<p:tagLst xmlns:a="http://schemas.openxmlformats.org/drawingml/2006/main" xmlns:r="http://schemas.openxmlformats.org/officeDocument/2006/relationships" xmlns:p="http://schemas.openxmlformats.org/presentationml/2006/main">
  <p:tag name="TIMING" val="|14|8.9|5.9|1.3|4.4|9.3"/>
</p:tagLst>
</file>

<file path=ppt/tags/tag5.xml><?xml version="1.0" encoding="utf-8"?>
<p:tagLst xmlns:a="http://schemas.openxmlformats.org/drawingml/2006/main" xmlns:r="http://schemas.openxmlformats.org/officeDocument/2006/relationships" xmlns:p="http://schemas.openxmlformats.org/presentationml/2006/main">
  <p:tag name="TIMING" val="|2.6"/>
</p:tagLst>
</file>

<file path=ppt/tags/tag6.xml><?xml version="1.0" encoding="utf-8"?>
<p:tagLst xmlns:a="http://schemas.openxmlformats.org/drawingml/2006/main" xmlns:r="http://schemas.openxmlformats.org/officeDocument/2006/relationships" xmlns:p="http://schemas.openxmlformats.org/presentationml/2006/main">
  <p:tag name="TIMING" val="|17.9|3|8.7"/>
</p:tagLst>
</file>

<file path=ppt/tags/tag7.xml><?xml version="1.0" encoding="utf-8"?>
<p:tagLst xmlns:a="http://schemas.openxmlformats.org/drawingml/2006/main" xmlns:r="http://schemas.openxmlformats.org/officeDocument/2006/relationships" xmlns:p="http://schemas.openxmlformats.org/presentationml/2006/main">
  <p:tag name="TIMING" val="|4.5|4.2|7.9"/>
</p:tagLst>
</file>

<file path=ppt/tags/tag8.xml><?xml version="1.0" encoding="utf-8"?>
<p:tagLst xmlns:a="http://schemas.openxmlformats.org/drawingml/2006/main" xmlns:r="http://schemas.openxmlformats.org/officeDocument/2006/relationships" xmlns:p="http://schemas.openxmlformats.org/presentationml/2006/main">
  <p:tag name="TIMING" val="|9.7"/>
</p:tagLst>
</file>

<file path=ppt/tags/tag9.xml><?xml version="1.0" encoding="utf-8"?>
<p:tagLst xmlns:a="http://schemas.openxmlformats.org/drawingml/2006/main" xmlns:r="http://schemas.openxmlformats.org/officeDocument/2006/relationships" xmlns:p="http://schemas.openxmlformats.org/presentationml/2006/main">
  <p:tag name="TIMING" val="|7.5"/>
</p:tagLst>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2800</TotalTime>
  <Words>2785</Words>
  <Application>Microsoft Macintosh PowerPoint</Application>
  <PresentationFormat>On-screen Show (4:3)</PresentationFormat>
  <Paragraphs>589</Paragraphs>
  <Slides>64</Slides>
  <Notes>54</Notes>
  <HiddenSlides>9</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
      <vt:lpstr>Demystifying Page Load Performance with WProf</vt:lpstr>
      <vt:lpstr>Web page loads are extremely critical</vt:lpstr>
      <vt:lpstr>Web browsers are the de-facto standard of accessing the Internet</vt:lpstr>
      <vt:lpstr>Page load is critical, but often slow</vt:lpstr>
      <vt:lpstr>        Many techniques aim to optimize page load time </vt:lpstr>
      <vt:lpstr>  …because , page load bottlenecks are not well understood.</vt:lpstr>
      <vt:lpstr>Dependency example</vt:lpstr>
      <vt:lpstr>Example: Dependency and bottleneck</vt:lpstr>
      <vt:lpstr>Talk Overview</vt:lpstr>
      <vt:lpstr>Page load primer</vt:lpstr>
      <vt:lpstr>Page load primer</vt:lpstr>
      <vt:lpstr>Page load primer</vt:lpstr>
      <vt:lpstr>Page load primer</vt:lpstr>
      <vt:lpstr>Page load primer</vt:lpstr>
      <vt:lpstr>Page load primer</vt:lpstr>
      <vt:lpstr>Page load primer</vt:lpstr>
      <vt:lpstr>Methodology to infer dependencies</vt:lpstr>
      <vt:lpstr>Test pages (1 of 2)</vt:lpstr>
      <vt:lpstr>Test pages (2 of 2)</vt:lpstr>
      <vt:lpstr>Reverse engineer page loads with test pages</vt:lpstr>
      <vt:lpstr>Reverse engineer page loads with test pages</vt:lpstr>
      <vt:lpstr>Reverse engineer page loads with test pages</vt:lpstr>
      <vt:lpstr>Dependency policies</vt:lpstr>
      <vt:lpstr>Dependency policies across browsers</vt:lpstr>
      <vt:lpstr>Overview</vt:lpstr>
      <vt:lpstr>WProf architecture</vt:lpstr>
      <vt:lpstr>WProf architecture</vt:lpstr>
      <vt:lpstr>WProf architecture</vt:lpstr>
      <vt:lpstr>WProf architecture</vt:lpstr>
      <vt:lpstr>WProf architecture</vt:lpstr>
      <vt:lpstr>Dependency graph</vt:lpstr>
      <vt:lpstr>Critical path analysis</vt:lpstr>
      <vt:lpstr>Critical path analysis</vt:lpstr>
      <vt:lpstr>Critical path analysis</vt:lpstr>
      <vt:lpstr>Critical path analysis</vt:lpstr>
      <vt:lpstr>Critical path analysis</vt:lpstr>
      <vt:lpstr>Critical path analysis</vt:lpstr>
      <vt:lpstr>Critical path analysis</vt:lpstr>
      <vt:lpstr>Critical path analysis</vt:lpstr>
      <vt:lpstr>Critical path analysis</vt:lpstr>
      <vt:lpstr>Critical path analysis</vt:lpstr>
      <vt:lpstr>Overview</vt:lpstr>
      <vt:lpstr>Experimental setup</vt:lpstr>
      <vt:lpstr>PowerPoint Presentation</vt:lpstr>
      <vt:lpstr>Computation is significant</vt:lpstr>
      <vt:lpstr>Computation is significant</vt:lpstr>
      <vt:lpstr>PowerPoint Presentation</vt:lpstr>
      <vt:lpstr>How much does caching help?</vt:lpstr>
      <vt:lpstr>Conclusion</vt:lpstr>
      <vt:lpstr>Overview</vt:lpstr>
      <vt:lpstr>What next with WProf? </vt:lpstr>
      <vt:lpstr>What is SPDY?</vt:lpstr>
      <vt:lpstr>Is SPDY really speedy?</vt:lpstr>
      <vt:lpstr>Where we wrong?</vt:lpstr>
      <vt:lpstr>SPDY performance can vary across pages (and is variable)</vt:lpstr>
      <vt:lpstr>Reduce variability using WProf</vt:lpstr>
      <vt:lpstr>SPDY helps a lot, but can also hurt. Performance varies with network.</vt:lpstr>
      <vt:lpstr>How to make SPDY better?</vt:lpstr>
      <vt:lpstr>Backup slides</vt:lpstr>
      <vt:lpstr>PowerPoint Presentation</vt:lpstr>
      <vt:lpstr>Network downloads often block parsing</vt:lpstr>
      <vt:lpstr>Tools to understand page load</vt:lpstr>
      <vt:lpstr>Many techniques aim to optimize page load time</vt:lpstr>
      <vt:lpstr>Caching doesn't help performance as much as # reduced objects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Page Load Performance with WProf</dc:title>
  <cp:lastModifiedBy>Aruna Balasubramanian</cp:lastModifiedBy>
  <cp:revision>404</cp:revision>
  <dcterms:modified xsi:type="dcterms:W3CDTF">2013-11-26T05:24:19Z</dcterms:modified>
</cp:coreProperties>
</file>