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tags/tag34.xml" ContentType="application/vnd.openxmlformats-officedocument.presentationml.tags+xml"/>
  <Override PartName="/ppt/tags/tag41.xml" ContentType="application/vnd.openxmlformats-officedocument.presentationml.tags+xml"/>
  <Override PartName="/ppt/tags/tag15.xml" ContentType="application/vnd.openxmlformats-officedocument.presentationml.tag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tags/tag17.xml" ContentType="application/vnd.openxmlformats-officedocument.presentationml.tags+xml"/>
  <Override PartName="/ppt/slides/slide23.xml" ContentType="application/vnd.openxmlformats-officedocument.presentationml.slide+xml"/>
  <Override PartName="/ppt/slideLayouts/slideLayout9.xml" ContentType="application/vnd.openxmlformats-officedocument.presentationml.slideLayout+xml"/>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tags/tag32.xml" ContentType="application/vnd.openxmlformats-officedocument.presentationml.tags+xml"/>
  <Override PartName="/ppt/handoutMasters/handoutMaster1.xml" ContentType="application/vnd.openxmlformats-officedocument.presentationml.handoutMaster+xml"/>
  <Override PartName="/ppt/slides/slide13.xml" ContentType="application/vnd.openxmlformats-officedocument.presentationml.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tags/tag35.xml" ContentType="application/vnd.openxmlformats-officedocument.presentationml.tags+xml"/>
  <Override PartName="/ppt/tags/tag38.xml" ContentType="application/vnd.openxmlformats-officedocument.presentationml.tags+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ags/tag12.xml" ContentType="application/vnd.openxmlformats-officedocument.presentationml.tags+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ags/tag24.xml" ContentType="application/vnd.openxmlformats-officedocument.presentationml.tags+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tags/tag29.xml" ContentType="application/vnd.openxmlformats-officedocument.presentationml.tags+xml"/>
  <Override PartName="/ppt/slides/slide10.xml" ContentType="application/vnd.openxmlformats-officedocument.presentationml.slide+xml"/>
  <Override PartName="/ppt/tags/tag40.xml" ContentType="application/vnd.openxmlformats-officedocument.presentationml.tags+xml"/>
  <Override PartName="/ppt/slides/slide33.xml" ContentType="application/vnd.openxmlformats-officedocument.presentationml.slide+xml"/>
  <Override PartName="/ppt/presProps.xml" ContentType="application/vnd.openxmlformats-officedocument.presentationml.presProps+xml"/>
  <Override PartName="/ppt/tags/tag14.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commentAuthors.xml" ContentType="application/vnd.openxmlformats-officedocument.presentationml.commentAuthors+xml"/>
  <Default Extension="png" ContentType="image/png"/>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ppt/tags/tag42.xml" ContentType="application/vnd.openxmlformats-officedocument.presentationml.tags+xml"/>
  <Override PartName="/ppt/slides/slide56.xml" ContentType="application/vnd.openxmlformats-officedocument.presentationml.slide+xml"/>
  <Override PartName="/ppt/tags/tag19.xml" ContentType="application/vnd.openxmlformats-officedocument.presentationml.tag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tags/tag43.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ppt/slides/slide12.xml" ContentType="application/vnd.openxmlformats-officedocument.presentationml.slide+xml"/>
  <Override PartName="/ppt/slides/slide19.xml" ContentType="application/vnd.openxmlformats-officedocument.presentationml.slide+xml"/>
  <Override PartName="/ppt/tags/tag2.xml" ContentType="application/vnd.openxmlformats-officedocument.presentationml.tags+xml"/>
  <Override PartName="/ppt/slides/slide46.xml" ContentType="application/vnd.openxmlformats-officedocument.presentationml.slide+xml"/>
  <Override PartName="/ppt/notesSlides/notesSlide2.xml" ContentType="application/vnd.openxmlformats-officedocument.presentationml.notesSlide+xml"/>
  <Override PartName="/ppt/slides/slide41.xml" ContentType="application/vnd.openxmlformats-officedocument.presentationml.slide+xml"/>
  <Override PartName="/ppt/tags/tag45.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heme/theme2.xml" ContentType="application/vnd.openxmlformats-officedocument.them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s/slide2.xml" ContentType="application/vnd.openxmlformats-officedocument.presentationml.slide+xml"/>
  <Override PartName="/ppt/tags/tag44.xml" ContentType="application/vnd.openxmlformats-officedocument.presentationml.tags+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tags/tag22.xml" ContentType="application/vnd.openxmlformats-officedocument.presentationml.tags+xml"/>
  <Override PartName="/ppt/slides/slide45.xml" ContentType="application/vnd.openxmlformats-officedocument.presentationml.slide+xml"/>
  <Override PartName="/ppt/notesSlides/notesSlide34.xml" ContentType="application/vnd.openxmlformats-officedocument.presentationml.notesSlide+xml"/>
  <Override PartName="/ppt/drawings/drawing1.xml" ContentType="application/vnd.openxmlformats-officedocument.drawingml.chartshape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tags/tag3.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tags/tag4.xml" ContentType="application/vnd.openxmlformats-officedocument.presentationml.tags+xml"/>
  <Override PartName="/ppt/tags/tag18.xml" ContentType="application/vnd.openxmlformats-officedocument.presentationml.tags+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tags/tag21.xml" ContentType="application/vnd.openxmlformats-officedocument.presentationml.tags+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tags/tag27.xml" ContentType="application/vnd.openxmlformats-officedocument.presentationml.tags+xml"/>
  <Override PartName="/ppt/slides/slide48.xml" ContentType="application/vnd.openxmlformats-officedocument.presentationml.slide+xml"/>
  <Override PartName="/ppt/theme/theme1.xml" ContentType="application/vnd.openxmlformats-officedocument.theme+xml"/>
  <Override PartName="/ppt/tags/tag10.xml" ContentType="application/vnd.openxmlformats-officedocument.presentationml.tags+xml"/>
  <Override PartName="/ppt/presentation.xml" ContentType="application/vnd.openxmlformats-officedocument.presentationml.presentation.main+xml"/>
  <Override PartName="/ppt/tags/tag28.xml" ContentType="application/vnd.openxmlformats-officedocument.presentationml.tags+xml"/>
  <Override PartName="/ppt/tags/tag31.xml" ContentType="application/vnd.openxmlformats-officedocument.presentationml.tags+xml"/>
  <Override PartName="/ppt/tags/tag39.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23.xml" ContentType="application/vnd.openxmlformats-officedocument.presentationml.tags+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tags/tag25.xml" ContentType="application/vnd.openxmlformats-officedocument.presentationml.tags+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tags/tag16.xml" ContentType="application/vnd.openxmlformats-officedocument.presentationml.tags+xml"/>
  <Override PartName="/ppt/slides/slide8.xml" ContentType="application/vnd.openxmlformats-officedocument.presentationml.slide+xml"/>
  <Override PartName="/ppt/tags/tag36.xml" ContentType="application/vnd.openxmlformats-officedocument.presentationml.tags+xml"/>
  <Override PartName="/ppt/slides/slide15.xml" ContentType="application/vnd.openxmlformats-officedocument.presentationml.slide+xml"/>
  <Default Extension="rels" ContentType="application/vnd.openxmlformats-package.relationships+xml"/>
  <Override PartName="/ppt/tags/tag26.xml" ContentType="application/vnd.openxmlformats-officedocument.presentationml.tag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60"/>
  </p:notesMasterIdLst>
  <p:handoutMasterIdLst>
    <p:handoutMasterId r:id="rId61"/>
  </p:handoutMasterIdLst>
  <p:sldIdLst>
    <p:sldId id="256" r:id="rId2"/>
    <p:sldId id="295" r:id="rId3"/>
    <p:sldId id="437" r:id="rId4"/>
    <p:sldId id="439" r:id="rId5"/>
    <p:sldId id="326" r:id="rId6"/>
    <p:sldId id="419" r:id="rId7"/>
    <p:sldId id="331" r:id="rId8"/>
    <p:sldId id="440" r:id="rId9"/>
    <p:sldId id="397" r:id="rId10"/>
    <p:sldId id="442" r:id="rId11"/>
    <p:sldId id="441" r:id="rId12"/>
    <p:sldId id="443" r:id="rId13"/>
    <p:sldId id="444" r:id="rId14"/>
    <p:sldId id="447" r:id="rId15"/>
    <p:sldId id="448" r:id="rId16"/>
    <p:sldId id="451" r:id="rId17"/>
    <p:sldId id="454" r:id="rId18"/>
    <p:sldId id="455" r:id="rId19"/>
    <p:sldId id="456" r:id="rId20"/>
    <p:sldId id="458" r:id="rId21"/>
    <p:sldId id="459" r:id="rId22"/>
    <p:sldId id="460" r:id="rId23"/>
    <p:sldId id="461" r:id="rId24"/>
    <p:sldId id="462" r:id="rId25"/>
    <p:sldId id="464" r:id="rId26"/>
    <p:sldId id="465" r:id="rId27"/>
    <p:sldId id="466" r:id="rId28"/>
    <p:sldId id="467" r:id="rId29"/>
    <p:sldId id="469" r:id="rId30"/>
    <p:sldId id="480" r:id="rId31"/>
    <p:sldId id="470" r:id="rId32"/>
    <p:sldId id="502" r:id="rId33"/>
    <p:sldId id="472" r:id="rId34"/>
    <p:sldId id="473" r:id="rId35"/>
    <p:sldId id="476" r:id="rId36"/>
    <p:sldId id="477" r:id="rId37"/>
    <p:sldId id="478" r:id="rId38"/>
    <p:sldId id="479" r:id="rId39"/>
    <p:sldId id="482" r:id="rId40"/>
    <p:sldId id="491" r:id="rId41"/>
    <p:sldId id="492" r:id="rId42"/>
    <p:sldId id="483" r:id="rId43"/>
    <p:sldId id="484" r:id="rId44"/>
    <p:sldId id="503" r:id="rId45"/>
    <p:sldId id="499" r:id="rId46"/>
    <p:sldId id="501" r:id="rId47"/>
    <p:sldId id="297" r:id="rId48"/>
    <p:sldId id="408" r:id="rId49"/>
    <p:sldId id="420" r:id="rId50"/>
    <p:sldId id="317" r:id="rId51"/>
    <p:sldId id="504" r:id="rId52"/>
    <p:sldId id="507" r:id="rId53"/>
    <p:sldId id="334" r:id="rId54"/>
    <p:sldId id="463" r:id="rId55"/>
    <p:sldId id="474" r:id="rId56"/>
    <p:sldId id="488" r:id="rId57"/>
    <p:sldId id="496" r:id="rId58"/>
    <p:sldId id="500" r:id="rId5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1pPr>
    <a:lvl2pPr marL="4572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Aruna Balasubramanian" initials="Office"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p:showPr showNarration="1" useTimings="0">
    <p:present/>
    <p:sldAll/>
    <p:penClr>
      <a:schemeClr val="tx1"/>
    </p:penClr>
  </p:showPr>
  <p:clrMru>
    <a:srgbClr val="D38F6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4833" autoAdjust="0"/>
    <p:restoredTop sz="84936" autoAdjust="0"/>
  </p:normalViewPr>
  <p:slideViewPr>
    <p:cSldViewPr snapToObjects="1">
      <p:cViewPr varScale="1">
        <p:scale>
          <a:sx n="77" d="100"/>
          <a:sy n="77" d="100"/>
        </p:scale>
        <p:origin x="-1176" y="-104"/>
      </p:cViewPr>
      <p:guideLst>
        <p:guide orient="horz"/>
        <p:guide pos="15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presProps" Target="presProps.xml"/><Relationship Id="rId60" Type="http://schemas.openxmlformats.org/officeDocument/2006/relationships/notesMaster" Target="notesMasters/notesMaster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commentAuthors" Target="commentAuthor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printerSettings" Target="printerSettings/printerSettings1.bin"/><Relationship Id="rId66"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viewProps" Target="viewProps.xml"/><Relationship Id="rId67" Type="http://schemas.openxmlformats.org/officeDocument/2006/relationships/tableStyles" Target="tableStyle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handoutMaster" Target="handoutMasters/handoutMaster1.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arunab\Documents\research\vifi-tal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Kannini:Users:arunab:Documents:work:research:presentations:for_tal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119228158980128"/>
          <c:y val="0.0299730815560974"/>
          <c:w val="0.610594300712411"/>
          <c:h val="0.797446657146834"/>
        </c:manualLayout>
      </c:layout>
      <c:barChart>
        <c:barDir val="col"/>
        <c:grouping val="clustered"/>
        <c:ser>
          <c:idx val="1"/>
          <c:order val="0"/>
          <c:tx>
            <c:v>ViFi</c:v>
          </c:tx>
          <c:cat>
            <c:numLit>
              <c:formatCode>General</c:formatCode>
              <c:ptCount val="1"/>
              <c:pt idx="0">
                <c:v>0.5</c:v>
              </c:pt>
            </c:numLit>
          </c:cat>
          <c:val>
            <c:numRef>
              <c:f>Sheet1!$A$6</c:f>
              <c:numCache>
                <c:formatCode>General</c:formatCode>
                <c:ptCount val="1"/>
                <c:pt idx="0">
                  <c:v>78.0</c:v>
                </c:pt>
              </c:numCache>
            </c:numRef>
          </c:val>
        </c:ser>
        <c:ser>
          <c:idx val="0"/>
          <c:order val="1"/>
          <c:tx>
            <c:v>802.11</c:v>
          </c:tx>
          <c:spPr>
            <a:solidFill>
              <a:srgbClr val="0070C0"/>
            </a:solidFill>
          </c:spPr>
          <c:cat>
            <c:numLit>
              <c:formatCode>General</c:formatCode>
              <c:ptCount val="1"/>
              <c:pt idx="0">
                <c:v>0.5</c:v>
              </c:pt>
            </c:numLit>
          </c:cat>
          <c:val>
            <c:numRef>
              <c:f>Sheet1!$A$5</c:f>
              <c:numCache>
                <c:formatCode>General</c:formatCode>
                <c:ptCount val="1"/>
                <c:pt idx="0">
                  <c:v>33.0</c:v>
                </c:pt>
              </c:numCache>
            </c:numRef>
          </c:val>
        </c:ser>
        <c:gapWidth val="379"/>
        <c:overlap val="-28"/>
        <c:axId val="526149976"/>
        <c:axId val="526200808"/>
      </c:barChart>
      <c:catAx>
        <c:axId val="526149976"/>
        <c:scaling>
          <c:orientation val="minMax"/>
        </c:scaling>
        <c:axPos val="b"/>
        <c:numFmt formatCode="General" sourceLinked="1"/>
        <c:tickLblPos val="nextTo"/>
        <c:spPr>
          <a:solidFill>
            <a:schemeClr val="bg1"/>
          </a:solidFill>
          <a:ln>
            <a:solidFill>
              <a:schemeClr val="accent1"/>
            </a:solidFill>
          </a:ln>
        </c:spPr>
        <c:txPr>
          <a:bodyPr/>
          <a:lstStyle/>
          <a:p>
            <a:pPr>
              <a:defRPr baseline="0">
                <a:solidFill>
                  <a:schemeClr val="bg1"/>
                </a:solidFill>
              </a:defRPr>
            </a:pPr>
            <a:endParaRPr lang="en-US"/>
          </a:p>
        </c:txPr>
        <c:crossAx val="526200808"/>
        <c:crosses val="autoZero"/>
        <c:auto val="1"/>
        <c:lblAlgn val="ctr"/>
        <c:lblOffset val="100"/>
      </c:catAx>
      <c:valAx>
        <c:axId val="526200808"/>
        <c:scaling>
          <c:orientation val="minMax"/>
        </c:scaling>
        <c:axPos val="l"/>
        <c:majorGridlines>
          <c:spPr>
            <a:ln>
              <a:solidFill>
                <a:schemeClr val="bg1"/>
              </a:solidFill>
            </a:ln>
          </c:spPr>
        </c:majorGridlines>
        <c:numFmt formatCode="General" sourceLinked="1"/>
        <c:tickLblPos val="nextTo"/>
        <c:txPr>
          <a:bodyPr/>
          <a:lstStyle/>
          <a:p>
            <a:pPr>
              <a:defRPr sz="1800"/>
            </a:pPr>
            <a:endParaRPr lang="en-US"/>
          </a:p>
        </c:txPr>
        <c:crossAx val="526149976"/>
        <c:crosses val="autoZero"/>
        <c:crossBetween val="between"/>
        <c:majorUnit val="20.0"/>
      </c:valAx>
      <c:spPr>
        <a:scene3d>
          <a:camera prst="orthographicFront"/>
          <a:lightRig rig="threePt" dir="t"/>
        </a:scene3d>
        <a:sp3d/>
      </c:spPr>
    </c:plotArea>
    <c:plotVisOnly val="1"/>
  </c:chart>
  <c:spPr>
    <a:solidFill>
      <a:schemeClr val="bg1"/>
    </a:solidFill>
    <a:ln>
      <a:noFill/>
    </a:ln>
  </c:spPr>
  <c:txPr>
    <a:bodyPr/>
    <a:lstStyle/>
    <a:p>
      <a:pPr>
        <a:defRPr sz="2200" baseline="0">
          <a:latin typeface="Calibri" pitchFamily="34"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69283447030146"/>
          <c:y val="0.049255751014885"/>
          <c:w val="0.485504971678095"/>
          <c:h val="0.90148849797023"/>
        </c:manualLayout>
      </c:layout>
      <c:barChart>
        <c:barDir val="col"/>
        <c:grouping val="clustered"/>
        <c:ser>
          <c:idx val="0"/>
          <c:order val="0"/>
          <c:tx>
            <c:v>Proxyless server</c:v>
          </c:tx>
          <c:spPr>
            <a:solidFill>
              <a:srgbClr val="3366FF"/>
            </a:solidFill>
          </c:spPr>
          <c:val>
            <c:numRef>
              <c:f>Sheet1!$E$369</c:f>
              <c:numCache>
                <c:formatCode>General</c:formatCode>
                <c:ptCount val="1"/>
                <c:pt idx="0">
                  <c:v>401.0</c:v>
                </c:pt>
              </c:numCache>
            </c:numRef>
          </c:val>
        </c:ser>
        <c:ser>
          <c:idx val="1"/>
          <c:order val="1"/>
          <c:tx>
            <c:v>Thedu</c:v>
          </c:tx>
          <c:spPr>
            <a:solidFill>
              <a:srgbClr val="FF6600"/>
            </a:solidFill>
          </c:spPr>
          <c:val>
            <c:numRef>
              <c:f>Sheet1!$F$369</c:f>
              <c:numCache>
                <c:formatCode>General</c:formatCode>
                <c:ptCount val="1"/>
                <c:pt idx="0">
                  <c:v>1630.0</c:v>
                </c:pt>
              </c:numCache>
            </c:numRef>
          </c:val>
        </c:ser>
        <c:axId val="526125016"/>
        <c:axId val="526251608"/>
      </c:barChart>
      <c:catAx>
        <c:axId val="526125016"/>
        <c:scaling>
          <c:orientation val="minMax"/>
        </c:scaling>
        <c:delete val="1"/>
        <c:axPos val="b"/>
        <c:tickLblPos val="nextTo"/>
        <c:crossAx val="526251608"/>
        <c:crosses val="autoZero"/>
        <c:auto val="1"/>
        <c:lblAlgn val="ctr"/>
        <c:lblOffset val="100"/>
      </c:catAx>
      <c:valAx>
        <c:axId val="526251608"/>
        <c:scaling>
          <c:orientation val="minMax"/>
        </c:scaling>
        <c:axPos val="l"/>
        <c:majorGridlines/>
        <c:numFmt formatCode="General" sourceLinked="1"/>
        <c:tickLblPos val="nextTo"/>
        <c:txPr>
          <a:bodyPr/>
          <a:lstStyle/>
          <a:p>
            <a:pPr>
              <a:defRPr sz="2200">
                <a:latin typeface="Calibri"/>
              </a:defRPr>
            </a:pPr>
            <a:endParaRPr lang="en-US"/>
          </a:p>
        </c:txPr>
        <c:crossAx val="526125016"/>
        <c:crosses val="autoZero"/>
        <c:crossBetween val="between"/>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0.78571</cdr:x>
      <cdr:y>0.49103</cdr:y>
    </cdr:from>
    <cdr:to>
      <cdr:x>0.82857</cdr:x>
      <cdr:y>0.54013</cdr:y>
    </cdr:to>
    <cdr:sp macro="" textlink="">
      <cdr:nvSpPr>
        <cdr:cNvPr id="2" name="Rectangle 1"/>
        <cdr:cNvSpPr/>
      </cdr:nvSpPr>
      <cdr:spPr>
        <a:xfrm xmlns:a="http://schemas.openxmlformats.org/drawingml/2006/main">
          <a:off x="4191000" y="2286000"/>
          <a:ext cx="228600" cy="228600"/>
        </a:xfrm>
        <a:prstGeom xmlns:a="http://schemas.openxmlformats.org/drawingml/2006/main" prst="rect">
          <a:avLst/>
        </a:prstGeom>
        <a:solidFill xmlns:a="http://schemas.openxmlformats.org/drawingml/2006/main">
          <a:srgbClr val="0070C0"/>
        </a:solidFill>
        <a:ln xmlns:a="http://schemas.openxmlformats.org/drawingml/2006/main" w="12700" cap="flat" cmpd="sng" algn="ctr">
          <a:solidFill>
            <a:srgbClr val="D34817">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Perpetua"/>
            </a:defRPr>
          </a:lvl1pPr>
          <a:lvl2pPr marL="457200" algn="l" defTabSz="914400" rtl="0" eaLnBrk="1" latinLnBrk="0" hangingPunct="1">
            <a:defRPr sz="1800" kern="1200">
              <a:solidFill>
                <a:sysClr val="window" lastClr="FFFFFF"/>
              </a:solidFill>
              <a:latin typeface="Perpetua"/>
            </a:defRPr>
          </a:lvl2pPr>
          <a:lvl3pPr marL="914400" algn="l" defTabSz="914400" rtl="0" eaLnBrk="1" latinLnBrk="0" hangingPunct="1">
            <a:defRPr sz="1800" kern="1200">
              <a:solidFill>
                <a:sysClr val="window" lastClr="FFFFFF"/>
              </a:solidFill>
              <a:latin typeface="Perpetua"/>
            </a:defRPr>
          </a:lvl3pPr>
          <a:lvl4pPr marL="1371600" algn="l" defTabSz="914400" rtl="0" eaLnBrk="1" latinLnBrk="0" hangingPunct="1">
            <a:defRPr sz="1800" kern="1200">
              <a:solidFill>
                <a:sysClr val="window" lastClr="FFFFFF"/>
              </a:solidFill>
              <a:latin typeface="Perpetua"/>
            </a:defRPr>
          </a:lvl4pPr>
          <a:lvl5pPr marL="1828800" algn="l" defTabSz="914400" rtl="0" eaLnBrk="1" latinLnBrk="0" hangingPunct="1">
            <a:defRPr sz="1800" kern="1200">
              <a:solidFill>
                <a:sysClr val="window" lastClr="FFFFFF"/>
              </a:solidFill>
              <a:latin typeface="Perpetua"/>
            </a:defRPr>
          </a:lvl5pPr>
          <a:lvl6pPr marL="2286000" algn="l" defTabSz="914400" rtl="0" eaLnBrk="1" latinLnBrk="0" hangingPunct="1">
            <a:defRPr sz="1800" kern="1200">
              <a:solidFill>
                <a:sysClr val="window" lastClr="FFFFFF"/>
              </a:solidFill>
              <a:latin typeface="Perpetua"/>
            </a:defRPr>
          </a:lvl6pPr>
          <a:lvl7pPr marL="2743200" algn="l" defTabSz="914400" rtl="0" eaLnBrk="1" latinLnBrk="0" hangingPunct="1">
            <a:defRPr sz="1800" kern="1200">
              <a:solidFill>
                <a:sysClr val="window" lastClr="FFFFFF"/>
              </a:solidFill>
              <a:latin typeface="Perpetua"/>
            </a:defRPr>
          </a:lvl7pPr>
          <a:lvl8pPr marL="3200400" algn="l" defTabSz="914400" rtl="0" eaLnBrk="1" latinLnBrk="0" hangingPunct="1">
            <a:defRPr sz="1800" kern="1200">
              <a:solidFill>
                <a:sysClr val="window" lastClr="FFFFFF"/>
              </a:solidFill>
              <a:latin typeface="Perpetua"/>
            </a:defRPr>
          </a:lvl8pPr>
          <a:lvl9pPr marL="3657600" algn="l" defTabSz="914400" rtl="0" eaLnBrk="1" latinLnBrk="0" hangingPunct="1">
            <a:defRPr sz="1800" kern="1200">
              <a:solidFill>
                <a:sysClr val="window" lastClr="FFFFFF"/>
              </a:solidFill>
              <a:latin typeface="Perpetua"/>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DA2532-8969-7042-8A85-568D8E318A46}" type="datetimeFigureOut">
              <a:rPr lang="en-US" smtClean="0"/>
              <a:pPr/>
              <a:t>8/12/10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BF5DF5-7768-C541-976D-3833F6F0743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0BE42BA-921D-E84E-84C2-FF9516BAF079}" type="datetime1">
              <a:rPr lang="en-US"/>
              <a:pPr>
                <a:defRPr/>
              </a:pPr>
              <a:t>8/12/10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33957E9-6B83-B145-8811-936D556DADD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3G is deployed to provide </a:t>
            </a:r>
            <a:r>
              <a:rPr lang="en-US" dirty="0" err="1" smtClean="0"/>
              <a:t>continous</a:t>
            </a:r>
            <a:r>
              <a:rPr lang="en-US" dirty="0" smtClean="0"/>
              <a:t> coverage. But </a:t>
            </a:r>
            <a:r>
              <a:rPr lang="en-US" dirty="0" err="1" smtClean="0"/>
              <a:t>WiFi</a:t>
            </a:r>
            <a:r>
              <a:rPr lang="en-US" dirty="0" smtClean="0"/>
              <a:t> is opportunistically</a:t>
            </a:r>
            <a:r>
              <a:rPr lang="en-US" baseline="0" dirty="0" smtClean="0"/>
              <a:t> available in coffee shops etc. Does a vehicle have enough </a:t>
            </a:r>
            <a:r>
              <a:rPr lang="en-US" baseline="0" dirty="0" err="1" smtClean="0"/>
              <a:t>WiFi</a:t>
            </a:r>
            <a:r>
              <a:rPr lang="en-US" baseline="0" dirty="0" smtClean="0"/>
              <a:t> access to be able to reduce the spectrum usage on 3G. </a:t>
            </a:r>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3 different cities to </a:t>
            </a:r>
            <a:r>
              <a:rPr lang="en-US" dirty="0" err="1" smtClean="0"/>
              <a:t>studyWiFi</a:t>
            </a:r>
            <a:r>
              <a:rPr lang="en-US" dirty="0" smtClean="0"/>
              <a:t> availability</a:t>
            </a:r>
            <a:r>
              <a:rPr lang="en-US" baseline="0" dirty="0" smtClean="0"/>
              <a:t> is different </a:t>
            </a:r>
            <a:r>
              <a:rPr lang="en-US" baseline="0" dirty="0" err="1" smtClean="0"/>
              <a:t>environmetns</a:t>
            </a:r>
            <a:endParaRPr lang="en-US" dirty="0"/>
          </a:p>
        </p:txBody>
      </p:sp>
      <p:sp>
        <p:nvSpPr>
          <p:cNvPr id="4" name="Slide Number Placeholder 3"/>
          <p:cNvSpPr>
            <a:spLocks noGrp="1"/>
          </p:cNvSpPr>
          <p:nvPr>
            <p:ph type="sldNum" sz="quarter" idx="10"/>
          </p:nvPr>
        </p:nvSpPr>
        <p:spPr/>
        <p:txBody>
          <a:bodyPr/>
          <a:lstStyle/>
          <a:p>
            <a:fld id="{FCF4144D-4323-4868-A188-D805517049ED}"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F4144D-4323-4868-A188-D805517049ED}"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Utility-driven </a:t>
            </a:r>
          </a:p>
          <a:p>
            <a:endParaRPr lang="en-US" dirty="0" smtClean="0"/>
          </a:p>
          <a:p>
            <a:endParaRPr lang="en-US" dirty="0" smtClean="0"/>
          </a:p>
          <a:p>
            <a:r>
              <a:rPr lang="en-US" dirty="0" smtClean="0"/>
              <a:t>Not worrying about energy</a:t>
            </a:r>
            <a:r>
              <a:rPr lang="en-US" baseline="0" dirty="0" smtClean="0"/>
              <a:t> for now.</a:t>
            </a:r>
          </a:p>
          <a:p>
            <a:endParaRPr lang="en-US" baseline="0" dirty="0" smtClean="0"/>
          </a:p>
          <a:p>
            <a:r>
              <a:rPr lang="en-US" baseline="0" dirty="0" smtClean="0"/>
              <a:t>These techniques are very simple and yet close to optimal for what they do. In the beginning, we played with some more complicated versions but found them to not worth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F4144D-4323-4868-A188-D805517049ED}" type="slidenum">
              <a:rPr lang="en-US" smtClean="0"/>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182668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different</a:t>
            </a:r>
            <a:r>
              <a:rPr lang="en-US" baseline="0" dirty="0" smtClean="0"/>
              <a:t> way of bonding multiple interfaces</a:t>
            </a:r>
            <a:endParaRPr lang="en-US" dirty="0"/>
          </a:p>
        </p:txBody>
      </p:sp>
      <p:sp>
        <p:nvSpPr>
          <p:cNvPr id="4" name="Slide Number Placeholder 3"/>
          <p:cNvSpPr>
            <a:spLocks noGrp="1"/>
          </p:cNvSpPr>
          <p:nvPr>
            <p:ph type="sldNum" sz="quarter" idx="10"/>
          </p:nvPr>
        </p:nvSpPr>
        <p:spPr/>
        <p:txBody>
          <a:bodyPr/>
          <a:lstStyle/>
          <a:p>
            <a:fld id="{FCF4144D-4323-4868-A188-D805517049ED}" type="slidenum">
              <a:rPr lang="en-US" smtClean="0"/>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293069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4144D-4323-4868-A188-D805517049ED}" type="slidenum">
              <a:rPr lang="en-US" smtClean="0"/>
              <a:pPr/>
              <a:t>26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1309053"/>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a:t>
            </a:r>
            <a:r>
              <a:rPr lang="en-US" baseline="0" dirty="0" smtClean="0"/>
              <a:t> devices and support for mobile access is becoming extremely common these days. More …</a:t>
            </a:r>
          </a:p>
          <a:p>
            <a:r>
              <a:rPr lang="en-US" baseline="0" dirty="0" smtClean="0"/>
              <a:t>Mobile access is not yet </a:t>
            </a:r>
            <a:r>
              <a:rPr lang="en-US" baseline="0" dirty="0" err="1" smtClean="0"/>
              <a:t>ubiquious</a:t>
            </a:r>
            <a:r>
              <a:rPr lang="en-US" baseline="0" dirty="0" smtClean="0"/>
              <a:t> and mobile networking has not reached its potential because of a fundamental challenge in mobile network – unreliable connectivity and frequent disruptions. For example, most of us have had problems connectivity to the Internet from our cell phones. And these </a:t>
            </a:r>
            <a:r>
              <a:rPr lang="en-US" baseline="0" dirty="0" err="1" smtClean="0"/>
              <a:t>probalems</a:t>
            </a:r>
            <a:r>
              <a:rPr lang="en-US" baseline="0" dirty="0" smtClean="0"/>
              <a:t> extend to other kinds of non-cellular mobile access as well. </a:t>
            </a:r>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Utility-driven</a:t>
            </a:r>
            <a:r>
              <a:rPr lang="en-US" baseline="0" dirty="0" smtClean="0"/>
              <a:t> sender prioritization</a:t>
            </a:r>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opportunistic mechanism</a:t>
            </a:r>
            <a:r>
              <a:rPr lang="en-US" baseline="0" dirty="0" smtClean="0"/>
              <a:t> is that whenever the vehicle does not know when it will get connectivity, but when it does, it downloads the </a:t>
            </a:r>
            <a:r>
              <a:rPr lang="en-US" baseline="0" dirty="0" err="1" smtClean="0"/>
              <a:t>prefetched</a:t>
            </a:r>
            <a:r>
              <a:rPr lang="en-US" baseline="0" dirty="0" smtClean="0"/>
              <a:t> </a:t>
            </a:r>
            <a:r>
              <a:rPr lang="en-US" baseline="0" smtClean="0"/>
              <a:t>web pages. </a:t>
            </a:r>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Indiscriminate replication can waste bandwidth and hurt performance.   </a:t>
            </a:r>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 </a:t>
            </a:r>
            <a:r>
              <a:rPr lang="en-US" dirty="0" err="1" smtClean="0"/>
              <a:t>vs</a:t>
            </a:r>
            <a:r>
              <a:rPr lang="en-US" dirty="0" smtClean="0"/>
              <a:t> System-wide</a:t>
            </a:r>
            <a:r>
              <a:rPr lang="en-US" baseline="0" dirty="0" smtClean="0"/>
              <a:t> metric.</a:t>
            </a:r>
          </a:p>
          <a:p>
            <a:r>
              <a:rPr lang="en-US" baseline="0" dirty="0" smtClean="0"/>
              <a:t>Organizational.</a:t>
            </a:r>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endParaRPr lang="en-US" dirty="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52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53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proxy is coming for a host of other reasons as well.</a:t>
            </a:r>
            <a:endParaRPr lang="en-US" dirty="0"/>
          </a:p>
        </p:txBody>
      </p:sp>
      <p:sp>
        <p:nvSpPr>
          <p:cNvPr id="4" name="Slide Number Placeholder 3"/>
          <p:cNvSpPr>
            <a:spLocks noGrp="1"/>
          </p:cNvSpPr>
          <p:nvPr>
            <p:ph type="sldNum" sz="quarter" idx="10"/>
          </p:nvPr>
        </p:nvSpPr>
        <p:spPr/>
        <p:txBody>
          <a:bodyPr/>
          <a:lstStyle/>
          <a:p>
            <a:fld id="{FCF4144D-4323-4868-A188-D805517049ED}" type="slidenum">
              <a:rPr lang="en-US" smtClean="0"/>
              <a:pPr/>
              <a:t>54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78245585"/>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Wy</a:t>
            </a:r>
            <a:r>
              <a:rPr lang="en-US" dirty="0" smtClean="0"/>
              <a:t> bother. Why do</a:t>
            </a:r>
            <a:r>
              <a:rPr lang="en-US" baseline="0" dirty="0" smtClean="0"/>
              <a:t> I want to solve the spectrum problem. Because there are millions of subscribers and this number is only increasing. They expect to get ubiquitous coverage, but because of spectrum pressure there are going to face frequent disruptions and poor application performance. </a:t>
            </a:r>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Disrupted for a few seconds. </a:t>
            </a:r>
            <a:r>
              <a:rPr lang="en-US" dirty="0" err="1" smtClean="0"/>
              <a:t>VoIP</a:t>
            </a:r>
            <a:r>
              <a:rPr lang="en-US" dirty="0" smtClean="0"/>
              <a:t>.</a:t>
            </a:r>
            <a:r>
              <a:rPr lang="en-US" baseline="0" dirty="0" smtClean="0"/>
              <a:t> The disruptions can be caused because of several reasons </a:t>
            </a:r>
            <a:r>
              <a:rPr lang="en-US" baseline="0" dirty="0" err="1" smtClean="0"/>
              <a:t>scuh</a:t>
            </a:r>
            <a:r>
              <a:rPr lang="en-US" baseline="0" dirty="0" smtClean="0"/>
              <a:t> as </a:t>
            </a:r>
            <a:r>
              <a:rPr lang="en-US" baseline="0" dirty="0" err="1" smtClean="0"/>
              <a:t>multipathfading</a:t>
            </a:r>
            <a:r>
              <a:rPr lang="en-US" baseline="0" dirty="0" smtClean="0"/>
              <a:t>, shadowing, may be there is  a tree etc. The challenge is that the channel conditions are unpredictable. It is possible that an AP slightly farther has a better channel than the current AP, but it is difficult to predict this. </a:t>
            </a:r>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957E9-6B83-B145-8811-936D556DADD9}"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7B50CC5D-06E0-E647-91A8-C71CD196E5C7}" type="datetime1">
              <a:rPr lang="en-US" smtClean="0"/>
              <a:pPr>
                <a:defRPr/>
              </a:pPr>
              <a:t>8/12/10</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D6E0796A-E728-8549-8E5F-5A7B12AFA8DA}"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2965440-69A1-DF41-9007-9C368CAF09C8}" type="datetime1">
              <a:rPr lang="en-US" smtClean="0"/>
              <a:pPr>
                <a:defRPr/>
              </a:pPr>
              <a:t>8/12/10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CC0434-F86E-AB49-9C41-0C076027EFB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ACD2E4C-1AF3-8749-9A19-4EDD4AFCECC8}" type="datetime1">
              <a:rPr lang="en-US" smtClean="0"/>
              <a:pPr>
                <a:defRPr/>
              </a:pPr>
              <a:t>8/12/10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078D45-0C7C-CF40-8422-34314E00AFF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FD72E5E-2696-DE49-98DC-D96D5D109AAE}" type="datetime1">
              <a:rPr lang="en-US" smtClean="0"/>
              <a:pPr>
                <a:defRPr/>
              </a:pPr>
              <a:t>8/12/10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0C407B-0032-EA4A-84E4-A5FD506DB191}" type="slidenum">
              <a:rPr lang="en-US" smtClean="0"/>
              <a:pPr>
                <a:defRPr/>
              </a:pPr>
              <a:t>‹#›</a:t>
            </a:fld>
            <a:endParaRPr lang="en-US"/>
          </a:p>
        </p:txBody>
      </p:sp>
      <p:sp>
        <p:nvSpPr>
          <p:cNvPr id="8" name="Content Placeholder 7"/>
          <p:cNvSpPr>
            <a:spLocks noGrp="1"/>
          </p:cNvSpPr>
          <p:nvPr>
            <p:ph sz="quarter" idx="1"/>
          </p:nvPr>
        </p:nvSpPr>
        <p:spPr>
          <a:xfrm>
            <a:off x="381000" y="1447800"/>
            <a:ext cx="8267700" cy="47244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AE9D2672-CE0D-DF4D-971B-4E32D0AF86F1}" type="datetime1">
              <a:rPr lang="en-US" smtClean="0"/>
              <a:pPr>
                <a:defRPr/>
              </a:pPr>
              <a:t>8/12/10</a:t>
            </a:fld>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9755"/>
            <a:ext cx="457200" cy="457200"/>
          </a:xfrm>
        </p:spPr>
        <p:txBody>
          <a:bodyPr/>
          <a:lstStyle/>
          <a:p>
            <a:pPr>
              <a:defRPr/>
            </a:pPr>
            <a:fld id="{F7B23A38-BDCD-E74A-A353-5A9E4D8FADB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45553C90-EFB4-1F43-B0EB-A1DD97F44FFF}" type="datetime1">
              <a:rPr lang="en-US" smtClean="0"/>
              <a:pPr>
                <a:defRPr/>
              </a:pPr>
              <a:t>8/12/10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2957ED-DFCB-0A4B-A189-3D60B6EB3F41}" type="slidenum">
              <a:rPr lang="en-US" smtClean="0"/>
              <a:pPr>
                <a:defRPr/>
              </a:pPr>
              <a:t>‹#›</a:t>
            </a:fld>
            <a:endParaRPr lang="en-US"/>
          </a:p>
        </p:txBody>
      </p:sp>
      <p:sp>
        <p:nvSpPr>
          <p:cNvPr id="9" name="Content Placeholder 8"/>
          <p:cNvSpPr>
            <a:spLocks noGrp="1"/>
          </p:cNvSpPr>
          <p:nvPr>
            <p:ph sz="quarter" idx="1"/>
          </p:nvPr>
        </p:nvSpPr>
        <p:spPr>
          <a:xfrm>
            <a:off x="381000" y="1447800"/>
            <a:ext cx="396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48200" y="1447800"/>
            <a:ext cx="40005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E22F4921-8D5B-4A48-9C40-25BFDB4B5FAA}" type="datetime1">
              <a:rPr lang="en-US" smtClean="0"/>
              <a:pPr>
                <a:defRPr/>
              </a:pPr>
              <a:t>8/12/10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40E74C2-4EE4-F94F-86E3-55B2ECDF7E97}"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4826B898-72C9-0C41-A1BF-7A0913676BE5}" type="datetime1">
              <a:rPr lang="en-US" smtClean="0"/>
              <a:pPr>
                <a:defRPr/>
              </a:pPr>
              <a:t>8/12/10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0D87A19-D110-D04F-A049-408FE978F35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3F246B-F4AD-FC4B-ABE1-89070DF81449}" type="datetime1">
              <a:rPr lang="en-US" smtClean="0"/>
              <a:pPr>
                <a:defRPr/>
              </a:pPr>
              <a:t>8/12/10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DE728CE-4F71-9441-B61A-2054F698012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03504"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3504"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F700C080-50AE-B547-9269-9C0CDF1BDDA1}" type="datetime1">
              <a:rPr lang="en-US" smtClean="0"/>
              <a:pPr>
                <a:defRPr/>
              </a:pPr>
              <a:t>8/12/10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27B237-E247-5547-AF9A-D8717904473A}" type="slidenum">
              <a:rPr lang="en-US" smtClean="0"/>
              <a:pPr>
                <a:defRPr/>
              </a:pPr>
              <a:t>‹#›</a:t>
            </a:fld>
            <a:endParaRPr lang="en-US"/>
          </a:p>
        </p:txBody>
      </p:sp>
      <p:sp>
        <p:nvSpPr>
          <p:cNvPr id="11" name="Content Placeholder 10"/>
          <p:cNvSpPr>
            <a:spLocks noGrp="1"/>
          </p:cNvSpPr>
          <p:nvPr>
            <p:ph sz="quarter" idx="1"/>
          </p:nvPr>
        </p:nvSpPr>
        <p:spPr>
          <a:xfrm>
            <a:off x="2660904"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AA8BE017-A6C2-514B-85A5-C5F91E933961}" type="datetime1">
              <a:rPr lang="en-US" smtClean="0"/>
              <a:pPr>
                <a:defRPr/>
              </a:pPr>
              <a:t>8/12/10</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C1E83E95-07B3-BB4D-9959-0016966C3C4F}"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7620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381000" y="76200"/>
            <a:ext cx="82677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81000" y="1447800"/>
            <a:ext cx="8267700" cy="4572000"/>
          </a:xfrm>
          <a:prstGeom prst="rect">
            <a:avLst/>
          </a:prstGeom>
        </p:spPr>
        <p:txBody>
          <a:bodyPr>
            <a:no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F224FB08-896D-F248-BC62-9069477D4AAC}" type="datetime1">
              <a:rPr lang="en-US" smtClean="0"/>
              <a:pPr>
                <a:defRPr/>
              </a:pPr>
              <a:t>8/12/10</a:t>
            </a:fld>
            <a:endParaRPr lang="en-US"/>
          </a:p>
        </p:txBody>
      </p:sp>
      <p:sp>
        <p:nvSpPr>
          <p:cNvPr id="3" name="Footer Placeholder 2"/>
          <p:cNvSpPr>
            <a:spLocks noGrp="1"/>
          </p:cNvSpPr>
          <p:nvPr>
            <p:ph type="ftr" sz="quarter" idx="3"/>
          </p:nvPr>
        </p:nvSpPr>
        <p:spPr>
          <a:xfrm>
            <a:off x="190500" y="6324600"/>
            <a:ext cx="3771900" cy="457200"/>
          </a:xfrm>
          <a:prstGeom prst="rect">
            <a:avLst/>
          </a:prstGeom>
        </p:spPr>
        <p:txBody>
          <a:bodyPr anchor="ctr" anchorCtr="0"/>
          <a:lstStyle>
            <a:lvl1pPr eaLnBrk="1" latinLnBrk="0" hangingPunct="1">
              <a:defRPr kumimoji="0" sz="1800" b="1">
                <a:solidFill>
                  <a:schemeClr val="tx2"/>
                </a:solidFill>
              </a:defRPr>
            </a:lvl1pPr>
          </a:lstStyle>
          <a:p>
            <a:pPr>
              <a:defRPr/>
            </a:pPr>
            <a:endParaRPr lang="en-US" dirty="0"/>
          </a:p>
        </p:txBody>
      </p:sp>
      <p:sp>
        <p:nvSpPr>
          <p:cNvPr id="23" name="Slide Number Placeholder 22"/>
          <p:cNvSpPr>
            <a:spLocks noGrp="1"/>
          </p:cNvSpPr>
          <p:nvPr>
            <p:ph type="sldNum" sz="quarter" idx="4"/>
          </p:nvPr>
        </p:nvSpPr>
        <p:spPr>
          <a:xfrm>
            <a:off x="152400" y="76200"/>
            <a:ext cx="457200" cy="457200"/>
          </a:xfrm>
          <a:prstGeom prst="ellipse">
            <a:avLst/>
          </a:prstGeom>
          <a:solidFill>
            <a:schemeClr val="accent2"/>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4BA89402-B772-7D4A-A934-B595041E6596}" type="slidenum">
              <a:rPr lang="en-US" smtClean="0"/>
              <a:pPr>
                <a:defRPr/>
              </a:pPr>
              <a:t>‹#›</a:t>
            </a:fld>
            <a:endParaRPr lang="en-US" dirty="0"/>
          </a:p>
        </p:txBody>
      </p:sp>
      <p:sp>
        <p:nvSpPr>
          <p:cNvPr id="11" name="Rectangle 10"/>
          <p:cNvSpPr/>
          <p:nvPr userDrawn="1"/>
        </p:nvSpPr>
        <p:spPr>
          <a:xfrm>
            <a:off x="6172200" y="69755"/>
            <a:ext cx="2917372" cy="46364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sldNum="0" hdr="0" ftr="0" dt="0"/>
  <p:txStyles>
    <p:titleStyle>
      <a:lvl1pPr algn="l" rtl="0" eaLnBrk="1" latinLnBrk="0" hangingPunct="1">
        <a:spcBef>
          <a:spcPct val="0"/>
        </a:spcBef>
        <a:buNone/>
        <a:defRPr kumimoji="0" sz="4000" b="0" kern="1200">
          <a:solidFill>
            <a:srgbClr val="800000"/>
          </a:solidFill>
          <a:latin typeface="Calibri"/>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Calibri"/>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Calibri"/>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Calibri"/>
          <a:ea typeface="+mn-ea"/>
          <a:cs typeface="+mn-cs"/>
        </a:defRPr>
      </a:lvl3pPr>
      <a:lvl4pPr marL="1097280" indent="-228600" algn="l" rtl="0" eaLnBrk="1" latinLnBrk="0" hangingPunct="1">
        <a:spcBef>
          <a:spcPts val="370"/>
        </a:spcBef>
        <a:buClr>
          <a:schemeClr val="accent3"/>
        </a:buClr>
        <a:buSzPct val="80000"/>
        <a:buFont typeface="Wingdings 2"/>
        <a:buChar char=""/>
        <a:defRPr kumimoji="0" sz="2400" kern="1200">
          <a:solidFill>
            <a:schemeClr val="tx1"/>
          </a:solidFill>
          <a:latin typeface="Calibri"/>
          <a:ea typeface="+mn-ea"/>
          <a:cs typeface="+mn-cs"/>
        </a:defRPr>
      </a:lvl4pPr>
      <a:lvl5pPr marL="1371600" indent="-228600" algn="l" rtl="0" eaLnBrk="1" latinLnBrk="0" hangingPunct="1">
        <a:spcBef>
          <a:spcPts val="370"/>
        </a:spcBef>
        <a:buClr>
          <a:schemeClr val="accent3"/>
        </a:buClr>
        <a:buFontTx/>
        <a:buChar char="o"/>
        <a:defRPr kumimoji="0" sz="2400" kern="1200">
          <a:solidFill>
            <a:schemeClr val="tx1"/>
          </a:solidFill>
          <a:latin typeface="Calibri"/>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image" Target="../media/image21.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9.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7.png"/><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0.png"/><Relationship Id="rId7" Type="http://schemas.openxmlformats.org/officeDocument/2006/relationships/image" Target="../media/image8.png"/><Relationship Id="rId1" Type="http://schemas.openxmlformats.org/officeDocument/2006/relationships/tags" Target="../tags/tag14.xml"/><Relationship Id="rId2" Type="http://schemas.openxmlformats.org/officeDocument/2006/relationships/slideLayout" Target="../slideLayouts/slideLayout2.xml"/><Relationship Id="rId9" Type="http://schemas.openxmlformats.org/officeDocument/2006/relationships/image" Target="../media/image16.png"/><Relationship Id="rId3" Type="http://schemas.openxmlformats.org/officeDocument/2006/relationships/notesSlide" Target="../notesSlides/notesSlide10.xml"/><Relationship Id="rId6" Type="http://schemas.openxmlformats.org/officeDocument/2006/relationships/image" Target="../media/image19.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4" Type="http://schemas.openxmlformats.org/officeDocument/2006/relationships/image" Target="../media/image2.jpeg"/><Relationship Id="rId5" Type="http://schemas.openxmlformats.org/officeDocument/2006/relationships/image" Target="../media/image3.jpeg"/><Relationship Id="rId7"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4.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6.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9.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4" Type="http://schemas.openxmlformats.org/officeDocument/2006/relationships/image" Target="../media/image18.png"/><Relationship Id="rId10" Type="http://schemas.openxmlformats.org/officeDocument/2006/relationships/image" Target="../media/image28.wmf"/><Relationship Id="rId5" Type="http://schemas.openxmlformats.org/officeDocument/2006/relationships/image" Target="../media/image10.png"/><Relationship Id="rId7" Type="http://schemas.openxmlformats.org/officeDocument/2006/relationships/image" Target="../media/image14.png"/><Relationship Id="rId1" Type="http://schemas.openxmlformats.org/officeDocument/2006/relationships/tags" Target="../tags/tag25.xml"/><Relationship Id="rId2" Type="http://schemas.openxmlformats.org/officeDocument/2006/relationships/slideLayout" Target="../slideLayouts/slideLayout2.xml"/><Relationship Id="rId9" Type="http://schemas.openxmlformats.org/officeDocument/2006/relationships/image" Target="../media/image15.emf"/><Relationship Id="rId3" Type="http://schemas.openxmlformats.org/officeDocument/2006/relationships/notesSlide" Target="../notesSlides/notesSlide20.xml"/><Relationship Id="rId6" Type="http://schemas.openxmlformats.org/officeDocument/2006/relationships/image" Target="../media/image19.wmf"/></Relationships>
</file>

<file path=ppt/slides/_rels/slide32.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6" Type="http://schemas.openxmlformats.org/officeDocument/2006/relationships/image" Target="../media/image20.png"/><Relationship Id="rId4" Type="http://schemas.openxmlformats.org/officeDocument/2006/relationships/image" Target="../media/image18.png"/><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21.xml"/><Relationship Id="rId5" Type="http://schemas.openxmlformats.org/officeDocument/2006/relationships/image" Target="../media/image19.wmf"/></Relationships>
</file>

<file path=ppt/slides/_rels/slide34.xml.rels><?xml version="1.0" encoding="UTF-8" standalone="yes"?>
<Relationships xmlns="http://schemas.openxmlformats.org/package/2006/relationships"><Relationship Id="rId4" Type="http://schemas.openxmlformats.org/officeDocument/2006/relationships/image" Target="../media/image15.emf"/><Relationship Id="rId5" Type="http://schemas.openxmlformats.org/officeDocument/2006/relationships/image" Target="../media/image28.wmf"/><Relationship Id="rId7" Type="http://schemas.openxmlformats.org/officeDocument/2006/relationships/image" Target="../media/image19.wmf"/><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22.xml"/><Relationship Id="rId6"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23.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notesSlide" Target="../notesSlides/notesSlide24.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chart" Target="../charts/chart1.xml"/><Relationship Id="rId1" Type="http://schemas.openxmlformats.org/officeDocument/2006/relationships/tags" Target="../tags/tag31.xml"/><Relationship Id="rId2" Type="http://schemas.openxmlformats.org/officeDocument/2006/relationships/slideLayout" Target="../slideLayouts/slideLayout7.xml"/><Relationship Id="rId3"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27.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4" Type="http://schemas.openxmlformats.org/officeDocument/2006/relationships/image" Target="../media/image7.png"/><Relationship Id="rId7" Type="http://schemas.openxmlformats.org/officeDocument/2006/relationships/image" Target="../media/image10.png"/><Relationship Id="rId11" Type="http://schemas.openxmlformats.org/officeDocument/2006/relationships/image" Target="../media/image14.png"/><Relationship Id="rId1" Type="http://schemas.openxmlformats.org/officeDocument/2006/relationships/tags" Target="../tags/tag3.xml"/><Relationship Id="rId6" Type="http://schemas.openxmlformats.org/officeDocument/2006/relationships/image" Target="../media/image9.wmf"/><Relationship Id="rId8" Type="http://schemas.openxmlformats.org/officeDocument/2006/relationships/image" Target="../media/image11.png"/><Relationship Id="rId13" Type="http://schemas.openxmlformats.org/officeDocument/2006/relationships/image" Target="../media/image16.png"/><Relationship Id="rId10" Type="http://schemas.openxmlformats.org/officeDocument/2006/relationships/image" Target="../media/image13.png"/><Relationship Id="rId5" Type="http://schemas.openxmlformats.org/officeDocument/2006/relationships/image" Target="../media/image8.png"/><Relationship Id="rId12" Type="http://schemas.openxmlformats.org/officeDocument/2006/relationships/image" Target="../media/image15.emf"/><Relationship Id="rId2" Type="http://schemas.openxmlformats.org/officeDocument/2006/relationships/slideLayout" Target="../slideLayouts/slideLayout2.xml"/><Relationship Id="rId9" Type="http://schemas.openxmlformats.org/officeDocument/2006/relationships/image" Target="../media/image12.png"/><Relationship Id="rId3"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 Id="rId5" Type="http://schemas.openxmlformats.org/officeDocument/2006/relationships/image" Target="../media/image19.wmf"/></Relationships>
</file>

<file path=ppt/slides/_rels/slide41.xml.rels><?xml version="1.0" encoding="UTF-8" standalone="yes"?>
<Relationships xmlns="http://schemas.openxmlformats.org/package/2006/relationships"><Relationship Id="rId4" Type="http://schemas.openxmlformats.org/officeDocument/2006/relationships/image" Target="../media/image32.png"/><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4" Type="http://schemas.openxmlformats.org/officeDocument/2006/relationships/image" Target="../media/image34.png"/><Relationship Id="rId5" Type="http://schemas.openxmlformats.org/officeDocument/2006/relationships/image" Target="../media/image35.png"/><Relationship Id="rId7" Type="http://schemas.openxmlformats.org/officeDocument/2006/relationships/image" Target="../media/image15.emf"/><Relationship Id="rId1" Type="http://schemas.openxmlformats.org/officeDocument/2006/relationships/tags" Target="../tags/tag34.xml"/><Relationship Id="rId2" Type="http://schemas.openxmlformats.org/officeDocument/2006/relationships/slideLayout" Target="../slideLayouts/slideLayout2.xml"/><Relationship Id="rId3" Type="http://schemas.openxmlformats.org/officeDocument/2006/relationships/image" Target="../media/image33.png"/><Relationship Id="rId6"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29.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chart" Target="../charts/chart2.xml"/><Relationship Id="rId1" Type="http://schemas.openxmlformats.org/officeDocument/2006/relationships/tags" Target="../tags/tag3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30.xml"/><Relationship Id="rId1" Type="http://schemas.openxmlformats.org/officeDocument/2006/relationships/tags" Target="../tags/tag38.xml"/></Relationships>
</file>

<file path=ppt/slides/_rels/slide47.xml.rels><?xml version="1.0" encoding="UTF-8" standalone="yes"?>
<Relationships xmlns="http://schemas.openxmlformats.org/package/2006/relationships"><Relationship Id="rId8" Type="http://schemas.openxmlformats.org/officeDocument/2006/relationships/image" Target="../media/image14.png"/><Relationship Id="rId4" Type="http://schemas.openxmlformats.org/officeDocument/2006/relationships/image" Target="../media/image18.png"/><Relationship Id="rId10" Type="http://schemas.openxmlformats.org/officeDocument/2006/relationships/image" Target="../media/image20.png"/><Relationship Id="rId5" Type="http://schemas.openxmlformats.org/officeDocument/2006/relationships/image" Target="../media/image10.png"/><Relationship Id="rId7" Type="http://schemas.openxmlformats.org/officeDocument/2006/relationships/image" Target="../media/image12.png"/><Relationship Id="rId1" Type="http://schemas.openxmlformats.org/officeDocument/2006/relationships/tags" Target="../tags/tag39.xml"/><Relationship Id="rId2" Type="http://schemas.openxmlformats.org/officeDocument/2006/relationships/slideLayout" Target="../slideLayouts/slideLayout2.xml"/><Relationship Id="rId9" Type="http://schemas.openxmlformats.org/officeDocument/2006/relationships/image" Target="../media/image37.png"/><Relationship Id="rId3" Type="http://schemas.openxmlformats.org/officeDocument/2006/relationships/notesSlide" Target="../notesSlides/notesSlide31.xml"/><Relationship Id="rId6" Type="http://schemas.openxmlformats.org/officeDocument/2006/relationships/image" Target="../media/image19.wmf"/></Relationships>
</file>

<file path=ppt/slides/_rels/slide48.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4.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33.xml"/><Relationship Id="rId1" Type="http://schemas.openxmlformats.org/officeDocument/2006/relationships/tags" Target="../tags/tag4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34.xml"/><Relationship Id="rId1" Type="http://schemas.openxmlformats.org/officeDocument/2006/relationships/tags" Target="../tags/tag44.xml"/></Relationships>
</file>

<file path=ppt/slides/_rels/slide53.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54.xml.rels><?xml version="1.0" encoding="UTF-8" standalone="yes"?>
<Relationships xmlns="http://schemas.openxmlformats.org/package/2006/relationships"><Relationship Id="rId6" Type="http://schemas.openxmlformats.org/officeDocument/2006/relationships/image" Target="../media/image20.png"/><Relationship Id="rId4" Type="http://schemas.openxmlformats.org/officeDocument/2006/relationships/image" Target="../media/image41.wmf"/><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0.wmf"/><Relationship Id="rId5" Type="http://schemas.openxmlformats.org/officeDocument/2006/relationships/image" Target="../media/image42.png"/></Relationships>
</file>

<file path=ppt/slides/_rels/slide55.xml.rels><?xml version="1.0" encoding="UTF-8" standalone="yes"?>
<Relationships xmlns="http://schemas.openxmlformats.org/package/2006/relationships"><Relationship Id="rId6" Type="http://schemas.openxmlformats.org/officeDocument/2006/relationships/image" Target="../media/image19.wmf"/><Relationship Id="rId4" Type="http://schemas.openxmlformats.org/officeDocument/2006/relationships/image" Target="../media/image28.wmf"/><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5.emf"/><Relationship Id="rId5" Type="http://schemas.openxmlformats.org/officeDocument/2006/relationships/image" Target="../media/image20.png"/></Relationships>
</file>

<file path=ppt/slides/_rels/slide56.xml.rels><?xml version="1.0" encoding="UTF-8" standalone="yes"?>
<Relationships xmlns="http://schemas.openxmlformats.org/package/2006/relationships"><Relationship Id="rId4" Type="http://schemas.openxmlformats.org/officeDocument/2006/relationships/image" Target="../media/image40.wmf"/><Relationship Id="rId1" Type="http://schemas.openxmlformats.org/officeDocument/2006/relationships/tags" Target="../tags/tag45.xml"/><Relationship Id="rId2" Type="http://schemas.openxmlformats.org/officeDocument/2006/relationships/slideLayout" Target="../slideLayouts/slideLayout2.xml"/><Relationship Id="rId3" Type="http://schemas.openxmlformats.org/officeDocument/2006/relationships/image" Target="../media/image37.png"/><Relationship Id="rId5" Type="http://schemas.openxmlformats.org/officeDocument/2006/relationships/image" Target="../media/image4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6.png"/><Relationship Id="rId5" Type="http://schemas.openxmlformats.org/officeDocument/2006/relationships/image" Target="../media/image14.png"/><Relationship Id="rId7" Type="http://schemas.openxmlformats.org/officeDocument/2006/relationships/image" Target="../media/image17.png"/><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5.xml"/><Relationship Id="rId6"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4" Type="http://schemas.openxmlformats.org/officeDocument/2006/relationships/image" Target="../media/image18.png"/><Relationship Id="rId5" Type="http://schemas.openxmlformats.org/officeDocument/2006/relationships/image" Target="../media/image10.png"/><Relationship Id="rId7" Type="http://schemas.openxmlformats.org/officeDocument/2006/relationships/image" Target="../media/image8.png"/><Relationship Id="rId1" Type="http://schemas.openxmlformats.org/officeDocument/2006/relationships/tags" Target="../tags/tag6.xml"/><Relationship Id="rId2" Type="http://schemas.openxmlformats.org/officeDocument/2006/relationships/slideLayout" Target="../slideLayouts/slideLayout2.xml"/><Relationship Id="rId9" Type="http://schemas.openxmlformats.org/officeDocument/2006/relationships/image" Target="../media/image14.png"/><Relationship Id="rId3" Type="http://schemas.openxmlformats.org/officeDocument/2006/relationships/notesSlide" Target="../notesSlides/notesSlide6.xml"/><Relationship Id="rId6"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4" Type="http://schemas.openxmlformats.org/officeDocument/2006/relationships/image" Target="../media/image7.png"/><Relationship Id="rId5" Type="http://schemas.openxmlformats.org/officeDocument/2006/relationships/image" Target="../media/image11.png"/><Relationship Id="rId7" Type="http://schemas.openxmlformats.org/officeDocument/2006/relationships/image" Target="../media/image14.png"/><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7.xml"/><Relationship Id="rId6"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2.png"/><Relationship Id="rId7" Type="http://schemas.openxmlformats.org/officeDocument/2006/relationships/image" Target="../media/image19.wmf"/><Relationship Id="rId1" Type="http://schemas.openxmlformats.org/officeDocument/2006/relationships/tags" Target="../tags/tag8.xml"/><Relationship Id="rId2" Type="http://schemas.openxmlformats.org/officeDocument/2006/relationships/slideLayout" Target="../slideLayouts/slideLayout2.xml"/><Relationship Id="rId9" Type="http://schemas.openxmlformats.org/officeDocument/2006/relationships/image" Target="../media/image20.png"/><Relationship Id="rId3" Type="http://schemas.openxmlformats.org/officeDocument/2006/relationships/notesSlide" Target="../notesSlides/notesSlide8.xml"/><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1295400" y="3124200"/>
            <a:ext cx="6400800" cy="2971800"/>
          </a:xfrm>
        </p:spPr>
        <p:txBody>
          <a:bodyPr/>
          <a:lstStyle/>
          <a:p>
            <a:r>
              <a:rPr lang="en-US" sz="2800" b="1" dirty="0" err="1" smtClean="0">
                <a:latin typeface="Calibri" pitchFamily="-112" charset="0"/>
              </a:rPr>
              <a:t>Aruna</a:t>
            </a:r>
            <a:r>
              <a:rPr lang="en-US" sz="2800" b="1" dirty="0" smtClean="0">
                <a:latin typeface="Calibri" pitchFamily="-112" charset="0"/>
              </a:rPr>
              <a:t> </a:t>
            </a:r>
            <a:r>
              <a:rPr lang="en-US" sz="2800" b="1" dirty="0" err="1" smtClean="0">
                <a:latin typeface="Calibri" pitchFamily="-112" charset="0"/>
              </a:rPr>
              <a:t>Balasubramanian</a:t>
            </a:r>
            <a:endParaRPr lang="en-US" sz="2800" b="1" dirty="0" smtClean="0">
              <a:latin typeface="Calibri" pitchFamily="-112" charset="0"/>
            </a:endParaRPr>
          </a:p>
          <a:p>
            <a:r>
              <a:rPr lang="en-US" sz="2800" b="1" dirty="0" smtClean="0">
                <a:latin typeface="Calibri" pitchFamily="-112" charset="0"/>
              </a:rPr>
              <a:t>Department of Computer Science</a:t>
            </a:r>
            <a:endParaRPr lang="en-US" sz="2800" dirty="0" smtClean="0">
              <a:latin typeface="Calibri" pitchFamily="-112" charset="0"/>
            </a:endParaRPr>
          </a:p>
          <a:p>
            <a:r>
              <a:rPr lang="en-US" sz="2800" b="1" dirty="0" smtClean="0">
                <a:latin typeface="Calibri" pitchFamily="-112" charset="0"/>
              </a:rPr>
              <a:t>University of Massachusetts Amherst</a:t>
            </a:r>
          </a:p>
          <a:p>
            <a:r>
              <a:rPr lang="en-US" sz="2800" b="1" dirty="0" err="1" smtClean="0">
                <a:latin typeface="Calibri" pitchFamily="-112" charset="0"/>
              </a:rPr>
              <a:t>www.cs.umass.edu/~arunab</a:t>
            </a:r>
            <a:endParaRPr lang="en-US" sz="2800" b="1" dirty="0" smtClean="0">
              <a:latin typeface="Calibri" pitchFamily="-112" charset="0"/>
            </a:endParaRPr>
          </a:p>
        </p:txBody>
      </p:sp>
      <p:sp>
        <p:nvSpPr>
          <p:cNvPr id="14339" name="Title 1"/>
          <p:cNvSpPr>
            <a:spLocks noGrp="1"/>
          </p:cNvSpPr>
          <p:nvPr>
            <p:ph type="ctrTitle"/>
          </p:nvPr>
        </p:nvSpPr>
        <p:spPr/>
        <p:txBody>
          <a:bodyPr>
            <a:normAutofit/>
          </a:bodyPr>
          <a:lstStyle/>
          <a:p>
            <a:r>
              <a:rPr sz="3600" dirty="0" smtClean="0"/>
              <a:t>Architecting Protocols to Improve Connectivity in Diverse Mobile Networks</a:t>
            </a:r>
            <a:endParaRPr sz="3600" dirty="0" smtClean="0">
              <a:latin typeface="Calibri" pitchFamily="-112" charset="0"/>
            </a:endParaRPr>
          </a:p>
        </p:txBody>
      </p:sp>
    </p:spTree>
  </p:cSld>
  <p:clrMapOvr>
    <a:masterClrMapping/>
  </p:clrMapOvr>
  <p:transition advTm="5380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sz="quarter" idx="1"/>
          </p:nvPr>
        </p:nvSpPr>
        <p:spPr>
          <a:xfrm>
            <a:off x="381000" y="1447800"/>
            <a:ext cx="8763000" cy="3581400"/>
          </a:xfrm>
        </p:spPr>
        <p:txBody>
          <a:bodyPr/>
          <a:lstStyle/>
          <a:p>
            <a:pPr>
              <a:buNone/>
            </a:pPr>
            <a:endParaRPr lang="en-US" sz="2400" dirty="0" smtClean="0"/>
          </a:p>
          <a:p>
            <a:r>
              <a:rPr lang="en-US" dirty="0" smtClean="0"/>
              <a:t>What are the underlying reasons for disruptions and uncertainty?</a:t>
            </a:r>
          </a:p>
          <a:p>
            <a:endParaRPr lang="en-US" dirty="0" smtClean="0"/>
          </a:p>
          <a:p>
            <a:r>
              <a:rPr lang="en-US" dirty="0" smtClean="0"/>
              <a:t>What protocol design works well under uncertainty and can  best overcome disruptions?</a:t>
            </a:r>
            <a:endParaRPr lang="en-US" dirty="0"/>
          </a:p>
        </p:txBody>
      </p:sp>
    </p:spTree>
  </p:cSld>
  <p:clrMapOvr>
    <a:masterClrMapping/>
  </p:clrMapOvr>
  <p:transition advTm="2047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a:t>
            </a:r>
            <a:endParaRPr lang="en-US" dirty="0"/>
          </a:p>
        </p:txBody>
      </p:sp>
      <p:sp>
        <p:nvSpPr>
          <p:cNvPr id="3" name="Content Placeholder 2"/>
          <p:cNvSpPr>
            <a:spLocks noGrp="1"/>
          </p:cNvSpPr>
          <p:nvPr>
            <p:ph sz="quarter" idx="1"/>
          </p:nvPr>
        </p:nvSpPr>
        <p:spPr>
          <a:xfrm>
            <a:off x="381000" y="2362200"/>
            <a:ext cx="8267700" cy="1295400"/>
          </a:xfrm>
        </p:spPr>
        <p:txBody>
          <a:bodyPr/>
          <a:lstStyle/>
          <a:p>
            <a:pPr marL="0" indent="0">
              <a:buNone/>
            </a:pPr>
            <a:r>
              <a:rPr lang="en-US" b="1" dirty="0" smtClean="0"/>
              <a:t>Disruptions in diverse mobile environments can be overcome by exploiting resources opportunistically using utility-driven, probabilistic protocols. </a:t>
            </a:r>
            <a:endParaRPr lang="en-US" b="1" dirty="0"/>
          </a:p>
        </p:txBody>
      </p:sp>
      <p:cxnSp>
        <p:nvCxnSpPr>
          <p:cNvPr id="5" name="Straight Connector 4"/>
          <p:cNvCxnSpPr/>
          <p:nvPr/>
        </p:nvCxnSpPr>
        <p:spPr>
          <a:xfrm>
            <a:off x="2362200" y="3201988"/>
            <a:ext cx="5029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81000" y="3656012"/>
            <a:ext cx="51054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advTm="605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Methodology (1 of 2)</a:t>
            </a:r>
            <a:endParaRPr lang="en-US" dirty="0"/>
          </a:p>
        </p:txBody>
      </p:sp>
      <p:sp>
        <p:nvSpPr>
          <p:cNvPr id="3" name="Content Placeholder 2"/>
          <p:cNvSpPr>
            <a:spLocks noGrp="1"/>
          </p:cNvSpPr>
          <p:nvPr>
            <p:ph sz="quarter" idx="1"/>
          </p:nvPr>
        </p:nvSpPr>
        <p:spPr/>
        <p:txBody>
          <a:bodyPr/>
          <a:lstStyle/>
          <a:p>
            <a:pPr>
              <a:buNone/>
            </a:pPr>
            <a:r>
              <a:rPr lang="en-US" b="1" dirty="0" smtClean="0"/>
              <a:t>1. Measurement: Over two vehicular </a:t>
            </a:r>
            <a:r>
              <a:rPr lang="en-US" b="1" dirty="0" err="1" smtClean="0"/>
              <a:t>testbeds</a:t>
            </a:r>
            <a:endParaRPr lang="en-US" b="1" dirty="0" smtClean="0"/>
          </a:p>
          <a:p>
            <a:endParaRPr lang="en-US" dirty="0" smtClean="0"/>
          </a:p>
          <a:p>
            <a:endParaRPr lang="en-US" dirty="0" smtClean="0"/>
          </a:p>
          <a:p>
            <a:endParaRPr lang="en-US" dirty="0" smtClean="0"/>
          </a:p>
          <a:p>
            <a:endParaRPr lang="en-US" dirty="0" smtClean="0"/>
          </a:p>
        </p:txBody>
      </p:sp>
      <p:pic>
        <p:nvPicPr>
          <p:cNvPr id="5" name="Picture 2"/>
          <p:cNvPicPr>
            <a:picLocks noChangeAspect="1" noChangeArrowheads="1"/>
          </p:cNvPicPr>
          <p:nvPr/>
        </p:nvPicPr>
        <p:blipFill>
          <a:blip r:embed="rId3"/>
          <a:srcRect/>
          <a:stretch>
            <a:fillRect/>
          </a:stretch>
        </p:blipFill>
        <p:spPr bwMode="auto">
          <a:xfrm>
            <a:off x="5638800" y="2588985"/>
            <a:ext cx="3352800" cy="3811815"/>
          </a:xfrm>
          <a:prstGeom prst="rect">
            <a:avLst/>
          </a:prstGeom>
          <a:noFill/>
          <a:ln w="9525">
            <a:noFill/>
            <a:miter lim="800000"/>
            <a:headEnd/>
            <a:tailEnd/>
          </a:ln>
        </p:spPr>
      </p:pic>
      <p:sp>
        <p:nvSpPr>
          <p:cNvPr id="6" name="Rectangle 1027"/>
          <p:cNvSpPr txBox="1">
            <a:spLocks noChangeArrowheads="1"/>
          </p:cNvSpPr>
          <p:nvPr/>
        </p:nvSpPr>
        <p:spPr bwMode="auto">
          <a:xfrm>
            <a:off x="5257800" y="2057400"/>
            <a:ext cx="3581400" cy="457200"/>
          </a:xfrm>
          <a:prstGeom prst="rect">
            <a:avLst/>
          </a:prstGeom>
          <a:noFill/>
          <a:ln w="12700">
            <a:noFill/>
            <a:miter lim="800000"/>
            <a:headEnd/>
            <a:tailEnd/>
          </a:ln>
        </p:spPr>
        <p:txBody>
          <a:bodyPr lIns="90488" tIns="44450" rIns="90488" bIns="44450">
            <a:prstTxWarp prst="textNoShape">
              <a:avLst/>
            </a:prstTxWarp>
          </a:bodyPr>
          <a:lstStyle/>
          <a:p>
            <a:pPr marL="342900" indent="6350" eaLnBrk="0" hangingPunct="0">
              <a:spcBef>
                <a:spcPct val="20000"/>
              </a:spcBef>
              <a:buClr>
                <a:srgbClr val="840C22"/>
              </a:buClr>
              <a:buSzPct val="100000"/>
              <a:buFont typeface="Wingdings" pitchFamily="-65" charset="2"/>
              <a:buNone/>
            </a:pPr>
            <a:r>
              <a:rPr lang="en-US" sz="2400" dirty="0" err="1" smtClean="0">
                <a:latin typeface="Calibri"/>
              </a:rPr>
              <a:t>VanLAN</a:t>
            </a:r>
            <a:r>
              <a:rPr lang="en-US" sz="2400" dirty="0" smtClean="0">
                <a:latin typeface="Calibri"/>
              </a:rPr>
              <a:t>: Redmond, WA</a:t>
            </a:r>
            <a:endParaRPr lang="en-US" sz="2400" dirty="0">
              <a:latin typeface="Calibri"/>
            </a:endParaRPr>
          </a:p>
        </p:txBody>
      </p:sp>
      <p:pic>
        <p:nvPicPr>
          <p:cNvPr id="8" name="Picture 53"/>
          <p:cNvPicPr>
            <a:picLocks noChangeAspect="1"/>
          </p:cNvPicPr>
          <p:nvPr/>
        </p:nvPicPr>
        <p:blipFill>
          <a:blip r:embed="rId4"/>
          <a:srcRect/>
          <a:stretch>
            <a:fillRect/>
          </a:stretch>
        </p:blipFill>
        <p:spPr bwMode="auto">
          <a:xfrm>
            <a:off x="209550" y="2743200"/>
            <a:ext cx="2476500" cy="1219200"/>
          </a:xfrm>
          <a:prstGeom prst="rect">
            <a:avLst/>
          </a:prstGeom>
          <a:noFill/>
          <a:ln w="9525">
            <a:noFill/>
            <a:miter lim="800000"/>
            <a:headEnd/>
            <a:tailEnd/>
          </a:ln>
        </p:spPr>
      </p:pic>
      <p:sp>
        <p:nvSpPr>
          <p:cNvPr id="9" name="Rectangle 1027"/>
          <p:cNvSpPr txBox="1">
            <a:spLocks noChangeArrowheads="1"/>
          </p:cNvSpPr>
          <p:nvPr/>
        </p:nvSpPr>
        <p:spPr bwMode="auto">
          <a:xfrm>
            <a:off x="304800" y="2057400"/>
            <a:ext cx="4419600" cy="457200"/>
          </a:xfrm>
          <a:prstGeom prst="rect">
            <a:avLst/>
          </a:prstGeom>
          <a:noFill/>
          <a:ln w="12700">
            <a:noFill/>
            <a:miter lim="800000"/>
            <a:headEnd/>
            <a:tailEnd/>
          </a:ln>
        </p:spPr>
        <p:txBody>
          <a:bodyPr lIns="90488" tIns="44450" rIns="90488" bIns="44450">
            <a:prstTxWarp prst="textNoShape">
              <a:avLst/>
            </a:prstTxWarp>
          </a:bodyPr>
          <a:lstStyle/>
          <a:p>
            <a:pPr marL="342900" indent="6350" eaLnBrk="0" hangingPunct="0">
              <a:spcBef>
                <a:spcPct val="20000"/>
              </a:spcBef>
              <a:buClr>
                <a:srgbClr val="840C22"/>
              </a:buClr>
              <a:buSzPct val="100000"/>
              <a:buFont typeface="Wingdings" pitchFamily="-65" charset="2"/>
              <a:buNone/>
            </a:pPr>
            <a:r>
              <a:rPr lang="en-US" sz="2400" dirty="0" smtClean="0">
                <a:latin typeface="Calibri"/>
              </a:rPr>
              <a:t>Dome testbed: Amherst, MA</a:t>
            </a:r>
            <a:endParaRPr lang="en-US" sz="2400" dirty="0">
              <a:latin typeface="Calibri"/>
            </a:endParaRPr>
          </a:p>
        </p:txBody>
      </p:sp>
      <p:pic>
        <p:nvPicPr>
          <p:cNvPr id="10" name="Picture 9"/>
          <p:cNvPicPr>
            <a:picLocks noChangeAspect="1"/>
          </p:cNvPicPr>
          <p:nvPr/>
        </p:nvPicPr>
        <p:blipFill>
          <a:blip r:embed="rId5"/>
          <a:stretch>
            <a:fillRect/>
          </a:stretch>
        </p:blipFill>
        <p:spPr>
          <a:xfrm>
            <a:off x="2686050" y="2438399"/>
            <a:ext cx="2571750" cy="1785347"/>
          </a:xfrm>
          <a:prstGeom prst="rect">
            <a:avLst/>
          </a:prstGeom>
        </p:spPr>
      </p:pic>
      <p:sp>
        <p:nvSpPr>
          <p:cNvPr id="13" name="TextBox 12"/>
          <p:cNvSpPr txBox="1"/>
          <p:nvPr/>
        </p:nvSpPr>
        <p:spPr>
          <a:xfrm>
            <a:off x="209551" y="4223746"/>
            <a:ext cx="5429250" cy="1785104"/>
          </a:xfrm>
          <a:prstGeom prst="rect">
            <a:avLst/>
          </a:prstGeom>
          <a:noFill/>
        </p:spPr>
        <p:txBody>
          <a:bodyPr wrap="square" rtlCol="0">
            <a:spAutoFit/>
          </a:bodyPr>
          <a:lstStyle/>
          <a:p>
            <a:pPr marL="280988" indent="-280988">
              <a:buFontTx/>
              <a:buChar char="-"/>
            </a:pPr>
            <a:r>
              <a:rPr lang="en-US" sz="2200" dirty="0" smtClean="0">
                <a:latin typeface="Calibri"/>
              </a:rPr>
              <a:t>Dome-DTN, Dome-Intermittent, Dome-Mesh and Dome-Cellular</a:t>
            </a:r>
          </a:p>
          <a:p>
            <a:pPr marL="280988" indent="-280988">
              <a:buFontTx/>
              <a:buChar char="-"/>
            </a:pPr>
            <a:endParaRPr lang="en-US" sz="2200" dirty="0" smtClean="0">
              <a:latin typeface="Calibri"/>
            </a:endParaRPr>
          </a:p>
          <a:p>
            <a:pPr marL="280988" indent="-280988">
              <a:buFontTx/>
              <a:buChar char="-"/>
            </a:pPr>
            <a:r>
              <a:rPr lang="en-US" sz="2200" dirty="0" smtClean="0">
                <a:latin typeface="Calibri"/>
              </a:rPr>
              <a:t>Spans 150 sq. mile area, operational since 2004</a:t>
            </a:r>
          </a:p>
        </p:txBody>
      </p:sp>
    </p:spTree>
    <p:custDataLst>
      <p:tags r:id="rId1"/>
    </p:custDataLst>
  </p:cSld>
  <p:clrMapOvr>
    <a:masterClrMapping/>
  </p:clrMapOvr>
  <p:transition advTm="407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Methodology (2 of 2)</a:t>
            </a:r>
            <a:endParaRPr lang="en-US" dirty="0"/>
          </a:p>
        </p:txBody>
      </p:sp>
      <p:sp>
        <p:nvSpPr>
          <p:cNvPr id="3" name="Content Placeholder 2"/>
          <p:cNvSpPr>
            <a:spLocks noGrp="1"/>
          </p:cNvSpPr>
          <p:nvPr>
            <p:ph sz="quarter" idx="1"/>
          </p:nvPr>
        </p:nvSpPr>
        <p:spPr>
          <a:xfrm>
            <a:off x="381000" y="1447800"/>
            <a:ext cx="8001000" cy="4419600"/>
          </a:xfrm>
        </p:spPr>
        <p:txBody>
          <a:bodyPr/>
          <a:lstStyle/>
          <a:p>
            <a:pPr>
              <a:buNone/>
            </a:pPr>
            <a:r>
              <a:rPr lang="en-US" sz="2400" b="1" dirty="0" smtClean="0"/>
              <a:t>2. Opportunistic protocol </a:t>
            </a:r>
            <a:r>
              <a:rPr lang="en-US" sz="2400" b="1" dirty="0" smtClean="0"/>
              <a:t>design</a:t>
            </a:r>
            <a:endParaRPr lang="en-US" dirty="0" smtClean="0"/>
          </a:p>
          <a:p>
            <a:pPr>
              <a:buNone/>
            </a:pPr>
            <a:r>
              <a:rPr lang="en-US" sz="2400" dirty="0" smtClean="0"/>
              <a:t>	</a:t>
            </a:r>
          </a:p>
          <a:p>
            <a:pPr>
              <a:buNone/>
            </a:pPr>
            <a:r>
              <a:rPr lang="en-US" sz="2400" dirty="0" smtClean="0"/>
              <a:t>3. </a:t>
            </a:r>
            <a:r>
              <a:rPr lang="en-US" sz="2400" b="1" dirty="0" smtClean="0"/>
              <a:t>Evaluation: Using implementation</a:t>
            </a:r>
            <a:r>
              <a:rPr lang="en-US" sz="2400" b="1" dirty="0" smtClean="0"/>
              <a:t> and real deployment</a:t>
            </a:r>
            <a:endParaRPr lang="en-US" sz="2400" dirty="0" smtClean="0"/>
          </a:p>
          <a:p>
            <a:pPr>
              <a:buNone/>
            </a:pPr>
            <a:r>
              <a:rPr lang="en-US" sz="2400" dirty="0" smtClean="0"/>
              <a:t>	a. Augmented with analysis and trace-driven simulations</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marL="0" indent="0">
              <a:buNone/>
            </a:pPr>
            <a:endParaRPr lang="en-US" dirty="0" smtClean="0"/>
          </a:p>
        </p:txBody>
      </p:sp>
    </p:spTree>
    <p:custDataLst>
      <p:tags r:id="rId1"/>
    </p:custDataLst>
  </p:cSld>
  <p:clrMapOvr>
    <a:masterClrMapping/>
  </p:clrMapOvr>
  <p:transition advTm="553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rmAutofit/>
          </a:bodyPr>
          <a:lstStyle/>
          <a:p>
            <a:r>
              <a:rPr lang="en-US" dirty="0" smtClean="0"/>
              <a:t>Talk outline</a:t>
            </a:r>
            <a:endParaRPr lang="en-US" dirty="0"/>
          </a:p>
        </p:txBody>
      </p:sp>
      <p:cxnSp>
        <p:nvCxnSpPr>
          <p:cNvPr id="142" name="Straight Connector 141"/>
          <p:cNvCxnSpPr/>
          <p:nvPr/>
        </p:nvCxnSpPr>
        <p:spPr>
          <a:xfrm rot="5400000">
            <a:off x="1347444" y="3558046"/>
            <a:ext cx="2486709" cy="1"/>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5400000">
            <a:off x="3573956" y="3558047"/>
            <a:ext cx="2485116" cy="1588"/>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15120" y="2545675"/>
            <a:ext cx="8689853" cy="1588"/>
          </a:xfrm>
          <a:prstGeom prst="line">
            <a:avLst/>
          </a:prstGeom>
          <a:ln w="41275">
            <a:solidFill>
              <a:schemeClr val="tx1"/>
            </a:solidFill>
            <a:headEnd type="triangle"/>
            <a:tailEnd type="none" w="lg" len="me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928726" y="2534164"/>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930" y="2687358"/>
            <a:ext cx="2342082" cy="1015663"/>
          </a:xfrm>
          <a:prstGeom prst="rect">
            <a:avLst/>
          </a:prstGeom>
          <a:noFill/>
        </p:spPr>
        <p:txBody>
          <a:bodyPr wrap="none" rtlCol="0">
            <a:spAutoFit/>
          </a:bodyPr>
          <a:lstStyle/>
          <a:p>
            <a:r>
              <a:rPr lang="en-US" sz="2000" dirty="0" smtClean="0">
                <a:latin typeface="Calibri"/>
              </a:rPr>
              <a:t>Mostly disconnected</a:t>
            </a:r>
          </a:p>
          <a:p>
            <a:endParaRPr lang="en-US" sz="2200" b="1" dirty="0" smtClean="0">
              <a:latin typeface="Calibri"/>
            </a:endParaRPr>
          </a:p>
          <a:p>
            <a:r>
              <a:rPr lang="en-US" dirty="0" smtClean="0"/>
              <a:t>   </a:t>
            </a:r>
            <a:endParaRPr lang="en-US" dirty="0"/>
          </a:p>
        </p:txBody>
      </p:sp>
      <p:cxnSp>
        <p:nvCxnSpPr>
          <p:cNvPr id="131" name="Straight Connector 130"/>
          <p:cNvCxnSpPr/>
          <p:nvPr/>
        </p:nvCxnSpPr>
        <p:spPr>
          <a:xfrm rot="5400000">
            <a:off x="3292514" y="2538629"/>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2914867" y="2691823"/>
            <a:ext cx="1633781" cy="707886"/>
          </a:xfrm>
          <a:prstGeom prst="rect">
            <a:avLst/>
          </a:prstGeom>
          <a:noFill/>
        </p:spPr>
        <p:txBody>
          <a:bodyPr wrap="none" rtlCol="0">
            <a:spAutoFit/>
          </a:bodyPr>
          <a:lstStyle/>
          <a:p>
            <a:r>
              <a:rPr lang="en-US" sz="2000" dirty="0" smtClean="0">
                <a:latin typeface="Calibri"/>
              </a:rPr>
              <a:t>Intermittently </a:t>
            </a:r>
          </a:p>
          <a:p>
            <a:r>
              <a:rPr lang="en-US" sz="2000" dirty="0" smtClean="0">
                <a:latin typeface="Calibri"/>
              </a:rPr>
              <a:t>connected </a:t>
            </a:r>
            <a:endParaRPr lang="en-US" sz="2000" dirty="0">
              <a:latin typeface="Calibri"/>
            </a:endParaRPr>
          </a:p>
        </p:txBody>
      </p:sp>
      <p:cxnSp>
        <p:nvCxnSpPr>
          <p:cNvPr id="157" name="Straight Connector 156"/>
          <p:cNvCxnSpPr/>
          <p:nvPr/>
        </p:nvCxnSpPr>
        <p:spPr>
          <a:xfrm rot="5400000">
            <a:off x="6095206" y="2610364"/>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85800" y="1937026"/>
            <a:ext cx="902511" cy="400110"/>
          </a:xfrm>
          <a:prstGeom prst="rect">
            <a:avLst/>
          </a:prstGeom>
          <a:noFill/>
        </p:spPr>
        <p:txBody>
          <a:bodyPr wrap="none" rtlCol="0">
            <a:spAutoFit/>
          </a:bodyPr>
          <a:lstStyle/>
          <a:p>
            <a:r>
              <a:rPr lang="en-US" sz="2000" dirty="0" smtClean="0">
                <a:latin typeface="Calibri"/>
              </a:rPr>
              <a:t>~hours</a:t>
            </a:r>
            <a:endParaRPr lang="en-US" sz="2000" dirty="0">
              <a:latin typeface="Calibri"/>
            </a:endParaRPr>
          </a:p>
        </p:txBody>
      </p:sp>
      <p:sp>
        <p:nvSpPr>
          <p:cNvPr id="80" name="TextBox 79"/>
          <p:cNvSpPr txBox="1"/>
          <p:nvPr/>
        </p:nvSpPr>
        <p:spPr>
          <a:xfrm>
            <a:off x="2986920" y="1937026"/>
            <a:ext cx="1156737" cy="400110"/>
          </a:xfrm>
          <a:prstGeom prst="rect">
            <a:avLst/>
          </a:prstGeom>
          <a:noFill/>
        </p:spPr>
        <p:txBody>
          <a:bodyPr wrap="none" rtlCol="0">
            <a:spAutoFit/>
          </a:bodyPr>
          <a:lstStyle/>
          <a:p>
            <a:r>
              <a:rPr lang="en-US" sz="2000" dirty="0" smtClean="0">
                <a:latin typeface="Calibri"/>
              </a:rPr>
              <a:t>~minutes</a:t>
            </a:r>
            <a:endParaRPr lang="en-US" sz="2000" dirty="0">
              <a:latin typeface="Calibri"/>
            </a:endParaRPr>
          </a:p>
        </p:txBody>
      </p:sp>
      <p:sp>
        <p:nvSpPr>
          <p:cNvPr id="81" name="TextBox 80"/>
          <p:cNvSpPr txBox="1"/>
          <p:nvPr/>
        </p:nvSpPr>
        <p:spPr>
          <a:xfrm>
            <a:off x="5501520" y="1937026"/>
            <a:ext cx="1151728" cy="400110"/>
          </a:xfrm>
          <a:prstGeom prst="rect">
            <a:avLst/>
          </a:prstGeom>
          <a:noFill/>
        </p:spPr>
        <p:txBody>
          <a:bodyPr wrap="none" rtlCol="0">
            <a:spAutoFit/>
          </a:bodyPr>
          <a:lstStyle/>
          <a:p>
            <a:r>
              <a:rPr lang="en-US" sz="2000" dirty="0" smtClean="0">
                <a:latin typeface="Calibri"/>
              </a:rPr>
              <a:t>~seconds</a:t>
            </a:r>
            <a:endParaRPr lang="en-US" sz="2000" dirty="0">
              <a:latin typeface="Calibri"/>
            </a:endParaRPr>
          </a:p>
        </p:txBody>
      </p:sp>
      <p:sp>
        <p:nvSpPr>
          <p:cNvPr id="59" name="TextBox 58"/>
          <p:cNvSpPr txBox="1"/>
          <p:nvPr/>
        </p:nvSpPr>
        <p:spPr>
          <a:xfrm>
            <a:off x="6953838" y="2057400"/>
            <a:ext cx="1990173" cy="400110"/>
          </a:xfrm>
          <a:prstGeom prst="rect">
            <a:avLst/>
          </a:prstGeom>
          <a:noFill/>
        </p:spPr>
        <p:txBody>
          <a:bodyPr wrap="none" rtlCol="0">
            <a:spAutoFit/>
          </a:bodyPr>
          <a:lstStyle/>
          <a:p>
            <a:r>
              <a:rPr lang="en-US" sz="2000" dirty="0" smtClean="0">
                <a:latin typeface="Calibri"/>
              </a:rPr>
              <a:t>Disruption length</a:t>
            </a:r>
            <a:endParaRPr lang="en-US" sz="2000" dirty="0">
              <a:latin typeface="Calibri"/>
            </a:endParaRPr>
          </a:p>
        </p:txBody>
      </p:sp>
      <p:sp>
        <p:nvSpPr>
          <p:cNvPr id="18" name="TextBox 17"/>
          <p:cNvSpPr txBox="1"/>
          <p:nvPr/>
        </p:nvSpPr>
        <p:spPr>
          <a:xfrm>
            <a:off x="4810949" y="3220758"/>
            <a:ext cx="1742251" cy="677108"/>
          </a:xfrm>
          <a:prstGeom prst="rect">
            <a:avLst/>
          </a:prstGeom>
          <a:noFill/>
        </p:spPr>
        <p:txBody>
          <a:bodyPr wrap="square" rtlCol="0">
            <a:spAutoFit/>
          </a:bodyPr>
          <a:lstStyle/>
          <a:p>
            <a:r>
              <a:rPr lang="en-US" sz="2000" dirty="0" err="1" smtClean="0">
                <a:latin typeface="Calibri"/>
              </a:rPr>
              <a:t>WiFi</a:t>
            </a:r>
            <a:r>
              <a:rPr lang="en-US" sz="2000" dirty="0" smtClean="0">
                <a:latin typeface="Calibri"/>
              </a:rPr>
              <a:t> Mesh</a:t>
            </a:r>
          </a:p>
          <a:p>
            <a:endParaRPr lang="en-US" b="1" dirty="0" smtClean="0"/>
          </a:p>
        </p:txBody>
      </p:sp>
      <p:sp>
        <p:nvSpPr>
          <p:cNvPr id="19" name="TextBox 18"/>
          <p:cNvSpPr txBox="1"/>
          <p:nvPr/>
        </p:nvSpPr>
        <p:spPr>
          <a:xfrm>
            <a:off x="7503829" y="3220758"/>
            <a:ext cx="1335371" cy="677108"/>
          </a:xfrm>
          <a:prstGeom prst="rect">
            <a:avLst/>
          </a:prstGeom>
          <a:noFill/>
        </p:spPr>
        <p:txBody>
          <a:bodyPr wrap="square" rtlCol="0">
            <a:spAutoFit/>
          </a:bodyPr>
          <a:lstStyle/>
          <a:p>
            <a:r>
              <a:rPr lang="en-US" sz="2000" dirty="0" smtClean="0">
                <a:latin typeface="Calibri"/>
              </a:rPr>
              <a:t>Cellular</a:t>
            </a:r>
          </a:p>
          <a:p>
            <a:endParaRPr lang="en-US" b="1" dirty="0" smtClean="0"/>
          </a:p>
        </p:txBody>
      </p:sp>
      <p:sp>
        <p:nvSpPr>
          <p:cNvPr id="20" name="TextBox 19"/>
          <p:cNvSpPr txBox="1"/>
          <p:nvPr/>
        </p:nvSpPr>
        <p:spPr>
          <a:xfrm>
            <a:off x="5005115" y="2754628"/>
            <a:ext cx="3302763" cy="707886"/>
          </a:xfrm>
          <a:prstGeom prst="rect">
            <a:avLst/>
          </a:prstGeom>
          <a:noFill/>
        </p:spPr>
        <p:txBody>
          <a:bodyPr wrap="square" rtlCol="0">
            <a:spAutoFit/>
          </a:bodyPr>
          <a:lstStyle/>
          <a:p>
            <a:r>
              <a:rPr lang="en-US" sz="2200" b="1" dirty="0" smtClean="0">
                <a:latin typeface="Calibri"/>
              </a:rPr>
              <a:t>       </a:t>
            </a:r>
            <a:r>
              <a:rPr lang="en-US" sz="2000" dirty="0" smtClean="0">
                <a:latin typeface="Calibri"/>
              </a:rPr>
              <a:t>Mostly connected</a:t>
            </a:r>
            <a:r>
              <a:rPr lang="en-US" sz="2000" b="1" dirty="0" smtClean="0">
                <a:latin typeface="Calibri"/>
              </a:rPr>
              <a:t> </a:t>
            </a:r>
          </a:p>
          <a:p>
            <a:endParaRPr lang="en-US" b="1" dirty="0" smtClean="0"/>
          </a:p>
        </p:txBody>
      </p:sp>
      <p:cxnSp>
        <p:nvCxnSpPr>
          <p:cNvPr id="21" name="Straight Connector 20"/>
          <p:cNvCxnSpPr/>
          <p:nvPr/>
        </p:nvCxnSpPr>
        <p:spPr>
          <a:xfrm rot="5400000">
            <a:off x="4988805" y="3079721"/>
            <a:ext cx="233189"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5081315" y="2963128"/>
            <a:ext cx="405085"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7620000" y="2983104"/>
            <a:ext cx="40508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7884406" y="3079721"/>
            <a:ext cx="23318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763673" y="4010285"/>
            <a:ext cx="1580644" cy="1589"/>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92328" y="3886200"/>
            <a:ext cx="2527872" cy="1149754"/>
          </a:xfrm>
          <a:prstGeom prst="rect">
            <a:avLst/>
          </a:prstGeom>
          <a:noFill/>
        </p:spPr>
        <p:txBody>
          <a:bodyPr wrap="square" rtlCol="0">
            <a:spAutoFit/>
          </a:bodyPr>
          <a:lstStyle/>
          <a:p>
            <a:r>
              <a:rPr lang="en-US" sz="2200" b="1" dirty="0" err="1" smtClean="0">
                <a:latin typeface="Calibri"/>
              </a:rPr>
              <a:t>Wiffler</a:t>
            </a:r>
            <a:r>
              <a:rPr lang="en-US" sz="2200" b="1" dirty="0" smtClean="0">
                <a:latin typeface="Calibri"/>
              </a:rPr>
              <a:t>: Opportunistic augmentation</a:t>
            </a:r>
            <a:endParaRPr lang="en-US" sz="2200" b="1" dirty="0">
              <a:latin typeface="Calibri"/>
            </a:endParaRPr>
          </a:p>
        </p:txBody>
      </p:sp>
      <p:sp>
        <p:nvSpPr>
          <p:cNvPr id="33" name="TextBox 32"/>
          <p:cNvSpPr txBox="1"/>
          <p:nvPr/>
        </p:nvSpPr>
        <p:spPr>
          <a:xfrm>
            <a:off x="4817308" y="3886200"/>
            <a:ext cx="2527872" cy="1107996"/>
          </a:xfrm>
          <a:prstGeom prst="rect">
            <a:avLst/>
          </a:prstGeom>
          <a:noFill/>
        </p:spPr>
        <p:txBody>
          <a:bodyPr wrap="square" rtlCol="0">
            <a:spAutoFit/>
          </a:bodyPr>
          <a:lstStyle/>
          <a:p>
            <a:r>
              <a:rPr lang="en-US" sz="2200" b="1" dirty="0" err="1" smtClean="0">
                <a:latin typeface="Calibri"/>
              </a:rPr>
              <a:t>ViFi</a:t>
            </a:r>
            <a:r>
              <a:rPr lang="en-US" sz="2200" b="1" dirty="0" smtClean="0">
                <a:latin typeface="Calibri"/>
              </a:rPr>
              <a:t>: </a:t>
            </a:r>
          </a:p>
          <a:p>
            <a:r>
              <a:rPr lang="en-US" sz="2200" b="1" dirty="0" smtClean="0">
                <a:latin typeface="Calibri"/>
              </a:rPr>
              <a:t>Opportunistic forwarding</a:t>
            </a:r>
            <a:endParaRPr lang="en-US" sz="2200" b="1" dirty="0">
              <a:latin typeface="Calibri"/>
            </a:endParaRPr>
          </a:p>
        </p:txBody>
      </p:sp>
      <p:sp>
        <p:nvSpPr>
          <p:cNvPr id="34" name="TextBox 33"/>
          <p:cNvSpPr txBox="1"/>
          <p:nvPr/>
        </p:nvSpPr>
        <p:spPr>
          <a:xfrm>
            <a:off x="2729928" y="3886200"/>
            <a:ext cx="2527872" cy="1107996"/>
          </a:xfrm>
          <a:prstGeom prst="rect">
            <a:avLst/>
          </a:prstGeom>
          <a:noFill/>
        </p:spPr>
        <p:txBody>
          <a:bodyPr wrap="square" rtlCol="0">
            <a:spAutoFit/>
          </a:bodyPr>
          <a:lstStyle/>
          <a:p>
            <a:r>
              <a:rPr lang="en-US" sz="2200" b="1" dirty="0" err="1" smtClean="0">
                <a:latin typeface="Calibri"/>
              </a:rPr>
              <a:t>Thedu</a:t>
            </a:r>
            <a:r>
              <a:rPr lang="en-US" sz="2200" b="1" dirty="0" smtClean="0">
                <a:latin typeface="Calibri"/>
              </a:rPr>
              <a:t>: </a:t>
            </a:r>
          </a:p>
          <a:p>
            <a:r>
              <a:rPr lang="en-US" sz="2200" b="1" dirty="0" err="1" smtClean="0">
                <a:latin typeface="Calibri"/>
              </a:rPr>
              <a:t>Aggresive</a:t>
            </a:r>
            <a:endParaRPr lang="en-US" sz="2200" b="1" dirty="0" smtClean="0">
              <a:latin typeface="Calibri"/>
            </a:endParaRPr>
          </a:p>
          <a:p>
            <a:r>
              <a:rPr lang="en-US" sz="2200" b="1" dirty="0" err="1" smtClean="0">
                <a:latin typeface="Calibri"/>
              </a:rPr>
              <a:t>Prefetching</a:t>
            </a:r>
            <a:endParaRPr lang="en-US" sz="2200" b="1" dirty="0">
              <a:latin typeface="Calibri"/>
            </a:endParaRPr>
          </a:p>
        </p:txBody>
      </p:sp>
      <p:sp>
        <p:nvSpPr>
          <p:cNvPr id="35" name="TextBox 34"/>
          <p:cNvSpPr txBox="1"/>
          <p:nvPr/>
        </p:nvSpPr>
        <p:spPr>
          <a:xfrm>
            <a:off x="76200" y="3886200"/>
            <a:ext cx="2527872" cy="1107996"/>
          </a:xfrm>
          <a:prstGeom prst="rect">
            <a:avLst/>
          </a:prstGeom>
          <a:noFill/>
        </p:spPr>
        <p:txBody>
          <a:bodyPr wrap="square" rtlCol="0">
            <a:spAutoFit/>
          </a:bodyPr>
          <a:lstStyle/>
          <a:p>
            <a:r>
              <a:rPr lang="en-US" sz="2200" b="1" dirty="0" smtClean="0">
                <a:latin typeface="Calibri"/>
              </a:rPr>
              <a:t>Rapid: Opportunistic</a:t>
            </a:r>
          </a:p>
          <a:p>
            <a:r>
              <a:rPr lang="en-US" sz="2200" b="1" dirty="0" smtClean="0">
                <a:latin typeface="Calibri"/>
              </a:rPr>
              <a:t>replication</a:t>
            </a:r>
            <a:endParaRPr lang="en-US" sz="2200" b="1" dirty="0">
              <a:latin typeface="Calibri"/>
            </a:endParaRPr>
          </a:p>
        </p:txBody>
      </p:sp>
      <p:sp>
        <p:nvSpPr>
          <p:cNvPr id="36" name="Rounded Rectangle 35"/>
          <p:cNvSpPr/>
          <p:nvPr/>
        </p:nvSpPr>
        <p:spPr>
          <a:xfrm>
            <a:off x="76200" y="1295400"/>
            <a:ext cx="6496860"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467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Wiffler</a:t>
            </a:r>
            <a:r>
              <a:rPr lang="en-US" dirty="0" smtClean="0"/>
              <a:t> [</a:t>
            </a:r>
            <a:r>
              <a:rPr lang="en-US" dirty="0" err="1" smtClean="0"/>
              <a:t>MobiSys</a:t>
            </a:r>
            <a:r>
              <a:rPr lang="en-US" dirty="0" smtClean="0"/>
              <a:t> 2010]</a:t>
            </a:r>
            <a:endParaRPr lang="en-US" dirty="0"/>
          </a:p>
        </p:txBody>
      </p:sp>
      <p:sp>
        <p:nvSpPr>
          <p:cNvPr id="3" name="Content Placeholder 2"/>
          <p:cNvSpPr>
            <a:spLocks noGrp="1"/>
          </p:cNvSpPr>
          <p:nvPr>
            <p:ph sz="quarter" idx="1"/>
          </p:nvPr>
        </p:nvSpPr>
        <p:spPr>
          <a:xfrm>
            <a:off x="381000" y="1447800"/>
            <a:ext cx="8267700" cy="609600"/>
          </a:xfrm>
        </p:spPr>
        <p:txBody>
          <a:bodyPr/>
          <a:lstStyle/>
          <a:p>
            <a:r>
              <a:rPr lang="en-US" dirty="0" smtClean="0"/>
              <a:t>Problem: Spectrum pressure in cellular networks</a:t>
            </a:r>
            <a:endParaRPr lang="en-US" dirty="0"/>
          </a:p>
        </p:txBody>
      </p:sp>
      <p:grpSp>
        <p:nvGrpSpPr>
          <p:cNvPr id="4" name="Group 3"/>
          <p:cNvGrpSpPr/>
          <p:nvPr/>
        </p:nvGrpSpPr>
        <p:grpSpPr>
          <a:xfrm>
            <a:off x="381000" y="2057400"/>
            <a:ext cx="3810002" cy="3276600"/>
            <a:chOff x="4397042" y="1230821"/>
            <a:chExt cx="5006932" cy="4213653"/>
          </a:xfrm>
        </p:grpSpPr>
        <p:pic>
          <p:nvPicPr>
            <p:cNvPr id="5" name="Picture 4"/>
            <p:cNvPicPr>
              <a:picLocks noChangeAspect="1"/>
            </p:cNvPicPr>
            <p:nvPr/>
          </p:nvPicPr>
          <p:blipFill>
            <a:blip r:embed="rId3"/>
            <a:stretch>
              <a:fillRect/>
            </a:stretch>
          </p:blipFill>
          <p:spPr>
            <a:xfrm>
              <a:off x="4397042" y="1679283"/>
              <a:ext cx="4906792" cy="3765191"/>
            </a:xfrm>
            <a:prstGeom prst="rect">
              <a:avLst/>
            </a:prstGeom>
          </p:spPr>
        </p:pic>
        <p:sp>
          <p:nvSpPr>
            <p:cNvPr id="6" name="TextBox 5"/>
            <p:cNvSpPr txBox="1"/>
            <p:nvPr/>
          </p:nvSpPr>
          <p:spPr>
            <a:xfrm>
              <a:off x="7301061" y="1230821"/>
              <a:ext cx="2102913" cy="395796"/>
            </a:xfrm>
            <a:prstGeom prst="rect">
              <a:avLst/>
            </a:prstGeom>
            <a:solidFill>
              <a:schemeClr val="bg1"/>
            </a:solidFill>
          </p:spPr>
          <p:txBody>
            <a:bodyPr wrap="square" rtlCol="0">
              <a:spAutoFit/>
            </a:bodyPr>
            <a:lstStyle/>
            <a:p>
              <a:r>
                <a:rPr lang="en-US" sz="1400" dirty="0" err="1" smtClean="0">
                  <a:latin typeface="Calibri"/>
                </a:rPr>
                <a:t>www.nytimes.com</a:t>
              </a:r>
              <a:endParaRPr lang="en-US" sz="1400" dirty="0">
                <a:latin typeface="Calibri"/>
              </a:endParaRPr>
            </a:p>
          </p:txBody>
        </p:sp>
      </p:grpSp>
      <p:graphicFrame>
        <p:nvGraphicFramePr>
          <p:cNvPr id="7" name="Table 6"/>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890803"/>
              </p:ext>
            </p:extLst>
          </p:nvPr>
        </p:nvGraphicFramePr>
        <p:xfrm>
          <a:off x="4419600" y="2765584"/>
          <a:ext cx="4343400" cy="2011680"/>
        </p:xfrm>
        <a:graphic>
          <a:graphicData uri="http://schemas.openxmlformats.org/drawingml/2006/table">
            <a:tbl>
              <a:tblPr bandRow="1">
                <a:tableStyleId>{5C22544A-7EE6-4342-B048-85BDC9FD1C3A}</a:tableStyleId>
              </a:tblPr>
              <a:tblGrid>
                <a:gridCol w="2895600"/>
                <a:gridCol w="1447800"/>
              </a:tblGrid>
              <a:tr h="445867">
                <a:tc>
                  <a:txBody>
                    <a:bodyPr/>
                    <a:lstStyle/>
                    <a:p>
                      <a:r>
                        <a:rPr lang="en-US" sz="2200" dirty="0" smtClean="0">
                          <a:latin typeface="Calibri"/>
                        </a:rPr>
                        <a:t>Current spectrum</a:t>
                      </a:r>
                      <a:endParaRPr lang="en-US" sz="2200" dirty="0">
                        <a:latin typeface="Calibri"/>
                      </a:endParaRPr>
                    </a:p>
                  </a:txBody>
                  <a:tcPr/>
                </a:tc>
                <a:tc>
                  <a:txBody>
                    <a:bodyPr/>
                    <a:lstStyle/>
                    <a:p>
                      <a:r>
                        <a:rPr lang="en-US" sz="2200" dirty="0" smtClean="0">
                          <a:latin typeface="Calibri"/>
                        </a:rPr>
                        <a:t>409.5 MHz</a:t>
                      </a:r>
                      <a:endParaRPr lang="en-US" sz="2200" dirty="0">
                        <a:latin typeface="Calibri"/>
                      </a:endParaRPr>
                    </a:p>
                  </a:txBody>
                  <a:tcPr/>
                </a:tc>
              </a:tr>
              <a:tr h="767666">
                <a:tc>
                  <a:txBody>
                    <a:bodyPr/>
                    <a:lstStyle/>
                    <a:p>
                      <a:r>
                        <a:rPr lang="en-US" sz="2200" baseline="0" dirty="0" smtClean="0">
                          <a:latin typeface="Calibri"/>
                        </a:rPr>
                        <a:t>Unallocated spectrum (including whitespaces)</a:t>
                      </a:r>
                      <a:endParaRPr lang="en-US" sz="2200" dirty="0">
                        <a:latin typeface="Calibri"/>
                      </a:endParaRPr>
                    </a:p>
                  </a:txBody>
                  <a:tcPr/>
                </a:tc>
                <a:tc>
                  <a:txBody>
                    <a:bodyPr/>
                    <a:lstStyle/>
                    <a:p>
                      <a:r>
                        <a:rPr lang="en-US" sz="2200" dirty="0" smtClean="0">
                          <a:latin typeface="Calibri"/>
                        </a:rPr>
                        <a:t>230 MHz</a:t>
                      </a:r>
                      <a:endParaRPr lang="en-US" sz="2200" dirty="0">
                        <a:latin typeface="Calibri"/>
                      </a:endParaRPr>
                    </a:p>
                  </a:txBody>
                  <a:tcPr/>
                </a:tc>
              </a:tr>
              <a:tr h="767666">
                <a:tc>
                  <a:txBody>
                    <a:bodyPr/>
                    <a:lstStyle/>
                    <a:p>
                      <a:r>
                        <a:rPr lang="en-US" sz="2200" b="1" dirty="0" smtClean="0">
                          <a:latin typeface="Calibri"/>
                        </a:rPr>
                        <a:t>Projected demand by 2016 </a:t>
                      </a:r>
                      <a:endParaRPr lang="en-US" sz="2200" b="1" dirty="0">
                        <a:latin typeface="Calibri"/>
                      </a:endParaRPr>
                    </a:p>
                  </a:txBody>
                  <a:tcPr/>
                </a:tc>
                <a:tc>
                  <a:txBody>
                    <a:bodyPr/>
                    <a:lstStyle/>
                    <a:p>
                      <a:r>
                        <a:rPr lang="en-US" sz="2200" b="1" dirty="0" smtClean="0">
                          <a:latin typeface="Calibri"/>
                        </a:rPr>
                        <a:t>800 MHz – 1000 MHz</a:t>
                      </a:r>
                    </a:p>
                    <a:p>
                      <a:endParaRPr lang="en-US" sz="2200" b="1" dirty="0">
                        <a:latin typeface="Calibri"/>
                      </a:endParaRPr>
                    </a:p>
                  </a:txBody>
                  <a:tcPr/>
                </a:tc>
              </a:tr>
            </a:tbl>
          </a:graphicData>
        </a:graphic>
      </p:graphicFrame>
      <p:sp>
        <p:nvSpPr>
          <p:cNvPr id="8" name="TextBox 7"/>
          <p:cNvSpPr txBox="1"/>
          <p:nvPr/>
        </p:nvSpPr>
        <p:spPr>
          <a:xfrm>
            <a:off x="6629400" y="2426732"/>
            <a:ext cx="2133600" cy="369332"/>
          </a:xfrm>
          <a:prstGeom prst="rect">
            <a:avLst/>
          </a:prstGeom>
          <a:solidFill>
            <a:schemeClr val="bg1"/>
          </a:solidFill>
        </p:spPr>
        <p:txBody>
          <a:bodyPr wrap="square" rtlCol="0">
            <a:spAutoFit/>
          </a:bodyPr>
          <a:lstStyle/>
          <a:p>
            <a:r>
              <a:rPr lang="en-US" dirty="0" smtClean="0"/>
              <a:t>          </a:t>
            </a:r>
            <a:r>
              <a:rPr lang="en-US" sz="1400" dirty="0" err="1" smtClean="0"/>
              <a:t>www</a:t>
            </a:r>
            <a:r>
              <a:rPr lang="en-US" sz="1400" dirty="0" err="1" smtClean="0"/>
              <a:t>.rysavy.com</a:t>
            </a:r>
            <a:endParaRPr lang="en-US" sz="1400" dirty="0"/>
          </a:p>
        </p:txBody>
      </p:sp>
    </p:spTree>
    <p:custDataLst>
      <p:tags r:id="rId1"/>
    </p:custDataLst>
  </p:cSld>
  <p:clrMapOvr>
    <a:masterClrMapping/>
  </p:clrMapOvr>
  <p:transition advTm="344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67700" cy="1143000"/>
          </a:xfrm>
        </p:spPr>
        <p:txBody>
          <a:bodyPr>
            <a:normAutofit fontScale="90000"/>
          </a:bodyPr>
          <a:lstStyle/>
          <a:p>
            <a:r>
              <a:rPr lang="en-US" dirty="0" smtClean="0"/>
              <a:t>Augment 3G (cellular) with </a:t>
            </a:r>
            <a:r>
              <a:rPr lang="en-US" dirty="0" err="1" smtClean="0"/>
              <a:t>WiFi</a:t>
            </a:r>
            <a:r>
              <a:rPr lang="en-US" dirty="0" smtClean="0"/>
              <a:t> opportunistically</a:t>
            </a:r>
            <a:endParaRPr lang="en-US" dirty="0"/>
          </a:p>
        </p:txBody>
      </p:sp>
      <p:grpSp>
        <p:nvGrpSpPr>
          <p:cNvPr id="3" name="Group 4"/>
          <p:cNvGrpSpPr/>
          <p:nvPr/>
        </p:nvGrpSpPr>
        <p:grpSpPr>
          <a:xfrm>
            <a:off x="1150319" y="1746345"/>
            <a:ext cx="6781800" cy="2971800"/>
            <a:chOff x="1295400" y="2707516"/>
            <a:chExt cx="6781800" cy="2971800"/>
          </a:xfrm>
        </p:grpSpPr>
        <p:pic>
          <p:nvPicPr>
            <p:cNvPr id="6" name="Picture 2"/>
            <p:cNvPicPr>
              <a:picLocks noChangeAspect="1" noChangeArrowheads="1"/>
            </p:cNvPicPr>
            <p:nvPr/>
          </p:nvPicPr>
          <p:blipFill>
            <a:blip r:embed="rId4"/>
            <a:srcRect/>
            <a:stretch>
              <a:fillRect/>
            </a:stretch>
          </p:blipFill>
          <p:spPr bwMode="auto">
            <a:xfrm>
              <a:off x="1295400" y="3747646"/>
              <a:ext cx="6705600" cy="850583"/>
            </a:xfrm>
            <a:prstGeom prst="rect">
              <a:avLst/>
            </a:prstGeom>
            <a:noFill/>
            <a:ln w="9525">
              <a:noFill/>
              <a:miter lim="800000"/>
              <a:headEnd/>
              <a:tailEnd/>
            </a:ln>
          </p:spPr>
        </p:pic>
        <p:grpSp>
          <p:nvGrpSpPr>
            <p:cNvPr id="5" name="Group 67"/>
            <p:cNvGrpSpPr>
              <a:grpSpLocks/>
            </p:cNvGrpSpPr>
            <p:nvPr/>
          </p:nvGrpSpPr>
          <p:grpSpPr bwMode="auto">
            <a:xfrm>
              <a:off x="3360121" y="2707516"/>
              <a:ext cx="754679" cy="1005717"/>
              <a:chOff x="2271492" y="1356175"/>
              <a:chExt cx="1371600" cy="1508577"/>
            </a:xfrm>
          </p:grpSpPr>
          <p:pic>
            <p:nvPicPr>
              <p:cNvPr id="13" name="Picture 68"/>
              <p:cNvPicPr>
                <a:picLocks noChangeAspect="1"/>
              </p:cNvPicPr>
              <p:nvPr/>
            </p:nvPicPr>
            <p:blipFill>
              <a:blip r:embed="rId5"/>
              <a:srcRect/>
              <a:stretch>
                <a:fillRect/>
              </a:stretch>
            </p:blipFill>
            <p:spPr bwMode="auto">
              <a:xfrm>
                <a:off x="2271492" y="1356175"/>
                <a:ext cx="1371600" cy="1371599"/>
              </a:xfrm>
              <a:prstGeom prst="rect">
                <a:avLst/>
              </a:prstGeom>
              <a:noFill/>
              <a:ln w="9525">
                <a:noFill/>
                <a:miter lim="800000"/>
                <a:headEnd/>
                <a:tailEnd/>
              </a:ln>
            </p:spPr>
          </p:pic>
          <p:pic>
            <p:nvPicPr>
              <p:cNvPr id="14"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2896099" y="2384876"/>
                <a:ext cx="521946" cy="479876"/>
              </a:xfrm>
              <a:prstGeom prst="rect">
                <a:avLst/>
              </a:prstGeom>
              <a:noFill/>
              <a:ln w="9525">
                <a:noFill/>
                <a:miter lim="800000"/>
                <a:headEnd/>
                <a:tailEnd/>
              </a:ln>
            </p:spPr>
          </p:pic>
        </p:grpSp>
        <p:grpSp>
          <p:nvGrpSpPr>
            <p:cNvPr id="7" name="Group 35"/>
            <p:cNvGrpSpPr>
              <a:grpSpLocks/>
            </p:cNvGrpSpPr>
            <p:nvPr/>
          </p:nvGrpSpPr>
          <p:grpSpPr bwMode="auto">
            <a:xfrm>
              <a:off x="6553200" y="4617155"/>
              <a:ext cx="1524000" cy="1062161"/>
              <a:chOff x="3861418" y="4627239"/>
              <a:chExt cx="2016981" cy="1544961"/>
            </a:xfrm>
          </p:grpSpPr>
          <p:pic>
            <p:nvPicPr>
              <p:cNvPr id="10" name="Picture 26"/>
              <p:cNvPicPr>
                <a:picLocks noChangeAspect="1"/>
              </p:cNvPicPr>
              <p:nvPr/>
            </p:nvPicPr>
            <p:blipFill>
              <a:blip r:embed="rId7"/>
              <a:srcRect/>
              <a:stretch>
                <a:fillRect/>
              </a:stretch>
            </p:blipFill>
            <p:spPr bwMode="auto">
              <a:xfrm>
                <a:off x="3861418" y="4984750"/>
                <a:ext cx="2016981" cy="1187450"/>
              </a:xfrm>
              <a:prstGeom prst="rect">
                <a:avLst/>
              </a:prstGeom>
              <a:noFill/>
              <a:ln w="9525">
                <a:noFill/>
                <a:miter lim="800000"/>
                <a:headEnd/>
                <a:tailEnd/>
              </a:ln>
            </p:spPr>
          </p:pic>
          <p:pic>
            <p:nvPicPr>
              <p:cNvPr id="11"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4163965" y="4627239"/>
                <a:ext cx="432370" cy="397523"/>
              </a:xfrm>
              <a:prstGeom prst="rect">
                <a:avLst/>
              </a:prstGeom>
              <a:noFill/>
              <a:ln w="9525">
                <a:noFill/>
                <a:miter lim="800000"/>
                <a:headEnd/>
                <a:tailEnd/>
              </a:ln>
            </p:spPr>
          </p:pic>
        </p:grpSp>
      </p:grpSp>
      <p:pic>
        <p:nvPicPr>
          <p:cNvPr id="15" name="Picture 10" descr="cartoon cars full color illustration art"/>
          <p:cNvPicPr>
            <a:picLocks noChangeAspect="1" noChangeArrowheads="1"/>
          </p:cNvPicPr>
          <p:nvPr/>
        </p:nvPicPr>
        <p:blipFill>
          <a:blip r:embed="rId8"/>
          <a:srcRect/>
          <a:stretch>
            <a:fillRect/>
          </a:stretch>
        </p:blipFill>
        <p:spPr bwMode="auto">
          <a:xfrm>
            <a:off x="1074119" y="3069561"/>
            <a:ext cx="685800" cy="531813"/>
          </a:xfrm>
          <a:prstGeom prst="rect">
            <a:avLst/>
          </a:prstGeom>
          <a:noFill/>
          <a:ln w="9525">
            <a:noFill/>
            <a:miter lim="800000"/>
            <a:headEnd/>
            <a:tailEnd/>
          </a:ln>
        </p:spPr>
      </p:pic>
      <p:pic>
        <p:nvPicPr>
          <p:cNvPr id="16" name="Picture 15"/>
          <p:cNvPicPr>
            <a:picLocks noChangeAspect="1"/>
          </p:cNvPicPr>
          <p:nvPr/>
        </p:nvPicPr>
        <p:blipFill>
          <a:blip r:embed="rId9"/>
          <a:stretch>
            <a:fillRect/>
          </a:stretch>
        </p:blipFill>
        <p:spPr>
          <a:xfrm>
            <a:off x="0" y="3803745"/>
            <a:ext cx="1074119" cy="1453658"/>
          </a:xfrm>
          <a:prstGeom prst="rect">
            <a:avLst/>
          </a:prstGeom>
        </p:spPr>
      </p:pic>
      <p:cxnSp>
        <p:nvCxnSpPr>
          <p:cNvPr id="18" name="Straight Connector 17"/>
          <p:cNvCxnSpPr/>
          <p:nvPr/>
        </p:nvCxnSpPr>
        <p:spPr>
          <a:xfrm rot="5400000">
            <a:off x="896990" y="3814187"/>
            <a:ext cx="735258" cy="381000"/>
          </a:xfrm>
          <a:prstGeom prst="line">
            <a:avLst/>
          </a:prstGeom>
          <a:ln w="15875">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0" name="Picture 10" descr="cartoon cars full color illustration art"/>
          <p:cNvPicPr>
            <a:picLocks noChangeAspect="1" noChangeArrowheads="1"/>
          </p:cNvPicPr>
          <p:nvPr/>
        </p:nvPicPr>
        <p:blipFill>
          <a:blip r:embed="rId8"/>
          <a:srcRect/>
          <a:stretch>
            <a:fillRect/>
          </a:stretch>
        </p:blipFill>
        <p:spPr bwMode="auto">
          <a:xfrm>
            <a:off x="3160094" y="3119532"/>
            <a:ext cx="685800" cy="531813"/>
          </a:xfrm>
          <a:prstGeom prst="rect">
            <a:avLst/>
          </a:prstGeom>
          <a:noFill/>
          <a:ln w="9525">
            <a:noFill/>
            <a:miter lim="800000"/>
            <a:headEnd/>
            <a:tailEnd/>
          </a:ln>
        </p:spPr>
      </p:pic>
      <p:cxnSp>
        <p:nvCxnSpPr>
          <p:cNvPr id="21" name="Straight Connector 20"/>
          <p:cNvCxnSpPr/>
          <p:nvPr/>
        </p:nvCxnSpPr>
        <p:spPr>
          <a:xfrm rot="5400000" flipH="1" flipV="1">
            <a:off x="3326997" y="2892458"/>
            <a:ext cx="463427" cy="1588"/>
          </a:xfrm>
          <a:prstGeom prst="line">
            <a:avLst/>
          </a:prstGeom>
          <a:ln w="15875">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3" name="Picture 10" descr="cartoon cars full color illustration art"/>
          <p:cNvPicPr>
            <a:picLocks noChangeAspect="1" noChangeArrowheads="1"/>
          </p:cNvPicPr>
          <p:nvPr/>
        </p:nvPicPr>
        <p:blipFill>
          <a:blip r:embed="rId8"/>
          <a:srcRect/>
          <a:stretch>
            <a:fillRect/>
          </a:stretch>
        </p:blipFill>
        <p:spPr bwMode="auto">
          <a:xfrm>
            <a:off x="4731719" y="3119532"/>
            <a:ext cx="685800" cy="531813"/>
          </a:xfrm>
          <a:prstGeom prst="rect">
            <a:avLst/>
          </a:prstGeom>
          <a:noFill/>
          <a:ln w="9525">
            <a:noFill/>
            <a:miter lim="800000"/>
            <a:headEnd/>
            <a:tailEnd/>
          </a:ln>
        </p:spPr>
      </p:pic>
      <p:cxnSp>
        <p:nvCxnSpPr>
          <p:cNvPr id="24" name="Straight Connector 23"/>
          <p:cNvCxnSpPr/>
          <p:nvPr/>
        </p:nvCxnSpPr>
        <p:spPr>
          <a:xfrm rot="10800000" flipV="1">
            <a:off x="1150319" y="3637058"/>
            <a:ext cx="3962402" cy="735260"/>
          </a:xfrm>
          <a:prstGeom prst="line">
            <a:avLst/>
          </a:prstGeom>
          <a:ln w="15875">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6" name="Picture 10" descr="cartoon cars full color illustration art"/>
          <p:cNvPicPr>
            <a:picLocks noChangeAspect="1" noChangeArrowheads="1"/>
          </p:cNvPicPr>
          <p:nvPr/>
        </p:nvPicPr>
        <p:blipFill>
          <a:blip r:embed="rId8"/>
          <a:srcRect/>
          <a:stretch>
            <a:fillRect/>
          </a:stretch>
        </p:blipFill>
        <p:spPr bwMode="auto">
          <a:xfrm>
            <a:off x="6065219" y="3124966"/>
            <a:ext cx="685800" cy="531813"/>
          </a:xfrm>
          <a:prstGeom prst="rect">
            <a:avLst/>
          </a:prstGeom>
          <a:noFill/>
          <a:ln w="9525">
            <a:noFill/>
            <a:miter lim="800000"/>
            <a:headEnd/>
            <a:tailEnd/>
          </a:ln>
        </p:spPr>
      </p:pic>
      <p:cxnSp>
        <p:nvCxnSpPr>
          <p:cNvPr id="27" name="Straight Connector 26"/>
          <p:cNvCxnSpPr/>
          <p:nvPr/>
        </p:nvCxnSpPr>
        <p:spPr>
          <a:xfrm rot="16200000" flipH="1">
            <a:off x="6309967" y="3553193"/>
            <a:ext cx="272504" cy="228600"/>
          </a:xfrm>
          <a:prstGeom prst="line">
            <a:avLst/>
          </a:prstGeom>
          <a:ln w="15875">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495301" y="5867400"/>
            <a:ext cx="8267699" cy="571498"/>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r>
              <a:rPr lang="en-US" sz="2600" dirty="0" smtClean="0">
                <a:solidFill>
                  <a:schemeClr val="tx1"/>
                </a:solidFill>
                <a:latin typeface="Calibri"/>
              </a:rPr>
              <a:t>How much data can be offloaded to </a:t>
            </a:r>
            <a:r>
              <a:rPr lang="en-US" sz="2600" dirty="0" err="1" smtClean="0">
                <a:solidFill>
                  <a:schemeClr val="tx1"/>
                </a:solidFill>
                <a:latin typeface="Calibri"/>
              </a:rPr>
              <a:t>WiFi</a:t>
            </a:r>
            <a:r>
              <a:rPr lang="en-US" sz="2600" dirty="0" smtClean="0">
                <a:solidFill>
                  <a:schemeClr val="tx1"/>
                </a:solidFill>
                <a:latin typeface="Calibri"/>
              </a:rPr>
              <a:t> from a vehicle? </a:t>
            </a:r>
          </a:p>
        </p:txBody>
      </p:sp>
    </p:spTree>
    <p:custDataLst>
      <p:tags r:id="rId1"/>
    </p:custDataLst>
  </p:cSld>
  <p:clrMapOvr>
    <a:masterClrMapping/>
  </p:clrMapOvr>
  <p:transition advTm="491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par>
                          <p:cTn id="27" fill="hold">
                            <p:stCondLst>
                              <p:cond delay="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23"/>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measurement study</a:t>
            </a:r>
            <a:endParaRPr lang="en-US" dirty="0"/>
          </a:p>
        </p:txBody>
      </p:sp>
      <p:sp>
        <p:nvSpPr>
          <p:cNvPr id="3" name="Content Placeholder 2"/>
          <p:cNvSpPr>
            <a:spLocks noGrp="1"/>
          </p:cNvSpPr>
          <p:nvPr>
            <p:ph idx="1"/>
          </p:nvPr>
        </p:nvSpPr>
        <p:spPr>
          <a:xfrm>
            <a:off x="457200" y="1295400"/>
            <a:ext cx="8686800" cy="5181600"/>
          </a:xfrm>
        </p:spPr>
        <p:txBody>
          <a:bodyPr>
            <a:noAutofit/>
          </a:bodyPr>
          <a:lstStyle/>
          <a:p>
            <a:r>
              <a:rPr lang="en-US" sz="2800" dirty="0" smtClean="0"/>
              <a:t>Measurement conducted in 3 cities: </a:t>
            </a:r>
            <a:r>
              <a:rPr lang="en-US" sz="2800" b="1" dirty="0" smtClean="0"/>
              <a:t>Amherst: 20 buses, Seattle: 1 car, SFO: 1 car</a:t>
            </a:r>
          </a:p>
          <a:p>
            <a:pPr>
              <a:buNone/>
            </a:pPr>
            <a:endParaRPr lang="en-US" sz="2800" dirty="0" smtClean="0"/>
          </a:p>
          <a:p>
            <a:r>
              <a:rPr lang="en-US" sz="2800" dirty="0" smtClean="0"/>
              <a:t>Vehicular nodes with 3G and WiFi (802.11b) radios</a:t>
            </a:r>
          </a:p>
          <a:p>
            <a:endParaRPr lang="en-US" sz="2800" dirty="0" smtClean="0"/>
          </a:p>
          <a:p>
            <a:pPr marL="0" indent="0"/>
            <a:r>
              <a:rPr lang="en-US" sz="2800" dirty="0" smtClean="0"/>
              <a:t> Software simultaneously sends data on 3G and </a:t>
            </a:r>
            <a:r>
              <a:rPr lang="en-US" sz="2800" dirty="0" err="1" smtClean="0"/>
              <a:t>WiFi</a:t>
            </a:r>
            <a:r>
              <a:rPr lang="en-US" sz="2800" dirty="0" smtClean="0"/>
              <a:t> </a:t>
            </a:r>
          </a:p>
          <a:p>
            <a:pPr marL="0" indent="0">
              <a:buNone/>
            </a:pPr>
            <a:endParaRPr lang="en-US" sz="2800" dirty="0" smtClean="0"/>
          </a:p>
          <a:p>
            <a:pPr marL="0" indent="0"/>
            <a:r>
              <a:rPr lang="en-US" sz="2800" dirty="0" smtClean="0"/>
              <a:t> Collected more than 3000 hours of data for over 10 days</a:t>
            </a:r>
          </a:p>
          <a:p>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5243826"/>
      </p:ext>
    </p:extLst>
  </p:cSld>
  <p:clrMapOvr>
    <a:masterClrMapping/>
  </p:clrMapOvr>
  <p:transition advTm="1853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685801" y="2286000"/>
            <a:ext cx="7696199" cy="4038600"/>
          </a:xfrm>
          <a:prstGeom prst="rect">
            <a:avLst/>
          </a:prstGeom>
          <a:solidFill>
            <a:schemeClr val="bg1"/>
          </a:solidFill>
          <a:ln w="50800">
            <a:no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Open </a:t>
            </a:r>
            <a:r>
              <a:rPr lang="en-US" dirty="0" err="1" smtClean="0"/>
              <a:t>WiFi</a:t>
            </a:r>
            <a:r>
              <a:rPr lang="en-US" dirty="0" smtClean="0"/>
              <a:t> availability is low</a:t>
            </a:r>
            <a:endParaRPr lang="en-US" dirty="0"/>
          </a:p>
        </p:txBody>
      </p:sp>
      <p:pic>
        <p:nvPicPr>
          <p:cNvPr id="1028" name="Picture 4"/>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9040"/>
          <a:stretch/>
        </p:blipFill>
        <p:spPr bwMode="auto">
          <a:xfrm>
            <a:off x="2113547" y="2286000"/>
            <a:ext cx="6268453" cy="40386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TextBox 5"/>
          <p:cNvSpPr txBox="1"/>
          <p:nvPr/>
        </p:nvSpPr>
        <p:spPr>
          <a:xfrm>
            <a:off x="609600" y="3810000"/>
            <a:ext cx="1828799" cy="830997"/>
          </a:xfrm>
          <a:prstGeom prst="rect">
            <a:avLst/>
          </a:prstGeom>
          <a:noFill/>
        </p:spPr>
        <p:txBody>
          <a:bodyPr wrap="square" rtlCol="0">
            <a:spAutoFit/>
          </a:bodyPr>
          <a:lstStyle/>
          <a:p>
            <a:pPr algn="ctr"/>
            <a:r>
              <a:rPr lang="en-US" sz="2400" dirty="0" smtClean="0">
                <a:latin typeface="Helvetica" pitchFamily="34" charset="0"/>
              </a:rPr>
              <a:t>Availability </a:t>
            </a:r>
            <a:br>
              <a:rPr lang="en-US" sz="2400" dirty="0" smtClean="0">
                <a:latin typeface="Helvetica" pitchFamily="34" charset="0"/>
              </a:rPr>
            </a:br>
            <a:r>
              <a:rPr lang="en-US" sz="2400" dirty="0" smtClean="0">
                <a:latin typeface="Helvetica" pitchFamily="34" charset="0"/>
              </a:rPr>
              <a:t>(%)</a:t>
            </a:r>
            <a:endParaRPr lang="en-US" sz="2400" dirty="0">
              <a:latin typeface="Helvetica" pitchFamily="34" charset="0"/>
            </a:endParaRPr>
          </a:p>
        </p:txBody>
      </p:sp>
      <p:cxnSp>
        <p:nvCxnSpPr>
          <p:cNvPr id="13" name="Straight Connector 12"/>
          <p:cNvCxnSpPr/>
          <p:nvPr/>
        </p:nvCxnSpPr>
        <p:spPr>
          <a:xfrm>
            <a:off x="2781300" y="3124200"/>
            <a:ext cx="4305300" cy="1588"/>
          </a:xfrm>
          <a:prstGeom prst="line">
            <a:avLst/>
          </a:prstGeom>
          <a:ln w="412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2814935"/>
            <a:ext cx="1066800" cy="461665"/>
          </a:xfrm>
          <a:prstGeom prst="rect">
            <a:avLst/>
          </a:prstGeom>
          <a:noFill/>
        </p:spPr>
        <p:txBody>
          <a:bodyPr wrap="square" rtlCol="0">
            <a:spAutoFit/>
          </a:bodyPr>
          <a:lstStyle/>
          <a:p>
            <a:pPr algn="ctr"/>
            <a:r>
              <a:rPr lang="en-US" sz="2400" b="1" dirty="0" smtClean="0"/>
              <a:t>85%</a:t>
            </a:r>
            <a:endParaRPr lang="en-US" sz="2400" b="1" dirty="0"/>
          </a:p>
        </p:txBody>
      </p:sp>
      <p:cxnSp>
        <p:nvCxnSpPr>
          <p:cNvPr id="19" name="Straight Connector 18"/>
          <p:cNvCxnSpPr/>
          <p:nvPr/>
        </p:nvCxnSpPr>
        <p:spPr>
          <a:xfrm>
            <a:off x="2819400" y="5561012"/>
            <a:ext cx="4267200" cy="1588"/>
          </a:xfrm>
          <a:prstGeom prst="line">
            <a:avLst/>
          </a:prstGeom>
          <a:ln w="412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81200" y="5257800"/>
            <a:ext cx="838200" cy="461665"/>
          </a:xfrm>
          <a:prstGeom prst="rect">
            <a:avLst/>
          </a:prstGeom>
          <a:noFill/>
        </p:spPr>
        <p:txBody>
          <a:bodyPr wrap="square" rtlCol="0">
            <a:spAutoFit/>
          </a:bodyPr>
          <a:lstStyle/>
          <a:p>
            <a:pPr algn="ctr"/>
            <a:r>
              <a:rPr lang="en-US" sz="2400" b="1" dirty="0" smtClean="0"/>
              <a:t>11%</a:t>
            </a:r>
            <a:endParaRPr lang="en-US" sz="2400" b="1" dirty="0"/>
          </a:p>
        </p:txBody>
      </p:sp>
      <p:sp>
        <p:nvSpPr>
          <p:cNvPr id="14" name="TextBox 13"/>
          <p:cNvSpPr txBox="1"/>
          <p:nvPr/>
        </p:nvSpPr>
        <p:spPr>
          <a:xfrm>
            <a:off x="228600" y="1295400"/>
            <a:ext cx="7391400" cy="892552"/>
          </a:xfrm>
          <a:prstGeom prst="rect">
            <a:avLst/>
          </a:prstGeom>
          <a:noFill/>
        </p:spPr>
        <p:txBody>
          <a:bodyPr wrap="square" rtlCol="0">
            <a:spAutoFit/>
          </a:bodyPr>
          <a:lstStyle/>
          <a:p>
            <a:r>
              <a:rPr lang="en-US" sz="2400" dirty="0" smtClean="0">
                <a:latin typeface="Calibri"/>
              </a:rPr>
              <a:t>Availability  = # seconds when at least one packet received</a:t>
            </a:r>
          </a:p>
          <a:p>
            <a:r>
              <a:rPr lang="en-US" sz="2800" dirty="0" smtClean="0">
                <a:solidFill>
                  <a:schemeClr val="bg1"/>
                </a:solidFill>
              </a:rPr>
              <a:t>                        / total # seconds</a:t>
            </a:r>
            <a:endParaRPr lang="en-US" sz="2800" dirty="0">
              <a:solidFill>
                <a:schemeClr val="bg1"/>
              </a:solidFill>
            </a:endParaRP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2992196"/>
      </p:ext>
    </p:extLst>
  </p:cSld>
  <p:clrMapOvr>
    <a:masterClrMapping/>
  </p:clrMapOvr>
  <p:transition advTm="248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381000" y="1947862"/>
            <a:ext cx="7315200" cy="3538538"/>
          </a:xfrm>
          <a:prstGeom prst="rect">
            <a:avLst/>
          </a:prstGeom>
          <a:solidFill>
            <a:schemeClr val="bg1"/>
          </a:solidFill>
          <a:ln w="50800">
            <a:no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014537" y="1947862"/>
            <a:ext cx="5529263" cy="353853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err="1" smtClean="0"/>
              <a:t>WiFi</a:t>
            </a:r>
            <a:r>
              <a:rPr lang="en-US" dirty="0" smtClean="0"/>
              <a:t> loss rate is higher</a:t>
            </a:r>
            <a:endParaRPr lang="en-US" dirty="0"/>
          </a:p>
        </p:txBody>
      </p:sp>
      <p:sp>
        <p:nvSpPr>
          <p:cNvPr id="7" name="TextBox 6"/>
          <p:cNvSpPr txBox="1"/>
          <p:nvPr/>
        </p:nvSpPr>
        <p:spPr>
          <a:xfrm>
            <a:off x="381000" y="3048000"/>
            <a:ext cx="1716505" cy="830997"/>
          </a:xfrm>
          <a:prstGeom prst="rect">
            <a:avLst/>
          </a:prstGeom>
          <a:solidFill>
            <a:schemeClr val="bg1"/>
          </a:solidFill>
        </p:spPr>
        <p:txBody>
          <a:bodyPr wrap="square" rtlCol="0">
            <a:spAutoFit/>
          </a:bodyPr>
          <a:lstStyle/>
          <a:p>
            <a:pPr algn="ctr"/>
            <a:r>
              <a:rPr lang="en-US" sz="2400" dirty="0" smtClean="0">
                <a:latin typeface="Helvetica" pitchFamily="34" charset="0"/>
              </a:rPr>
              <a:t>Cumulative fraction</a:t>
            </a:r>
          </a:p>
        </p:txBody>
      </p:sp>
      <p:sp>
        <p:nvSpPr>
          <p:cNvPr id="8" name="TextBox 7"/>
          <p:cNvSpPr txBox="1"/>
          <p:nvPr/>
        </p:nvSpPr>
        <p:spPr>
          <a:xfrm>
            <a:off x="4038600" y="3395662"/>
            <a:ext cx="838200" cy="400110"/>
          </a:xfrm>
          <a:prstGeom prst="rect">
            <a:avLst/>
          </a:prstGeom>
          <a:noFill/>
        </p:spPr>
        <p:txBody>
          <a:bodyPr wrap="square" rtlCol="0">
            <a:spAutoFit/>
          </a:bodyPr>
          <a:lstStyle/>
          <a:p>
            <a:r>
              <a:rPr lang="en-US" sz="2000" dirty="0" smtClean="0">
                <a:solidFill>
                  <a:srgbClr val="FF0000"/>
                </a:solidFill>
                <a:latin typeface="Helvetica" pitchFamily="34" charset="0"/>
              </a:rPr>
              <a:t>WiFi</a:t>
            </a:r>
            <a:endParaRPr lang="en-US" sz="2000" dirty="0">
              <a:solidFill>
                <a:srgbClr val="FF0000"/>
              </a:solidFill>
              <a:latin typeface="Helvetica" pitchFamily="34" charset="0"/>
            </a:endParaRPr>
          </a:p>
        </p:txBody>
      </p:sp>
      <p:sp>
        <p:nvSpPr>
          <p:cNvPr id="9" name="TextBox 8"/>
          <p:cNvSpPr txBox="1"/>
          <p:nvPr/>
        </p:nvSpPr>
        <p:spPr>
          <a:xfrm>
            <a:off x="3505200" y="3929062"/>
            <a:ext cx="561474" cy="400110"/>
          </a:xfrm>
          <a:prstGeom prst="rect">
            <a:avLst/>
          </a:prstGeom>
          <a:noFill/>
        </p:spPr>
        <p:txBody>
          <a:bodyPr wrap="square" rtlCol="0">
            <a:spAutoFit/>
          </a:bodyPr>
          <a:lstStyle/>
          <a:p>
            <a:r>
              <a:rPr lang="en-US" sz="2000" dirty="0" smtClean="0">
                <a:solidFill>
                  <a:srgbClr val="00B050"/>
                </a:solidFill>
                <a:latin typeface="Helvetica" pitchFamily="34" charset="0"/>
              </a:rPr>
              <a:t>3G</a:t>
            </a:r>
            <a:endParaRPr lang="en-US" sz="2000" dirty="0">
              <a:solidFill>
                <a:srgbClr val="00B050"/>
              </a:solidFill>
              <a:latin typeface="Helvetica" pitchFamily="34" charset="0"/>
            </a:endParaRPr>
          </a:p>
        </p:txBody>
      </p:sp>
      <p:sp>
        <p:nvSpPr>
          <p:cNvPr id="11" name="TextBox 10"/>
          <p:cNvSpPr txBox="1"/>
          <p:nvPr/>
        </p:nvSpPr>
        <p:spPr>
          <a:xfrm>
            <a:off x="2667000" y="3352800"/>
            <a:ext cx="914400" cy="461665"/>
          </a:xfrm>
          <a:prstGeom prst="rect">
            <a:avLst/>
          </a:prstGeom>
          <a:noFill/>
        </p:spPr>
        <p:txBody>
          <a:bodyPr wrap="square" rtlCol="0">
            <a:spAutoFit/>
          </a:bodyPr>
          <a:lstStyle/>
          <a:p>
            <a:r>
              <a:rPr lang="en-US" sz="2400" b="1" dirty="0" smtClean="0"/>
              <a:t>28% </a:t>
            </a:r>
            <a:endParaRPr lang="en-US" sz="2400" b="1" dirty="0"/>
          </a:p>
        </p:txBody>
      </p:sp>
      <p:sp>
        <p:nvSpPr>
          <p:cNvPr id="12" name="TextBox 11"/>
          <p:cNvSpPr txBox="1"/>
          <p:nvPr/>
        </p:nvSpPr>
        <p:spPr>
          <a:xfrm>
            <a:off x="2743200" y="3957935"/>
            <a:ext cx="914400" cy="461665"/>
          </a:xfrm>
          <a:prstGeom prst="rect">
            <a:avLst/>
          </a:prstGeom>
          <a:noFill/>
        </p:spPr>
        <p:txBody>
          <a:bodyPr wrap="square" rtlCol="0">
            <a:spAutoFit/>
          </a:bodyPr>
          <a:lstStyle/>
          <a:p>
            <a:r>
              <a:rPr lang="en-US" sz="2400" b="1" dirty="0" smtClean="0"/>
              <a:t>8%</a:t>
            </a:r>
            <a:r>
              <a:rPr lang="en-US" sz="2400" dirty="0" smtClean="0"/>
              <a:t> </a:t>
            </a:r>
            <a:endParaRPr lang="en-US" sz="2400" dirty="0"/>
          </a:p>
        </p:txBody>
      </p:sp>
      <p:sp>
        <p:nvSpPr>
          <p:cNvPr id="13" name="TextBox 12"/>
          <p:cNvSpPr txBox="1"/>
          <p:nvPr/>
        </p:nvSpPr>
        <p:spPr>
          <a:xfrm>
            <a:off x="228600" y="1295400"/>
            <a:ext cx="8915400" cy="461665"/>
          </a:xfrm>
          <a:prstGeom prst="rect">
            <a:avLst/>
          </a:prstGeom>
          <a:noFill/>
        </p:spPr>
        <p:txBody>
          <a:bodyPr wrap="square" rtlCol="0">
            <a:spAutoFit/>
          </a:bodyPr>
          <a:lstStyle/>
          <a:p>
            <a:r>
              <a:rPr lang="en-US" sz="2400" dirty="0" smtClean="0">
                <a:latin typeface="Calibri"/>
              </a:rPr>
              <a:t>Loss rate = Number of packets lost per second out of 10 packets sent</a:t>
            </a:r>
            <a:endParaRPr lang="en-US" sz="2400" dirty="0">
              <a:latin typeface="Calibri"/>
            </a:endParaRPr>
          </a:p>
        </p:txBody>
      </p:sp>
      <p:sp>
        <p:nvSpPr>
          <p:cNvPr id="14" name="Rounded Rectangle 13"/>
          <p:cNvSpPr/>
          <p:nvPr/>
        </p:nvSpPr>
        <p:spPr>
          <a:xfrm>
            <a:off x="533400" y="5715000"/>
            <a:ext cx="7962900" cy="609600"/>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dirty="0" err="1" smtClean="0">
                <a:solidFill>
                  <a:schemeClr val="tx1"/>
                </a:solidFill>
                <a:latin typeface="Calibri"/>
              </a:rPr>
              <a:t>WiFi</a:t>
            </a:r>
            <a:r>
              <a:rPr lang="en-US" sz="2400" dirty="0" smtClean="0">
                <a:solidFill>
                  <a:schemeClr val="tx1"/>
                </a:solidFill>
                <a:latin typeface="Calibri"/>
              </a:rPr>
              <a:t> upstream and downstream throughput poorer than 3G</a:t>
            </a: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4920987"/>
      </p:ext>
    </p:extLst>
  </p:cSld>
  <p:clrMapOvr>
    <a:masterClrMapping/>
  </p:clrMapOvr>
  <p:transition advTm="446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029700" cy="838200"/>
          </a:xfrm>
        </p:spPr>
        <p:txBody>
          <a:bodyPr>
            <a:normAutofit fontScale="90000"/>
          </a:bodyPr>
          <a:lstStyle/>
          <a:p>
            <a:r>
              <a:rPr lang="en-US" dirty="0" smtClean="0"/>
              <a:t>More than 3 billion mobile devices worldwide</a:t>
            </a:r>
            <a:endParaRPr lang="en-US" dirty="0"/>
          </a:p>
        </p:txBody>
      </p:sp>
      <p:grpSp>
        <p:nvGrpSpPr>
          <p:cNvPr id="10" name="Group 9"/>
          <p:cNvGrpSpPr/>
          <p:nvPr/>
        </p:nvGrpSpPr>
        <p:grpSpPr>
          <a:xfrm>
            <a:off x="4702560" y="1926062"/>
            <a:ext cx="1281836" cy="2571912"/>
            <a:chOff x="303091" y="2990688"/>
            <a:chExt cx="1281836" cy="2571912"/>
          </a:xfrm>
        </p:grpSpPr>
        <p:pic>
          <p:nvPicPr>
            <p:cNvPr id="4" name="Picture 3"/>
            <p:cNvPicPr>
              <a:picLocks noChangeAspect="1" noChangeArrowheads="1"/>
            </p:cNvPicPr>
            <p:nvPr/>
          </p:nvPicPr>
          <p:blipFill>
            <a:blip r:embed="rId4"/>
            <a:srcRect/>
            <a:stretch>
              <a:fillRect/>
            </a:stretch>
          </p:blipFill>
          <p:spPr bwMode="auto">
            <a:xfrm>
              <a:off x="552089" y="2990688"/>
              <a:ext cx="1032838" cy="1371599"/>
            </a:xfrm>
            <a:prstGeom prst="rect">
              <a:avLst/>
            </a:prstGeom>
            <a:noFill/>
            <a:ln w="9525">
              <a:noFill/>
              <a:miter lim="800000"/>
              <a:headEnd/>
              <a:tailEnd/>
            </a:ln>
          </p:spPr>
        </p:pic>
        <p:pic>
          <p:nvPicPr>
            <p:cNvPr id="5" name="Picture 7" descr="http://www.pmptoday.com/wp-content/uploads/2007/06/iphone_typing.jpg"/>
            <p:cNvPicPr>
              <a:picLocks noChangeAspect="1" noChangeArrowheads="1"/>
            </p:cNvPicPr>
            <p:nvPr/>
          </p:nvPicPr>
          <p:blipFill>
            <a:blip r:embed="rId5"/>
            <a:srcRect/>
            <a:stretch>
              <a:fillRect/>
            </a:stretch>
          </p:blipFill>
          <p:spPr bwMode="auto">
            <a:xfrm>
              <a:off x="303091" y="4362287"/>
              <a:ext cx="765417" cy="1200313"/>
            </a:xfrm>
            <a:prstGeom prst="rect">
              <a:avLst/>
            </a:prstGeom>
            <a:noFill/>
            <a:ln w="9525">
              <a:noFill/>
              <a:miter lim="800000"/>
              <a:headEnd/>
              <a:tailEnd/>
            </a:ln>
          </p:spPr>
        </p:pic>
      </p:grpSp>
      <p:pic>
        <p:nvPicPr>
          <p:cNvPr id="6" name="Picture 4"/>
          <p:cNvPicPr>
            <a:picLocks noChangeAspect="1" noChangeArrowheads="1"/>
          </p:cNvPicPr>
          <p:nvPr/>
        </p:nvPicPr>
        <p:blipFill>
          <a:blip r:embed="rId6"/>
          <a:srcRect/>
          <a:stretch>
            <a:fillRect/>
          </a:stretch>
        </p:blipFill>
        <p:spPr bwMode="auto">
          <a:xfrm>
            <a:off x="381000" y="2133600"/>
            <a:ext cx="3830398" cy="2307199"/>
          </a:xfrm>
          <a:prstGeom prst="rect">
            <a:avLst/>
          </a:prstGeom>
          <a:noFill/>
          <a:ln w="9525">
            <a:noFill/>
            <a:miter lim="800000"/>
            <a:headEnd/>
            <a:tailEnd/>
          </a:ln>
        </p:spPr>
      </p:pic>
      <p:grpSp>
        <p:nvGrpSpPr>
          <p:cNvPr id="11" name="Group 10"/>
          <p:cNvGrpSpPr/>
          <p:nvPr/>
        </p:nvGrpSpPr>
        <p:grpSpPr>
          <a:xfrm>
            <a:off x="6613581" y="2133600"/>
            <a:ext cx="2246017" cy="2600380"/>
            <a:chOff x="6593183" y="3124200"/>
            <a:chExt cx="2246017" cy="2600380"/>
          </a:xfrm>
        </p:grpSpPr>
        <p:pic>
          <p:nvPicPr>
            <p:cNvPr id="8" name="Picture 6"/>
            <p:cNvPicPr>
              <a:picLocks noChangeAspect="1" noChangeArrowheads="1"/>
            </p:cNvPicPr>
            <p:nvPr/>
          </p:nvPicPr>
          <p:blipFill>
            <a:blip r:embed="rId7"/>
            <a:srcRect/>
            <a:stretch>
              <a:fillRect/>
            </a:stretch>
          </p:blipFill>
          <p:spPr bwMode="auto">
            <a:xfrm>
              <a:off x="6593183" y="3124200"/>
              <a:ext cx="1903117" cy="1271479"/>
            </a:xfrm>
            <a:prstGeom prst="rect">
              <a:avLst/>
            </a:prstGeom>
            <a:noFill/>
            <a:ln w="9525">
              <a:noFill/>
              <a:miter lim="800000"/>
              <a:headEnd/>
              <a:tailEnd/>
            </a:ln>
          </p:spPr>
        </p:pic>
        <p:pic>
          <p:nvPicPr>
            <p:cNvPr id="9" name="Picture 9"/>
            <p:cNvPicPr>
              <a:picLocks noChangeAspect="1" noChangeArrowheads="1"/>
            </p:cNvPicPr>
            <p:nvPr/>
          </p:nvPicPr>
          <p:blipFill>
            <a:blip r:embed="rId8"/>
            <a:srcRect/>
            <a:stretch>
              <a:fillRect/>
            </a:stretch>
          </p:blipFill>
          <p:spPr bwMode="auto">
            <a:xfrm>
              <a:off x="6821239" y="4395679"/>
              <a:ext cx="2017961" cy="1328901"/>
            </a:xfrm>
            <a:prstGeom prst="rect">
              <a:avLst/>
            </a:prstGeom>
            <a:noFill/>
            <a:ln w="9525">
              <a:noFill/>
              <a:miter lim="800000"/>
              <a:headEnd/>
              <a:tailEnd/>
            </a:ln>
          </p:spPr>
        </p:pic>
      </p:grpSp>
      <p:sp>
        <p:nvSpPr>
          <p:cNvPr id="12" name="Rounded Rectangle 11"/>
          <p:cNvSpPr/>
          <p:nvPr/>
        </p:nvSpPr>
        <p:spPr>
          <a:xfrm>
            <a:off x="1387963" y="5791200"/>
            <a:ext cx="6232037"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dirty="0" smtClean="0">
                <a:latin typeface="Calibri"/>
              </a:rPr>
              <a:t>Unreliable connectivity and frequent disruptions</a:t>
            </a:r>
          </a:p>
        </p:txBody>
      </p:sp>
      <p:sp>
        <p:nvSpPr>
          <p:cNvPr id="14" name="Content Placeholder 59"/>
          <p:cNvSpPr>
            <a:spLocks noGrp="1"/>
          </p:cNvSpPr>
          <p:nvPr>
            <p:ph sz="quarter" idx="1"/>
          </p:nvPr>
        </p:nvSpPr>
        <p:spPr>
          <a:xfrm>
            <a:off x="304800" y="1143000"/>
            <a:ext cx="8686800" cy="697468"/>
          </a:xfrm>
        </p:spPr>
        <p:txBody>
          <a:bodyPr/>
          <a:lstStyle/>
          <a:p>
            <a:pPr>
              <a:buFont typeface="Arial"/>
              <a:buChar char="•"/>
            </a:pPr>
            <a:r>
              <a:rPr lang="en-US" dirty="0" smtClean="0"/>
              <a:t>Mobile networking supports a diverse range of applications </a:t>
            </a:r>
            <a:endParaRPr lang="en-US" dirty="0"/>
          </a:p>
        </p:txBody>
      </p:sp>
      <p:sp>
        <p:nvSpPr>
          <p:cNvPr id="13" name="TextBox 12"/>
          <p:cNvSpPr txBox="1"/>
          <p:nvPr/>
        </p:nvSpPr>
        <p:spPr>
          <a:xfrm>
            <a:off x="3942930" y="4495800"/>
            <a:ext cx="2762670" cy="430887"/>
          </a:xfrm>
          <a:prstGeom prst="rect">
            <a:avLst/>
          </a:prstGeom>
          <a:noFill/>
        </p:spPr>
        <p:txBody>
          <a:bodyPr wrap="none" rtlCol="0">
            <a:spAutoFit/>
          </a:bodyPr>
          <a:lstStyle/>
          <a:p>
            <a:r>
              <a:rPr lang="en-US" sz="2200" dirty="0" smtClean="0">
                <a:latin typeface="Calibri"/>
              </a:rPr>
              <a:t>Connectivity on the go</a:t>
            </a:r>
            <a:endParaRPr lang="en-US" sz="2200" dirty="0">
              <a:latin typeface="Calibri"/>
            </a:endParaRPr>
          </a:p>
        </p:txBody>
      </p:sp>
      <p:sp>
        <p:nvSpPr>
          <p:cNvPr id="15" name="TextBox 14"/>
          <p:cNvSpPr txBox="1"/>
          <p:nvPr/>
        </p:nvSpPr>
        <p:spPr>
          <a:xfrm>
            <a:off x="6705600" y="4800600"/>
            <a:ext cx="2321707" cy="430887"/>
          </a:xfrm>
          <a:prstGeom prst="rect">
            <a:avLst/>
          </a:prstGeom>
          <a:noFill/>
        </p:spPr>
        <p:txBody>
          <a:bodyPr wrap="none" rtlCol="0">
            <a:spAutoFit/>
          </a:bodyPr>
          <a:lstStyle/>
          <a:p>
            <a:r>
              <a:rPr lang="en-US" sz="2200" dirty="0" smtClean="0">
                <a:latin typeface="Calibri"/>
              </a:rPr>
              <a:t>Animal monitoring</a:t>
            </a:r>
            <a:endParaRPr lang="en-US" sz="2200" dirty="0">
              <a:latin typeface="Calibri"/>
            </a:endParaRPr>
          </a:p>
        </p:txBody>
      </p:sp>
      <p:sp>
        <p:nvSpPr>
          <p:cNvPr id="16" name="TextBox 15"/>
          <p:cNvSpPr txBox="1"/>
          <p:nvPr/>
        </p:nvSpPr>
        <p:spPr>
          <a:xfrm>
            <a:off x="457201" y="4572000"/>
            <a:ext cx="3352800" cy="769441"/>
          </a:xfrm>
          <a:prstGeom prst="rect">
            <a:avLst/>
          </a:prstGeom>
          <a:noFill/>
        </p:spPr>
        <p:txBody>
          <a:bodyPr wrap="square" rtlCol="0">
            <a:spAutoFit/>
          </a:bodyPr>
          <a:lstStyle/>
          <a:p>
            <a:r>
              <a:rPr lang="en-US" sz="2200" dirty="0" smtClean="0">
                <a:latin typeface="Calibri"/>
              </a:rPr>
              <a:t>Extend the reach of the Internet to rural areas</a:t>
            </a:r>
            <a:endParaRPr lang="en-US" sz="2200" dirty="0">
              <a:latin typeface="Calibri"/>
            </a:endParaRPr>
          </a:p>
        </p:txBody>
      </p:sp>
    </p:spTree>
    <p:custDataLst>
      <p:tags r:id="rId1"/>
    </p:custDataLst>
  </p:cSld>
  <p:clrMapOvr>
    <a:masterClrMapping/>
  </p:clrMapOvr>
  <p:transition advTm="596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P spid="16"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Question: When should you offload to </a:t>
            </a:r>
            <a:r>
              <a:rPr lang="en-US" b="1" dirty="0" err="1" smtClean="0"/>
              <a:t>WiFi</a:t>
            </a:r>
            <a:r>
              <a:rPr lang="en-US" b="1" dirty="0" smtClean="0"/>
              <a:t>?</a:t>
            </a:r>
            <a:endParaRPr lang="en-US" b="1" dirty="0"/>
          </a:p>
        </p:txBody>
      </p:sp>
      <p:sp>
        <p:nvSpPr>
          <p:cNvPr id="3" name="Content Placeholder 2"/>
          <p:cNvSpPr>
            <a:spLocks noGrp="1"/>
          </p:cNvSpPr>
          <p:nvPr>
            <p:ph idx="1"/>
          </p:nvPr>
        </p:nvSpPr>
        <p:spPr/>
        <p:txBody>
          <a:bodyPr>
            <a:normAutofit/>
          </a:bodyPr>
          <a:lstStyle/>
          <a:p>
            <a:pPr>
              <a:buFont typeface="Arial"/>
              <a:buChar char="•"/>
            </a:pPr>
            <a:r>
              <a:rPr lang="en-US" sz="2800" dirty="0" smtClean="0"/>
              <a:t>Straightforward approach: Use </a:t>
            </a:r>
            <a:r>
              <a:rPr lang="en-US" sz="2800" dirty="0" err="1" smtClean="0"/>
              <a:t>WiFi</a:t>
            </a:r>
            <a:r>
              <a:rPr lang="en-US" sz="2800" dirty="0" smtClean="0"/>
              <a:t> when available</a:t>
            </a:r>
          </a:p>
          <a:p>
            <a:pPr lvl="1"/>
            <a:r>
              <a:rPr lang="en-US" dirty="0" smtClean="0"/>
              <a:t>Offloads only ~11% of the data</a:t>
            </a:r>
          </a:p>
          <a:p>
            <a:pPr lvl="1"/>
            <a:r>
              <a:rPr lang="en-US" sz="2400" dirty="0" smtClean="0"/>
              <a:t>Can hurt application performance because of higher loss rate and lower throughput</a:t>
            </a:r>
            <a:endParaRPr lang="en-US" sz="2400" dirty="0"/>
          </a:p>
        </p:txBody>
      </p:sp>
      <p:sp>
        <p:nvSpPr>
          <p:cNvPr id="6" name="Rounded Rectangle 5"/>
          <p:cNvSpPr/>
          <p:nvPr/>
        </p:nvSpPr>
        <p:spPr>
          <a:xfrm>
            <a:off x="381000" y="5943600"/>
            <a:ext cx="82677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dirty="0" smtClean="0">
                <a:latin typeface="Calibri"/>
              </a:rPr>
              <a:t>Goal: Maximize data offload without affecting app performance</a:t>
            </a: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2914521"/>
      </p:ext>
    </p:extLst>
  </p:cSld>
  <p:clrMapOvr>
    <a:masterClrMapping/>
  </p:clrMapOvr>
  <p:transition advTm="286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 in </a:t>
            </a:r>
            <a:r>
              <a:rPr lang="en-US" dirty="0" err="1" smtClean="0"/>
              <a:t>Wiffler</a:t>
            </a:r>
            <a:endParaRPr lang="en-US" dirty="0"/>
          </a:p>
        </p:txBody>
      </p:sp>
      <p:sp>
        <p:nvSpPr>
          <p:cNvPr id="3" name="Content Placeholder 2"/>
          <p:cNvSpPr>
            <a:spLocks noGrp="1"/>
          </p:cNvSpPr>
          <p:nvPr>
            <p:ph idx="1"/>
          </p:nvPr>
        </p:nvSpPr>
        <p:spPr>
          <a:xfrm>
            <a:off x="457200" y="1600201"/>
            <a:ext cx="8458200" cy="3657600"/>
          </a:xfrm>
        </p:spPr>
        <p:txBody>
          <a:bodyPr>
            <a:normAutofit/>
          </a:bodyPr>
          <a:lstStyle/>
          <a:p>
            <a:pPr>
              <a:buNone/>
            </a:pPr>
            <a:r>
              <a:rPr lang="en-US" sz="2800" dirty="0" smtClean="0"/>
              <a:t>Using </a:t>
            </a:r>
            <a:r>
              <a:rPr lang="en-US" sz="2800" dirty="0" err="1" smtClean="0"/>
              <a:t>WiFi</a:t>
            </a:r>
            <a:r>
              <a:rPr lang="en-US" sz="2800" dirty="0" smtClean="0"/>
              <a:t> only when available is not effective</a:t>
            </a:r>
          </a:p>
          <a:p>
            <a:pPr marL="457200" indent="-457200">
              <a:buFont typeface="Arial" pitchFamily="34" charset="0"/>
              <a:buChar char="•"/>
            </a:pPr>
            <a:r>
              <a:rPr lang="en-US" sz="2400" dirty="0" smtClean="0"/>
              <a:t>Exploit app delay tolerance and wait to offload on </a:t>
            </a:r>
            <a:r>
              <a:rPr lang="en-US" sz="2400" dirty="0" err="1" smtClean="0"/>
              <a:t>WiFi</a:t>
            </a:r>
            <a:endParaRPr lang="en-US" sz="2400" dirty="0" smtClean="0"/>
          </a:p>
          <a:p>
            <a:pPr marL="457200" indent="-457200">
              <a:buFont typeface="Arial" pitchFamily="34" charset="0"/>
              <a:buChar char="•"/>
            </a:pPr>
            <a:r>
              <a:rPr lang="en-US" sz="2400" b="1" u="sng" dirty="0" smtClean="0"/>
              <a:t>Prediction-based offloading</a:t>
            </a:r>
            <a:r>
              <a:rPr lang="en-US" sz="2400" b="1" dirty="0" smtClean="0"/>
              <a:t>: </a:t>
            </a:r>
            <a:r>
              <a:rPr lang="en-US" sz="2400" dirty="0" smtClean="0"/>
              <a:t>Wait for </a:t>
            </a:r>
            <a:r>
              <a:rPr lang="en-US" sz="2400" dirty="0" err="1" smtClean="0"/>
              <a:t>WiFi</a:t>
            </a:r>
            <a:r>
              <a:rPr lang="en-US" sz="2400" dirty="0" smtClean="0"/>
              <a:t> only when there is utility in terms of 3G savings</a:t>
            </a:r>
          </a:p>
          <a:p>
            <a:endParaRPr lang="en-US" dirty="0" smtClean="0"/>
          </a:p>
          <a:p>
            <a:pPr>
              <a:buNone/>
            </a:pPr>
            <a:r>
              <a:rPr lang="en-US" sz="2800" dirty="0" smtClean="0"/>
              <a:t>Using </a:t>
            </a:r>
            <a:r>
              <a:rPr lang="en-US" sz="2800" dirty="0" err="1" smtClean="0"/>
              <a:t>WiFi</a:t>
            </a:r>
            <a:r>
              <a:rPr lang="en-US" sz="2800" dirty="0" smtClean="0"/>
              <a:t> whenever available can affect applications</a:t>
            </a:r>
          </a:p>
          <a:p>
            <a:pPr marL="457200" indent="-457200">
              <a:buFont typeface="Arial" pitchFamily="34" charset="0"/>
              <a:buChar char="•"/>
            </a:pPr>
            <a:r>
              <a:rPr lang="en-US" sz="2400" b="1" u="sng" dirty="0" smtClean="0"/>
              <a:t>Fast switch </a:t>
            </a:r>
            <a:r>
              <a:rPr lang="en-US" sz="2400" dirty="0" smtClean="0"/>
              <a:t>to 3G when </a:t>
            </a:r>
            <a:r>
              <a:rPr lang="en-US" sz="2400" dirty="0" err="1" smtClean="0"/>
              <a:t>WiFi</a:t>
            </a:r>
            <a:r>
              <a:rPr lang="en-US" sz="2400" dirty="0" smtClean="0"/>
              <a:t> performance is poor</a:t>
            </a:r>
          </a:p>
          <a:p>
            <a:pPr marL="457200" indent="-457200">
              <a:buFont typeface="Arial" pitchFamily="34" charset="0"/>
              <a:buChar char="•"/>
            </a:pPr>
            <a:endParaRPr lang="en-US" sz="2400" dirty="0" smtClean="0"/>
          </a:p>
        </p:txBody>
      </p:sp>
      <p:sp>
        <p:nvSpPr>
          <p:cNvPr id="4" name="Rounded Rectangle 3"/>
          <p:cNvSpPr/>
          <p:nvPr/>
        </p:nvSpPr>
        <p:spPr>
          <a:xfrm>
            <a:off x="381000" y="5715000"/>
            <a:ext cx="8534400" cy="762000"/>
          </a:xfrm>
          <a:prstGeom prst="roundRect">
            <a:avLst/>
          </a:prstGeom>
          <a:ln w="50800">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sz="2400" dirty="0" smtClean="0">
                <a:latin typeface="Calibri"/>
              </a:rPr>
              <a:t>Related work: Vertical handoff strategies[Budhikot03, Stemm97] assume that the best performing interface is known a priori</a:t>
            </a:r>
          </a:p>
          <a:p>
            <a:endParaRPr lang="en-US" sz="2400" dirty="0">
              <a:latin typeface="Calibri"/>
            </a:endParaRP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3235700"/>
      </p:ext>
    </p:extLst>
  </p:cSld>
  <p:clrMapOvr>
    <a:masterClrMapping/>
  </p:clrMapOvr>
  <p:transition advTm="908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Prediction-based offloading (for delay tolerant applications)</a:t>
            </a:r>
            <a:endParaRPr lang="en-US" dirty="0"/>
          </a:p>
        </p:txBody>
      </p:sp>
      <p:sp>
        <p:nvSpPr>
          <p:cNvPr id="3" name="Content Placeholder 2"/>
          <p:cNvSpPr>
            <a:spLocks noGrp="1"/>
          </p:cNvSpPr>
          <p:nvPr>
            <p:ph idx="1"/>
          </p:nvPr>
        </p:nvSpPr>
        <p:spPr>
          <a:xfrm>
            <a:off x="457200" y="1600200"/>
            <a:ext cx="8686800" cy="4953000"/>
          </a:xfrm>
        </p:spPr>
        <p:txBody>
          <a:bodyPr>
            <a:noAutofit/>
          </a:bodyPr>
          <a:lstStyle/>
          <a:p>
            <a:pPr marL="0" indent="0">
              <a:buNone/>
            </a:pPr>
            <a:r>
              <a:rPr lang="en-US" sz="2400" dirty="0" smtClean="0"/>
              <a:t>D = Delay tolerance threshold (seconds)</a:t>
            </a:r>
          </a:p>
          <a:p>
            <a:pPr marL="0" indent="0">
              <a:buNone/>
            </a:pPr>
            <a:r>
              <a:rPr lang="en-US" sz="2400" dirty="0" smtClean="0"/>
              <a:t>S = Remaining data to be sent</a:t>
            </a:r>
          </a:p>
          <a:p>
            <a:pPr marL="0" indent="0"/>
            <a:endParaRPr lang="en-US" sz="2400" dirty="0" smtClean="0"/>
          </a:p>
          <a:p>
            <a:pPr>
              <a:buNone/>
            </a:pPr>
            <a:r>
              <a:rPr lang="en-US" sz="2400" dirty="0" smtClean="0"/>
              <a:t>At each second,</a:t>
            </a:r>
          </a:p>
          <a:p>
            <a:pPr marL="50800" lvl="1" indent="268288">
              <a:buAutoNum type="arabicPeriod"/>
            </a:pPr>
            <a:r>
              <a:rPr lang="en-US" dirty="0" smtClean="0"/>
              <a:t> If (</a:t>
            </a:r>
            <a:r>
              <a:rPr lang="en-US" i="1" dirty="0" err="1" smtClean="0"/>
              <a:t>WiFi</a:t>
            </a:r>
            <a:r>
              <a:rPr lang="en-US" i="1" dirty="0" smtClean="0"/>
              <a:t> available</a:t>
            </a:r>
            <a:r>
              <a:rPr lang="en-US" dirty="0" smtClean="0"/>
              <a:t>), send data on </a:t>
            </a:r>
            <a:r>
              <a:rPr lang="en-US" dirty="0" err="1" smtClean="0"/>
              <a:t>WiFi</a:t>
            </a:r>
            <a:r>
              <a:rPr lang="en-US" dirty="0" smtClean="0"/>
              <a:t> </a:t>
            </a:r>
          </a:p>
          <a:p>
            <a:pPr marL="50800" lvl="1" indent="268288">
              <a:buAutoNum type="arabicPeriod"/>
            </a:pPr>
            <a:endParaRPr lang="en-US" dirty="0" smtClean="0"/>
          </a:p>
          <a:p>
            <a:pPr marL="50800" lvl="1" indent="268288">
              <a:buAutoNum type="arabicPeriod"/>
            </a:pPr>
            <a:r>
              <a:rPr lang="en-US" dirty="0" smtClean="0"/>
              <a:t> Else,</a:t>
            </a:r>
          </a:p>
          <a:p>
            <a:pPr marL="50800" lvl="1" indent="268288">
              <a:buNone/>
            </a:pPr>
            <a:r>
              <a:rPr lang="en-US" dirty="0" smtClean="0"/>
              <a:t>	If (</a:t>
            </a:r>
            <a:r>
              <a:rPr lang="en-US" i="1" dirty="0" smtClean="0"/>
              <a:t>W &lt; S</a:t>
            </a:r>
            <a:r>
              <a:rPr lang="en-US" dirty="0" smtClean="0"/>
              <a:t>), send data on 3G; Else wait for </a:t>
            </a:r>
            <a:r>
              <a:rPr lang="en-US" dirty="0" err="1" smtClean="0"/>
              <a:t>WiFi</a:t>
            </a:r>
            <a:r>
              <a:rPr lang="en-US" dirty="0" smtClean="0"/>
              <a:t>.</a:t>
            </a:r>
          </a:p>
        </p:txBody>
      </p:sp>
      <p:sp>
        <p:nvSpPr>
          <p:cNvPr id="8" name="Rounded Rectangle 7"/>
          <p:cNvSpPr/>
          <p:nvPr/>
        </p:nvSpPr>
        <p:spPr>
          <a:xfrm>
            <a:off x="1371600" y="5486400"/>
            <a:ext cx="3124200" cy="685800"/>
          </a:xfrm>
          <a:prstGeom prst="roundRect">
            <a:avLst/>
          </a:prstGeom>
          <a:ln w="50800">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sz="2200" dirty="0" smtClean="0">
                <a:latin typeface="Calibri"/>
              </a:rPr>
              <a:t>Predicted </a:t>
            </a:r>
            <a:r>
              <a:rPr lang="en-US" sz="2200" dirty="0" err="1" smtClean="0">
                <a:latin typeface="Calibri"/>
              </a:rPr>
              <a:t>WiFi</a:t>
            </a:r>
            <a:r>
              <a:rPr lang="en-US" sz="2200" dirty="0" smtClean="0">
                <a:latin typeface="Calibri"/>
              </a:rPr>
              <a:t> capacity</a:t>
            </a:r>
          </a:p>
          <a:p>
            <a:r>
              <a:rPr lang="en-US" sz="2200" dirty="0" smtClean="0">
                <a:latin typeface="Calibri"/>
              </a:rPr>
              <a:t>in next D seconds </a:t>
            </a:r>
            <a:endParaRPr lang="en-US" sz="2200" dirty="0">
              <a:latin typeface="Calibri"/>
            </a:endParaRPr>
          </a:p>
        </p:txBody>
      </p:sp>
      <p:sp>
        <p:nvSpPr>
          <p:cNvPr id="9" name="Down Arrow 8"/>
          <p:cNvSpPr/>
          <p:nvPr/>
        </p:nvSpPr>
        <p:spPr>
          <a:xfrm flipV="1">
            <a:off x="1828800" y="5029200"/>
            <a:ext cx="152400" cy="304800"/>
          </a:xfrm>
          <a:prstGeom prst="downArrow">
            <a:avLst/>
          </a:prstGeom>
          <a:ln w="50800">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2204793"/>
      </p:ext>
    </p:extLst>
  </p:cSld>
  <p:clrMapOvr>
    <a:masterClrMapping/>
  </p:clrMapOvr>
  <p:transition advTm="374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WiFi</a:t>
            </a:r>
            <a:r>
              <a:rPr lang="en-US" dirty="0" smtClean="0"/>
              <a:t> capacity prediction</a:t>
            </a:r>
            <a:endParaRPr lang="en-US" dirty="0"/>
          </a:p>
        </p:txBody>
      </p:sp>
      <p:sp>
        <p:nvSpPr>
          <p:cNvPr id="3" name="Content Placeholder 2"/>
          <p:cNvSpPr>
            <a:spLocks noGrp="1"/>
          </p:cNvSpPr>
          <p:nvPr>
            <p:ph idx="1"/>
          </p:nvPr>
        </p:nvSpPr>
        <p:spPr>
          <a:xfrm>
            <a:off x="457200" y="1493837"/>
            <a:ext cx="8229600" cy="4525963"/>
          </a:xfrm>
        </p:spPr>
        <p:txBody>
          <a:bodyPr>
            <a:noAutofit/>
          </a:bodyPr>
          <a:lstStyle/>
          <a:p>
            <a:pPr marL="266700" indent="-266700"/>
            <a:r>
              <a:rPr lang="en-US" dirty="0" smtClean="0"/>
              <a:t>Predict AP meetings using a simple history-based prediction</a:t>
            </a:r>
          </a:p>
          <a:p>
            <a:pPr marL="400050" lvl="1" indent="0">
              <a:buFont typeface="Arial"/>
              <a:buChar char="•"/>
            </a:pPr>
            <a:r>
              <a:rPr lang="en-US" sz="2600" dirty="0" smtClean="0"/>
              <a:t> </a:t>
            </a:r>
            <a:r>
              <a:rPr lang="en-US" dirty="0" smtClean="0"/>
              <a:t>future AP encounters depend on recent past</a:t>
            </a:r>
          </a:p>
          <a:p>
            <a:endParaRPr lang="en-US" dirty="0" smtClean="0"/>
          </a:p>
          <a:p>
            <a:r>
              <a:rPr lang="en-US" dirty="0" err="1" smtClean="0"/>
              <a:t>WiFi</a:t>
            </a:r>
            <a:r>
              <a:rPr lang="en-US" dirty="0" smtClean="0"/>
              <a:t> capacity = (expected # of </a:t>
            </a:r>
            <a:r>
              <a:rPr lang="en-US" dirty="0" err="1" smtClean="0"/>
              <a:t>APs</a:t>
            </a:r>
            <a:r>
              <a:rPr lang="en-US" dirty="0" smtClean="0"/>
              <a:t>) x (capacity per AP)</a:t>
            </a:r>
          </a:p>
          <a:p>
            <a:endParaRPr lang="en-US" dirty="0" smtClean="0"/>
          </a:p>
          <a:p>
            <a:pPr marL="266700" indent="-266700"/>
            <a:r>
              <a:rPr lang="en-US" dirty="0" smtClean="0"/>
              <a:t>The simple prediction yields low prediction errors both in Amherst and Seattle</a:t>
            </a:r>
          </a:p>
        </p:txBody>
      </p:sp>
      <p:sp>
        <p:nvSpPr>
          <p:cNvPr id="6" name="Rounded Rectangle 5"/>
          <p:cNvSpPr/>
          <p:nvPr/>
        </p:nvSpPr>
        <p:spPr>
          <a:xfrm>
            <a:off x="381000" y="5715000"/>
            <a:ext cx="8534400" cy="762000"/>
          </a:xfrm>
          <a:prstGeom prst="roundRect">
            <a:avLst/>
          </a:prstGeom>
          <a:ln w="50800">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US" sz="2400" dirty="0" smtClean="0">
                <a:latin typeface="Calibri"/>
              </a:rPr>
              <a:t>Related work: Breadcrumbs[Nicholson08] uses sophisticated prediction based on mobility prediction + a AP location database</a:t>
            </a:r>
            <a:endParaRPr lang="en-US" sz="2400" dirty="0">
              <a:latin typeface="Calibri"/>
            </a:endParaRP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502404"/>
      </p:ext>
    </p:extLst>
  </p:cSld>
  <p:clrMapOvr>
    <a:masterClrMapping/>
  </p:clrMapOvr>
  <p:transition advTm="741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 switching to 3G (for performance sensitive applications)</a:t>
            </a:r>
            <a:endParaRPr lang="en-US" dirty="0"/>
          </a:p>
        </p:txBody>
      </p:sp>
      <p:sp>
        <p:nvSpPr>
          <p:cNvPr id="3" name="Content Placeholder 2"/>
          <p:cNvSpPr>
            <a:spLocks noGrp="1"/>
          </p:cNvSpPr>
          <p:nvPr>
            <p:ph idx="1"/>
          </p:nvPr>
        </p:nvSpPr>
        <p:spPr>
          <a:xfrm>
            <a:off x="381000" y="1219200"/>
            <a:ext cx="8229600" cy="4449763"/>
          </a:xfrm>
        </p:spPr>
        <p:txBody>
          <a:bodyPr>
            <a:noAutofit/>
          </a:bodyPr>
          <a:lstStyle/>
          <a:p>
            <a:endParaRPr lang="en-US" dirty="0" smtClean="0"/>
          </a:p>
          <a:p>
            <a:pPr marL="508000" indent="-508000">
              <a:buNone/>
            </a:pPr>
            <a:r>
              <a:rPr lang="en-US" dirty="0" smtClean="0"/>
              <a:t>1. If no </a:t>
            </a:r>
            <a:r>
              <a:rPr lang="en-US" dirty="0" err="1" smtClean="0"/>
              <a:t>WiFi</a:t>
            </a:r>
            <a:r>
              <a:rPr lang="en-US" dirty="0" smtClean="0"/>
              <a:t> link-layer acknowledgment within 50ms</a:t>
            </a:r>
          </a:p>
          <a:p>
            <a:pPr marL="742950" indent="-234950">
              <a:buNone/>
            </a:pPr>
            <a:r>
              <a:rPr lang="en-US" sz="2400" dirty="0" smtClean="0"/>
              <a:t>- Send data on 3G</a:t>
            </a:r>
          </a:p>
          <a:p>
            <a:pPr marL="742950" indent="-742950"/>
            <a:endParaRPr lang="en-US" dirty="0" smtClean="0"/>
          </a:p>
          <a:p>
            <a:pPr marL="742950" indent="-742950">
              <a:buNone/>
            </a:pPr>
            <a:r>
              <a:rPr lang="en-US" dirty="0" smtClean="0"/>
              <a:t>2. Else, continue sending on </a:t>
            </a:r>
            <a:r>
              <a:rPr lang="en-US" dirty="0" err="1" smtClean="0"/>
              <a:t>WiFi</a:t>
            </a:r>
            <a:endParaRPr lang="en-US" dirty="0" smtClean="0"/>
          </a:p>
          <a:p>
            <a:pPr marL="742950" indent="-742950"/>
            <a:endParaRPr lang="en-US" sz="2800" dirty="0" smtClean="0"/>
          </a:p>
          <a:p>
            <a:pPr marL="0" indent="0">
              <a:buNone/>
            </a:pPr>
            <a:r>
              <a:rPr lang="en-US" dirty="0" smtClean="0"/>
              <a:t>Motivation: </a:t>
            </a:r>
            <a:r>
              <a:rPr lang="en-US" dirty="0" err="1" smtClean="0"/>
              <a:t>WiFi</a:t>
            </a:r>
            <a:r>
              <a:rPr lang="en-US" dirty="0" smtClean="0"/>
              <a:t> link layer retransmissions causes delay and </a:t>
            </a:r>
            <a:r>
              <a:rPr lang="en-US" dirty="0" err="1" smtClean="0"/>
              <a:t>WiFi</a:t>
            </a:r>
            <a:r>
              <a:rPr lang="en-US" dirty="0" smtClean="0"/>
              <a:t> losses are </a:t>
            </a:r>
            <a:r>
              <a:rPr lang="en-US" dirty="0" err="1" smtClean="0"/>
              <a:t>bursty</a:t>
            </a:r>
            <a:endParaRPr lang="en-US" dirty="0" smtClean="0"/>
          </a:p>
          <a:p>
            <a:pPr marL="0" indent="0"/>
            <a:endParaRPr lang="en-US" sz="2800" dirty="0" smtClean="0"/>
          </a:p>
          <a:p>
            <a:pPr marL="742950" indent="-742950"/>
            <a:endParaRPr lang="en-US" sz="2800" dirty="0" smtClean="0"/>
          </a:p>
          <a:p>
            <a:pPr marL="742950" indent="-742950"/>
            <a:endParaRPr lang="en-US" sz="2800"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4791929"/>
      </p:ext>
    </p:extLst>
  </p:cSld>
  <p:clrMapOvr>
    <a:masterClrMapping/>
  </p:clrMapOvr>
  <p:transition advTm="3101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Roadmap</a:t>
            </a:r>
            <a:endParaRPr lang="en-US" dirty="0"/>
          </a:p>
        </p:txBody>
      </p:sp>
      <p:sp>
        <p:nvSpPr>
          <p:cNvPr id="3" name="Content Placeholder 2"/>
          <p:cNvSpPr>
            <a:spLocks noGrp="1"/>
          </p:cNvSpPr>
          <p:nvPr>
            <p:ph idx="1"/>
          </p:nvPr>
        </p:nvSpPr>
        <p:spPr>
          <a:xfrm>
            <a:off x="381000" y="1623218"/>
            <a:ext cx="8763000" cy="5234782"/>
          </a:xfrm>
        </p:spPr>
        <p:txBody>
          <a:bodyPr vert="horz">
            <a:noAutofit/>
          </a:bodyPr>
          <a:lstStyle/>
          <a:p>
            <a:pPr>
              <a:buNone/>
            </a:pPr>
            <a:r>
              <a:rPr lang="en-US" u="sng" dirty="0" smtClean="0"/>
              <a:t>Prediction-based offloading </a:t>
            </a:r>
            <a:r>
              <a:rPr lang="en-US" dirty="0" smtClean="0"/>
              <a:t>(file transfer application)</a:t>
            </a:r>
          </a:p>
          <a:p>
            <a:pPr>
              <a:buNone/>
            </a:pPr>
            <a:r>
              <a:rPr lang="en-US" sz="2400" dirty="0" smtClean="0"/>
              <a:t>	- Deployment on 20 vehicular nodes</a:t>
            </a:r>
          </a:p>
          <a:p>
            <a:pPr>
              <a:buNone/>
            </a:pPr>
            <a:r>
              <a:rPr lang="en-US" sz="2400" dirty="0" smtClean="0"/>
              <a:t>	- Trace driven evaluation using Amherst and Seattle data</a:t>
            </a:r>
          </a:p>
          <a:p>
            <a:endParaRPr lang="en-US" sz="2400" dirty="0" smtClean="0"/>
          </a:p>
          <a:p>
            <a:pPr>
              <a:buNone/>
            </a:pPr>
            <a:r>
              <a:rPr lang="en-US" u="sng" dirty="0" smtClean="0"/>
              <a:t>Fast switching </a:t>
            </a:r>
            <a:r>
              <a:rPr lang="en-US" dirty="0" smtClean="0"/>
              <a:t>(</a:t>
            </a:r>
            <a:r>
              <a:rPr lang="en-US" dirty="0" err="1" smtClean="0"/>
              <a:t>VoIP</a:t>
            </a:r>
            <a:r>
              <a:rPr lang="en-US" dirty="0" smtClean="0"/>
              <a:t> application)</a:t>
            </a:r>
          </a:p>
          <a:p>
            <a:pPr>
              <a:buNone/>
            </a:pPr>
            <a:r>
              <a:rPr lang="en-US" sz="2400" dirty="0" smtClean="0"/>
              <a:t>	- Deployment on 1 vehicle; in Amherst town center</a:t>
            </a:r>
          </a:p>
          <a:p>
            <a:pPr marL="450850" indent="-450850">
              <a:buNone/>
            </a:pPr>
            <a:r>
              <a:rPr lang="en-US" sz="2400" dirty="0" smtClean="0"/>
              <a:t>   - Trace driven evaluation using data collected when vehicle sends/receives </a:t>
            </a:r>
            <a:r>
              <a:rPr lang="en-US" sz="2400" dirty="0" err="1" smtClean="0"/>
              <a:t>VoIP</a:t>
            </a:r>
            <a:r>
              <a:rPr lang="en-US" sz="2400" dirty="0" smtClean="0"/>
              <a:t>-like traffic</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2084972"/>
      </p:ext>
    </p:extLst>
  </p:cSld>
  <p:clrMapOvr>
    <a:masterClrMapping/>
  </p:clrMapOvr>
  <p:transition advTm="2455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results</a:t>
            </a:r>
            <a:endParaRPr lang="en-US" dirty="0"/>
          </a:p>
        </p:txBody>
      </p:sp>
      <p:graphicFrame>
        <p:nvGraphicFramePr>
          <p:cNvPr id="7" name="Content Placeholder 6"/>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7378068"/>
              </p:ext>
            </p:extLst>
          </p:nvPr>
        </p:nvGraphicFramePr>
        <p:xfrm>
          <a:off x="533400" y="1554480"/>
          <a:ext cx="7924800" cy="1417320"/>
        </p:xfrm>
        <a:graphic>
          <a:graphicData uri="http://schemas.openxmlformats.org/drawingml/2006/table">
            <a:tbl>
              <a:tblPr firstRow="1" bandRow="1">
                <a:tableStyleId>{5C22544A-7EE6-4342-B048-85BDC9FD1C3A}</a:tableStyleId>
              </a:tblPr>
              <a:tblGrid>
                <a:gridCol w="4724400"/>
                <a:gridCol w="3200400"/>
              </a:tblGrid>
              <a:tr h="431800">
                <a:tc>
                  <a:txBody>
                    <a:bodyPr/>
                    <a:lstStyle/>
                    <a:p>
                      <a:pPr algn="ctr"/>
                      <a:endParaRPr lang="en-US" sz="2400" dirty="0">
                        <a:latin typeface="Calibri"/>
                      </a:endParaRPr>
                    </a:p>
                  </a:txBody>
                  <a:tcPr marL="96819" marR="96819"/>
                </a:tc>
                <a:tc>
                  <a:txBody>
                    <a:bodyPr/>
                    <a:lstStyle/>
                    <a:p>
                      <a:pPr algn="ctr"/>
                      <a:r>
                        <a:rPr lang="en-US" sz="2400" dirty="0" smtClean="0">
                          <a:latin typeface="Calibri"/>
                        </a:rPr>
                        <a:t>Data offloaded to WiFi</a:t>
                      </a:r>
                      <a:endParaRPr lang="en-US" sz="2400" dirty="0">
                        <a:latin typeface="Calibri"/>
                      </a:endParaRPr>
                    </a:p>
                  </a:txBody>
                  <a:tcPr marL="96819" marR="96819"/>
                </a:tc>
              </a:tr>
              <a:tr h="431800">
                <a:tc>
                  <a:txBody>
                    <a:bodyPr/>
                    <a:lstStyle/>
                    <a:p>
                      <a:pPr algn="ctr"/>
                      <a:r>
                        <a:rPr lang="en-US" sz="2400" dirty="0" err="1" smtClean="0">
                          <a:latin typeface="Calibri"/>
                        </a:rPr>
                        <a:t>Wiffler’s</a:t>
                      </a:r>
                      <a:r>
                        <a:rPr lang="en-US" sz="2400" dirty="0" smtClean="0">
                          <a:latin typeface="Calibri"/>
                        </a:rPr>
                        <a:t> prediction-based</a:t>
                      </a:r>
                      <a:r>
                        <a:rPr lang="en-US" sz="2400" baseline="0" dirty="0" smtClean="0">
                          <a:latin typeface="Calibri"/>
                        </a:rPr>
                        <a:t> offloading</a:t>
                      </a:r>
                      <a:endParaRPr lang="en-US" sz="2400" dirty="0">
                        <a:latin typeface="Calibri"/>
                      </a:endParaRPr>
                    </a:p>
                  </a:txBody>
                  <a:tcPr marL="96819" marR="96819"/>
                </a:tc>
                <a:tc>
                  <a:txBody>
                    <a:bodyPr/>
                    <a:lstStyle/>
                    <a:p>
                      <a:pPr algn="ctr"/>
                      <a:r>
                        <a:rPr lang="en-US" sz="2400" dirty="0" smtClean="0">
                          <a:latin typeface="Calibri"/>
                        </a:rPr>
                        <a:t>30%</a:t>
                      </a:r>
                      <a:endParaRPr lang="en-US" sz="2400" dirty="0">
                        <a:latin typeface="Calibri"/>
                      </a:endParaRPr>
                    </a:p>
                  </a:txBody>
                  <a:tcPr marL="96819" marR="96819"/>
                </a:tc>
              </a:tr>
              <a:tr h="431800">
                <a:tc>
                  <a:txBody>
                    <a:bodyPr/>
                    <a:lstStyle/>
                    <a:p>
                      <a:pPr algn="ctr"/>
                      <a:r>
                        <a:rPr lang="en-US" sz="2400" dirty="0" smtClean="0">
                          <a:latin typeface="Calibri"/>
                        </a:rPr>
                        <a:t>WiFi when</a:t>
                      </a:r>
                      <a:r>
                        <a:rPr lang="en-US" sz="2400" baseline="0" dirty="0" smtClean="0">
                          <a:latin typeface="Calibri"/>
                        </a:rPr>
                        <a:t> available</a:t>
                      </a:r>
                      <a:endParaRPr lang="en-US" sz="2400" dirty="0">
                        <a:latin typeface="Calibri"/>
                      </a:endParaRPr>
                    </a:p>
                  </a:txBody>
                  <a:tcPr marL="96819" marR="96819"/>
                </a:tc>
                <a:tc>
                  <a:txBody>
                    <a:bodyPr/>
                    <a:lstStyle/>
                    <a:p>
                      <a:pPr algn="ctr"/>
                      <a:r>
                        <a:rPr lang="en-US" sz="2400" dirty="0" smtClean="0">
                          <a:latin typeface="Calibri"/>
                        </a:rPr>
                        <a:t>10%</a:t>
                      </a:r>
                      <a:endParaRPr lang="en-US" sz="2400" dirty="0">
                        <a:latin typeface="Calibri"/>
                      </a:endParaRPr>
                    </a:p>
                  </a:txBody>
                  <a:tcPr marL="96819" marR="96819"/>
                </a:tc>
              </a:tr>
            </a:tbl>
          </a:graphicData>
        </a:graphic>
      </p:graphicFrame>
      <p:graphicFrame>
        <p:nvGraphicFramePr>
          <p:cNvPr id="8" name="Table 7"/>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7125526"/>
              </p:ext>
            </p:extLst>
          </p:nvPr>
        </p:nvGraphicFramePr>
        <p:xfrm>
          <a:off x="304800" y="4343400"/>
          <a:ext cx="8153400" cy="1417320"/>
        </p:xfrm>
        <a:graphic>
          <a:graphicData uri="http://schemas.openxmlformats.org/drawingml/2006/table">
            <a:tbl>
              <a:tblPr firstRow="1" bandRow="1">
                <a:tableStyleId>{5C22544A-7EE6-4342-B048-85BDC9FD1C3A}</a:tableStyleId>
              </a:tblPr>
              <a:tblGrid>
                <a:gridCol w="4572000"/>
                <a:gridCol w="3581400"/>
              </a:tblGrid>
              <a:tr h="381000">
                <a:tc>
                  <a:txBody>
                    <a:bodyPr/>
                    <a:lstStyle/>
                    <a:p>
                      <a:pPr algn="ctr"/>
                      <a:endParaRPr lang="en-US" sz="2400" dirty="0">
                        <a:latin typeface="Calibri"/>
                      </a:endParaRPr>
                    </a:p>
                  </a:txBody>
                  <a:tcPr/>
                </a:tc>
                <a:tc>
                  <a:txBody>
                    <a:bodyPr/>
                    <a:lstStyle/>
                    <a:p>
                      <a:pPr algn="ctr"/>
                      <a:r>
                        <a:rPr lang="en-US" sz="2400" dirty="0" smtClean="0">
                          <a:latin typeface="Calibri"/>
                        </a:rPr>
                        <a:t>%</a:t>
                      </a:r>
                      <a:r>
                        <a:rPr lang="en-US" sz="2400" baseline="0" dirty="0" smtClean="0">
                          <a:latin typeface="Calibri"/>
                        </a:rPr>
                        <a:t> time</a:t>
                      </a:r>
                      <a:r>
                        <a:rPr lang="en-US" sz="2400" dirty="0" smtClean="0">
                          <a:latin typeface="Calibri"/>
                        </a:rPr>
                        <a:t> good voice quality</a:t>
                      </a:r>
                      <a:r>
                        <a:rPr lang="en-US" sz="2400" baseline="0" dirty="0" smtClean="0">
                          <a:latin typeface="Calibri"/>
                        </a:rPr>
                        <a:t> </a:t>
                      </a:r>
                      <a:endParaRPr lang="en-US" sz="2400" dirty="0">
                        <a:latin typeface="Calibri"/>
                      </a:endParaRPr>
                    </a:p>
                  </a:txBody>
                  <a:tcPr/>
                </a:tc>
              </a:tr>
              <a:tr h="381000">
                <a:tc>
                  <a:txBody>
                    <a:bodyPr/>
                    <a:lstStyle/>
                    <a:p>
                      <a:pPr algn="ctr"/>
                      <a:r>
                        <a:rPr lang="en-US" sz="2400" dirty="0" err="1" smtClean="0">
                          <a:latin typeface="Calibri"/>
                        </a:rPr>
                        <a:t>Wiffler’s</a:t>
                      </a:r>
                      <a:r>
                        <a:rPr lang="en-US" sz="2400" dirty="0" smtClean="0">
                          <a:latin typeface="Calibri"/>
                        </a:rPr>
                        <a:t> fast</a:t>
                      </a:r>
                      <a:r>
                        <a:rPr lang="en-US" sz="2400" baseline="0" dirty="0" smtClean="0">
                          <a:latin typeface="Calibri"/>
                        </a:rPr>
                        <a:t> switching</a:t>
                      </a:r>
                      <a:endParaRPr lang="en-US" sz="2400" dirty="0">
                        <a:latin typeface="Calibri"/>
                      </a:endParaRPr>
                    </a:p>
                  </a:txBody>
                  <a:tcPr/>
                </a:tc>
                <a:tc>
                  <a:txBody>
                    <a:bodyPr/>
                    <a:lstStyle/>
                    <a:p>
                      <a:pPr algn="ctr"/>
                      <a:r>
                        <a:rPr lang="en-US" sz="2400" dirty="0" smtClean="0">
                          <a:latin typeface="Calibri"/>
                        </a:rPr>
                        <a:t>68%</a:t>
                      </a:r>
                      <a:endParaRPr lang="en-US" sz="2400" dirty="0">
                        <a:latin typeface="Calibri"/>
                      </a:endParaRPr>
                    </a:p>
                  </a:txBody>
                  <a:tcPr/>
                </a:tc>
              </a:tr>
              <a:tr h="381000">
                <a:tc>
                  <a:txBody>
                    <a:bodyPr/>
                    <a:lstStyle/>
                    <a:p>
                      <a:pPr algn="ctr"/>
                      <a:r>
                        <a:rPr lang="en-US" sz="2400" dirty="0" smtClean="0">
                          <a:latin typeface="Calibri"/>
                        </a:rPr>
                        <a:t>WiFi</a:t>
                      </a:r>
                      <a:r>
                        <a:rPr lang="en-US" sz="2400" baseline="0" dirty="0" smtClean="0">
                          <a:latin typeface="Calibri"/>
                        </a:rPr>
                        <a:t> when available (no switching)</a:t>
                      </a:r>
                      <a:endParaRPr lang="en-US" sz="2400" dirty="0">
                        <a:latin typeface="Calibri"/>
                      </a:endParaRPr>
                    </a:p>
                  </a:txBody>
                  <a:tcPr/>
                </a:tc>
                <a:tc>
                  <a:txBody>
                    <a:bodyPr/>
                    <a:lstStyle/>
                    <a:p>
                      <a:pPr algn="ctr"/>
                      <a:r>
                        <a:rPr lang="en-US" sz="2400" dirty="0" smtClean="0">
                          <a:latin typeface="Calibri"/>
                        </a:rPr>
                        <a:t>42%</a:t>
                      </a:r>
                      <a:endParaRPr lang="en-US" sz="2400" dirty="0">
                        <a:latin typeface="Calibri"/>
                      </a:endParaRPr>
                    </a:p>
                  </a:txBody>
                  <a:tcPr/>
                </a:tc>
              </a:tr>
            </a:tbl>
          </a:graphicData>
        </a:graphic>
      </p:graphicFrame>
      <p:sp>
        <p:nvSpPr>
          <p:cNvPr id="3" name="TextBox 2"/>
          <p:cNvSpPr txBox="1"/>
          <p:nvPr/>
        </p:nvSpPr>
        <p:spPr>
          <a:xfrm>
            <a:off x="609600" y="3055203"/>
            <a:ext cx="7772400" cy="461665"/>
          </a:xfrm>
          <a:prstGeom prst="rect">
            <a:avLst/>
          </a:prstGeom>
          <a:noFill/>
        </p:spPr>
        <p:txBody>
          <a:bodyPr wrap="square" rtlCol="0">
            <a:spAutoFit/>
          </a:bodyPr>
          <a:lstStyle/>
          <a:p>
            <a:pPr algn="ctr"/>
            <a:r>
              <a:rPr lang="en-US" sz="2400" dirty="0" smtClean="0"/>
              <a:t>File transfer size: 5MB; Delay tolerance: 60 </a:t>
            </a:r>
            <a:r>
              <a:rPr lang="en-US" sz="2400" dirty="0" err="1" smtClean="0"/>
              <a:t>secs</a:t>
            </a:r>
            <a:r>
              <a:rPr lang="en-US" sz="2400" dirty="0" smtClean="0"/>
              <a:t>  </a:t>
            </a:r>
            <a:br>
              <a:rPr lang="en-US" sz="2400" dirty="0" smtClean="0"/>
            </a:br>
            <a:endParaRPr lang="en-US" sz="2400" dirty="0"/>
          </a:p>
        </p:txBody>
      </p:sp>
      <p:sp>
        <p:nvSpPr>
          <p:cNvPr id="9" name="TextBox 8"/>
          <p:cNvSpPr txBox="1"/>
          <p:nvPr/>
        </p:nvSpPr>
        <p:spPr>
          <a:xfrm>
            <a:off x="609600" y="5791200"/>
            <a:ext cx="7772400" cy="461665"/>
          </a:xfrm>
          <a:prstGeom prst="rect">
            <a:avLst/>
          </a:prstGeom>
          <a:noFill/>
        </p:spPr>
        <p:txBody>
          <a:bodyPr wrap="square" rtlCol="0">
            <a:spAutoFit/>
          </a:bodyPr>
          <a:lstStyle/>
          <a:p>
            <a:pPr algn="ctr"/>
            <a:r>
              <a:rPr lang="en-US" sz="2400" dirty="0" smtClean="0"/>
              <a:t>VoIP-like traffic: 20-byte packet every 20 </a:t>
            </a:r>
            <a:r>
              <a:rPr lang="en-US" sz="2400" dirty="0" err="1" smtClean="0"/>
              <a:t>ms</a:t>
            </a:r>
            <a:r>
              <a:rPr lang="en-US" sz="2400" dirty="0" smtClean="0"/>
              <a:t> </a:t>
            </a:r>
            <a:endParaRPr lang="en-US" sz="2400" dirty="0"/>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0660062"/>
      </p:ext>
    </p:extLst>
  </p:cSld>
  <p:clrMapOvr>
    <a:masterClrMapping/>
  </p:clrMapOvr>
  <p:transition advTm="383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Trace-driven evaluation of prediction-based offloading</a:t>
            </a:r>
            <a:endParaRPr lang="en-US" dirty="0"/>
          </a:p>
        </p:txBody>
      </p:sp>
      <p:sp>
        <p:nvSpPr>
          <p:cNvPr id="3" name="Content Placeholder 2"/>
          <p:cNvSpPr>
            <a:spLocks noGrp="1"/>
          </p:cNvSpPr>
          <p:nvPr>
            <p:ph idx="1"/>
          </p:nvPr>
        </p:nvSpPr>
        <p:spPr>
          <a:xfrm>
            <a:off x="457200" y="1600200"/>
            <a:ext cx="8686800" cy="4525963"/>
          </a:xfrm>
        </p:spPr>
        <p:txBody>
          <a:bodyPr>
            <a:noAutofit/>
          </a:bodyPr>
          <a:lstStyle/>
          <a:p>
            <a:r>
              <a:rPr lang="en-US" dirty="0" smtClean="0"/>
              <a:t>Validate simulator by comparing with deployment results</a:t>
            </a:r>
          </a:p>
          <a:p>
            <a:endParaRPr lang="en-US" dirty="0" smtClean="0"/>
          </a:p>
          <a:p>
            <a:pPr marL="230188" indent="-230188"/>
            <a:r>
              <a:rPr lang="en-US" dirty="0" smtClean="0"/>
              <a:t>Vary </a:t>
            </a:r>
            <a:r>
              <a:rPr lang="en-US" dirty="0"/>
              <a:t>workload, AP density, </a:t>
            </a:r>
            <a:r>
              <a:rPr lang="en-US" dirty="0" smtClean="0"/>
              <a:t>delay tolerance</a:t>
            </a:r>
          </a:p>
          <a:p>
            <a:endParaRPr lang="en-US" dirty="0" smtClean="0"/>
          </a:p>
          <a:p>
            <a:r>
              <a:rPr lang="en-US" dirty="0" smtClean="0"/>
              <a:t>Alternate strategies to prediction-based offloading:</a:t>
            </a:r>
          </a:p>
          <a:p>
            <a:pPr lvl="1"/>
            <a:r>
              <a:rPr lang="en-US" dirty="0" err="1" smtClean="0">
                <a:solidFill>
                  <a:schemeClr val="accent2"/>
                </a:solidFill>
              </a:rPr>
              <a:t>Wifi</a:t>
            </a:r>
            <a:r>
              <a:rPr lang="en-US" dirty="0" smtClean="0">
                <a:solidFill>
                  <a:schemeClr val="accent2"/>
                </a:solidFill>
              </a:rPr>
              <a:t> when available</a:t>
            </a:r>
          </a:p>
          <a:p>
            <a:pPr lvl="1"/>
            <a:r>
              <a:rPr lang="en-US" dirty="0" smtClean="0">
                <a:solidFill>
                  <a:schemeClr val="accent2"/>
                </a:solidFill>
              </a:rPr>
              <a:t>Breadcrumbs:</a:t>
            </a:r>
            <a:r>
              <a:rPr lang="en-US" dirty="0" smtClean="0">
                <a:solidFill>
                  <a:srgbClr val="FFC000"/>
                </a:solidFill>
              </a:rPr>
              <a:t> </a:t>
            </a:r>
            <a:r>
              <a:rPr lang="en-US" dirty="0" smtClean="0"/>
              <a:t>Sophisticated prediction using mobility prediction + AP location database</a:t>
            </a:r>
          </a:p>
          <a:p>
            <a:pPr lvl="1"/>
            <a:r>
              <a:rPr lang="en-US" dirty="0" smtClean="0">
                <a:solidFill>
                  <a:schemeClr val="accent2"/>
                </a:solidFill>
              </a:rPr>
              <a:t>Oracle (Impractical): </a:t>
            </a:r>
            <a:r>
              <a:rPr lang="en-US" dirty="0" smtClean="0"/>
              <a:t>Perfect prediction with future knowledge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9415802"/>
      </p:ext>
    </p:extLst>
  </p:cSld>
  <p:clrMapOvr>
    <a:masterClrMapping/>
  </p:clrMapOvr>
  <p:transition advTm="3432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err="1" smtClean="0"/>
              <a:t>Wiffler</a:t>
            </a:r>
            <a:r>
              <a:rPr lang="en-US" sz="3600" dirty="0" smtClean="0"/>
              <a:t> increases data offloaded to WiFi</a:t>
            </a:r>
            <a:endParaRPr lang="en-US" sz="3600" dirty="0"/>
          </a:p>
        </p:txBody>
      </p:sp>
      <p:sp>
        <p:nvSpPr>
          <p:cNvPr id="13" name="Content Placeholder 10"/>
          <p:cNvSpPr txBox="1">
            <a:spLocks/>
          </p:cNvSpPr>
          <p:nvPr/>
        </p:nvSpPr>
        <p:spPr>
          <a:xfrm>
            <a:off x="685800" y="1143000"/>
            <a:ext cx="8229600" cy="121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chemeClr val="bg1"/>
                </a:solidFill>
              </a:rPr>
              <a:t>Workload: Web traces obtained from commuters </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Content Placeholder 10"/>
          <p:cNvSpPr txBox="1">
            <a:spLocks/>
          </p:cNvSpPr>
          <p:nvPr/>
        </p:nvSpPr>
        <p:spPr>
          <a:xfrm>
            <a:off x="533400" y="5638800"/>
            <a:ext cx="9144000" cy="3048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err="1" smtClean="0">
                <a:ln>
                  <a:noFill/>
                </a:ln>
                <a:effectLst/>
                <a:uLnTx/>
                <a:uFillTx/>
                <a:latin typeface="Calibri"/>
                <a:ea typeface="+mn-ea"/>
                <a:cs typeface="+mn-cs"/>
              </a:rPr>
              <a:t>Wiffler</a:t>
            </a:r>
            <a:r>
              <a:rPr kumimoji="0" lang="en-US" sz="2600" b="0" i="0" u="none" strike="noStrike" kern="1200" cap="none" spc="0" normalizeH="0" baseline="0" noProof="0" dirty="0" smtClean="0">
                <a:ln>
                  <a:noFill/>
                </a:ln>
                <a:effectLst/>
                <a:uLnTx/>
                <a:uFillTx/>
                <a:latin typeface="Calibri"/>
                <a:ea typeface="+mn-ea"/>
                <a:cs typeface="+mn-cs"/>
              </a:rPr>
              <a:t> increased app</a:t>
            </a:r>
            <a:r>
              <a:rPr kumimoji="0" lang="en-US" sz="2600" b="0" i="0" u="none" strike="noStrike" kern="1200" cap="none" spc="0" normalizeH="0" noProof="0" dirty="0" smtClean="0">
                <a:ln>
                  <a:noFill/>
                </a:ln>
                <a:effectLst/>
                <a:uLnTx/>
                <a:uFillTx/>
                <a:latin typeface="Calibri"/>
                <a:ea typeface="+mn-ea"/>
                <a:cs typeface="+mn-cs"/>
              </a:rPr>
              <a:t> delay by 10 seconds over oracle. </a:t>
            </a:r>
          </a:p>
        </p:txBody>
      </p:sp>
      <p:pic>
        <p:nvPicPr>
          <p:cNvPr id="12" name="Picture 11"/>
          <p:cNvPicPr>
            <a:picLocks noChangeAspect="1"/>
          </p:cNvPicPr>
          <p:nvPr/>
        </p:nvPicPr>
        <p:blipFill>
          <a:blip r:embed="rId4"/>
          <a:stretch>
            <a:fillRect/>
          </a:stretch>
        </p:blipFill>
        <p:spPr>
          <a:xfrm>
            <a:off x="685800" y="2064817"/>
            <a:ext cx="5273419" cy="3116783"/>
          </a:xfrm>
          <a:prstGeom prst="rect">
            <a:avLst/>
          </a:prstGeom>
        </p:spPr>
      </p:pic>
      <p:sp>
        <p:nvSpPr>
          <p:cNvPr id="6" name="Left Arrow 5"/>
          <p:cNvSpPr/>
          <p:nvPr/>
        </p:nvSpPr>
        <p:spPr>
          <a:xfrm>
            <a:off x="5715000" y="4038600"/>
            <a:ext cx="457200" cy="228600"/>
          </a:xfrm>
          <a:prstGeom prst="leftArrow">
            <a:avLst/>
          </a:prstGeom>
          <a:ln w="66675">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Arrow 19"/>
          <p:cNvSpPr/>
          <p:nvPr/>
        </p:nvSpPr>
        <p:spPr>
          <a:xfrm>
            <a:off x="5715000" y="3352800"/>
            <a:ext cx="457200" cy="228600"/>
          </a:xfrm>
          <a:prstGeom prst="leftArrow">
            <a:avLst/>
          </a:prstGeom>
          <a:ln w="66675">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n-US"/>
          </a:p>
        </p:txBody>
      </p:sp>
      <p:sp>
        <p:nvSpPr>
          <p:cNvPr id="19" name="TextBox 1"/>
          <p:cNvSpPr txBox="1"/>
          <p:nvPr/>
        </p:nvSpPr>
        <p:spPr>
          <a:xfrm>
            <a:off x="5105400" y="2971800"/>
            <a:ext cx="716663" cy="461665"/>
          </a:xfrm>
          <a:prstGeom prst="rect">
            <a:avLst/>
          </a:prstGeom>
          <a:noFill/>
        </p:spPr>
        <p:txBody>
          <a:bodyPr wrap="none" rtlCol="0">
            <a:spAutoFit/>
          </a:bodyPr>
          <a:lstStyle/>
          <a:p>
            <a:r>
              <a:rPr lang="en-US" sz="2400" dirty="0" smtClean="0"/>
              <a:t>42%</a:t>
            </a:r>
            <a:endParaRPr lang="en-US" sz="2400" dirty="0"/>
          </a:p>
        </p:txBody>
      </p:sp>
      <p:sp>
        <p:nvSpPr>
          <p:cNvPr id="7" name="TextBox 6"/>
          <p:cNvSpPr txBox="1"/>
          <p:nvPr/>
        </p:nvSpPr>
        <p:spPr>
          <a:xfrm>
            <a:off x="5105400" y="3657600"/>
            <a:ext cx="716663" cy="461665"/>
          </a:xfrm>
          <a:prstGeom prst="rect">
            <a:avLst/>
          </a:prstGeom>
          <a:noFill/>
        </p:spPr>
        <p:txBody>
          <a:bodyPr wrap="none" rtlCol="0">
            <a:spAutoFit/>
          </a:bodyPr>
          <a:lstStyle/>
          <a:p>
            <a:r>
              <a:rPr lang="en-US" sz="2400" dirty="0" smtClean="0"/>
              <a:t>14%</a:t>
            </a:r>
            <a:endParaRPr lang="en-US" sz="2400" dirty="0"/>
          </a:p>
        </p:txBody>
      </p:sp>
      <p:sp>
        <p:nvSpPr>
          <p:cNvPr id="16" name="Content Placeholder 10"/>
          <p:cNvSpPr txBox="1">
            <a:spLocks/>
          </p:cNvSpPr>
          <p:nvPr/>
        </p:nvSpPr>
        <p:spPr>
          <a:xfrm>
            <a:off x="6400800" y="1981200"/>
            <a:ext cx="2743200" cy="19812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err="1" smtClean="0">
                <a:ln>
                  <a:noFill/>
                </a:ln>
                <a:effectLst/>
                <a:uLnTx/>
                <a:uFillTx/>
                <a:latin typeface="Calibri"/>
                <a:ea typeface="+mn-ea"/>
                <a:cs typeface="+mn-cs"/>
              </a:rPr>
              <a:t>Wiffler</a:t>
            </a:r>
            <a:r>
              <a:rPr kumimoji="0" lang="en-US" sz="2400" b="0" i="0" u="none" strike="noStrike" kern="1200" cap="none" spc="0" normalizeH="0" noProof="0" dirty="0" smtClean="0">
                <a:ln>
                  <a:noFill/>
                </a:ln>
                <a:effectLst/>
                <a:uLnTx/>
                <a:uFillTx/>
                <a:latin typeface="Calibri"/>
                <a:ea typeface="+mn-ea"/>
                <a:cs typeface="+mn-cs"/>
              </a:rPr>
              <a:t> close to oracle</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lang="en-US" sz="2400" dirty="0" smtClean="0">
              <a:latin typeface="Calibri"/>
            </a:endParaRP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noProof="0" dirty="0" smtClean="0">
                <a:ln>
                  <a:noFill/>
                </a:ln>
                <a:effectLst/>
                <a:uLnTx/>
                <a:uFillTx/>
                <a:latin typeface="Calibri"/>
                <a:ea typeface="+mn-ea"/>
                <a:cs typeface="+mn-cs"/>
              </a:rPr>
              <a:t>Sophisticated prediction does not help</a:t>
            </a:r>
          </a:p>
        </p:txBody>
      </p:sp>
      <p:sp>
        <p:nvSpPr>
          <p:cNvPr id="11" name="Content Placeholder 2"/>
          <p:cNvSpPr>
            <a:spLocks noGrp="1"/>
          </p:cNvSpPr>
          <p:nvPr>
            <p:ph idx="1"/>
          </p:nvPr>
        </p:nvSpPr>
        <p:spPr>
          <a:xfrm>
            <a:off x="457200" y="1318418"/>
            <a:ext cx="8686800" cy="662782"/>
          </a:xfrm>
        </p:spPr>
        <p:txBody>
          <a:bodyPr>
            <a:noAutofit/>
          </a:bodyPr>
          <a:lstStyle/>
          <a:p>
            <a:r>
              <a:rPr lang="en-US" dirty="0" smtClean="0"/>
              <a:t>Web browsing workload obtained from real vehicular users</a:t>
            </a: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0168855"/>
      </p:ext>
    </p:extLst>
  </p:cSld>
  <p:clrMapOvr>
    <a:masterClrMapping/>
  </p:clrMapOvr>
  <p:transition advTm="625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0"/>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6" grpId="1" animBg="1"/>
      <p:bldP spid="20" grpId="0" animBg="1"/>
      <p:bldP spid="20" grpId="1" animBg="1"/>
      <p:bldP spid="19" grpId="0"/>
      <p:bldP spid="7" grpId="0"/>
      <p:bldP spid="16"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Trace-driven evaluation of fast switching</a:t>
            </a:r>
            <a:endParaRPr lang="en-US" dirty="0"/>
          </a:p>
        </p:txBody>
      </p:sp>
      <p:pic>
        <p:nvPicPr>
          <p:cNvPr id="10" name="Picture 9"/>
          <p:cNvPicPr>
            <a:picLocks noChangeAspect="1"/>
          </p:cNvPicPr>
          <p:nvPr/>
        </p:nvPicPr>
        <p:blipFill>
          <a:blip r:embed="rId4"/>
          <a:stretch>
            <a:fillRect/>
          </a:stretch>
        </p:blipFill>
        <p:spPr>
          <a:xfrm>
            <a:off x="685800" y="1828800"/>
            <a:ext cx="6629400" cy="3985088"/>
          </a:xfrm>
          <a:prstGeom prst="rect">
            <a:avLst/>
          </a:prstGeom>
        </p:spPr>
      </p:pic>
      <p:sp>
        <p:nvSpPr>
          <p:cNvPr id="11" name="Left Arrow 10"/>
          <p:cNvSpPr/>
          <p:nvPr/>
        </p:nvSpPr>
        <p:spPr>
          <a:xfrm>
            <a:off x="6934200" y="3886200"/>
            <a:ext cx="533400" cy="304800"/>
          </a:xfrm>
          <a:prstGeom prst="leftArrow">
            <a:avLst/>
          </a:prstGeom>
          <a:ln w="69850">
            <a:solidFill>
              <a:schemeClr val="accent6">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369937" y="3957935"/>
            <a:ext cx="716663" cy="461665"/>
          </a:xfrm>
          <a:prstGeom prst="rect">
            <a:avLst/>
          </a:prstGeom>
          <a:noFill/>
        </p:spPr>
        <p:txBody>
          <a:bodyPr wrap="none" rtlCol="0">
            <a:spAutoFit/>
          </a:bodyPr>
          <a:lstStyle/>
          <a:p>
            <a:r>
              <a:rPr lang="en-US" sz="2400" dirty="0" smtClean="0"/>
              <a:t>40%</a:t>
            </a:r>
            <a:endParaRPr lang="en-US" sz="2400" dirty="0"/>
          </a:p>
        </p:txBody>
      </p:sp>
      <p:sp>
        <p:nvSpPr>
          <p:cNvPr id="14" name="Left Arrow 13"/>
          <p:cNvSpPr/>
          <p:nvPr/>
        </p:nvSpPr>
        <p:spPr>
          <a:xfrm>
            <a:off x="6934200" y="3581400"/>
            <a:ext cx="533400" cy="304800"/>
          </a:xfrm>
          <a:prstGeom prst="leftArrow">
            <a:avLst/>
          </a:prstGeom>
          <a:ln w="69850">
            <a:solidFill>
              <a:schemeClr val="accent6">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400800" y="3581400"/>
            <a:ext cx="716663" cy="461665"/>
          </a:xfrm>
          <a:prstGeom prst="rect">
            <a:avLst/>
          </a:prstGeom>
          <a:noFill/>
        </p:spPr>
        <p:txBody>
          <a:bodyPr wrap="none" rtlCol="0">
            <a:spAutoFit/>
          </a:bodyPr>
          <a:lstStyle/>
          <a:p>
            <a:r>
              <a:rPr lang="en-US" sz="2400" dirty="0" smtClean="0"/>
              <a:t>58%</a:t>
            </a:r>
            <a:endParaRPr lang="en-US" sz="2400" dirty="0"/>
          </a:p>
        </p:txBody>
      </p:sp>
      <p:sp>
        <p:nvSpPr>
          <p:cNvPr id="16" name="Left Arrow 15"/>
          <p:cNvSpPr/>
          <p:nvPr/>
        </p:nvSpPr>
        <p:spPr>
          <a:xfrm>
            <a:off x="3505200" y="3276600"/>
            <a:ext cx="533400" cy="304800"/>
          </a:xfrm>
          <a:prstGeom prst="leftArrow">
            <a:avLst/>
          </a:prstGeom>
          <a:ln w="69850">
            <a:solidFill>
              <a:schemeClr val="accent6">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5400000">
            <a:off x="2477295" y="4304505"/>
            <a:ext cx="1752600" cy="1589"/>
          </a:xfrm>
          <a:prstGeom prst="line">
            <a:avLst/>
          </a:prstGeom>
          <a:ln w="41275">
            <a:solidFill>
              <a:schemeClr val="accent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21937" y="2891135"/>
            <a:ext cx="716663" cy="461665"/>
          </a:xfrm>
          <a:prstGeom prst="rect">
            <a:avLst/>
          </a:prstGeom>
          <a:noFill/>
        </p:spPr>
        <p:txBody>
          <a:bodyPr wrap="none" rtlCol="0">
            <a:spAutoFit/>
          </a:bodyPr>
          <a:lstStyle/>
          <a:p>
            <a:r>
              <a:rPr lang="en-US" sz="2400" dirty="0" smtClean="0"/>
              <a:t>73%</a:t>
            </a:r>
            <a:endParaRPr lang="en-US" sz="2400" dirty="0"/>
          </a:p>
        </p:txBody>
      </p:sp>
      <p:sp>
        <p:nvSpPr>
          <p:cNvPr id="13" name="Content Placeholder 10"/>
          <p:cNvSpPr txBox="1">
            <a:spLocks/>
          </p:cNvSpPr>
          <p:nvPr/>
        </p:nvSpPr>
        <p:spPr>
          <a:xfrm>
            <a:off x="228600" y="5791200"/>
            <a:ext cx="8610600" cy="7620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noProof="0" dirty="0" smtClean="0">
                <a:ln>
                  <a:noFill/>
                </a:ln>
                <a:effectLst/>
                <a:uLnTx/>
                <a:uFillTx/>
                <a:latin typeface="Calibri"/>
                <a:ea typeface="+mn-ea"/>
                <a:cs typeface="+mn-cs"/>
              </a:rPr>
              <a:t>30% of data was offloaded to </a:t>
            </a:r>
            <a:r>
              <a:rPr kumimoji="0" lang="en-US" sz="2400" b="0" i="0" u="none" strike="noStrike" kern="1200" cap="none" spc="0" normalizeH="0" noProof="0" dirty="0" err="1" smtClean="0">
                <a:ln>
                  <a:noFill/>
                </a:ln>
                <a:effectLst/>
                <a:uLnTx/>
                <a:uFillTx/>
                <a:latin typeface="Calibri"/>
                <a:ea typeface="+mn-ea"/>
                <a:cs typeface="+mn-cs"/>
              </a:rPr>
              <a:t>WiFi</a:t>
            </a:r>
            <a:r>
              <a:rPr kumimoji="0" lang="en-US" sz="2400" b="0" i="0" u="none" strike="noStrike" kern="1200" cap="none" spc="0" normalizeH="0" noProof="0" dirty="0" smtClean="0">
                <a:ln>
                  <a:noFill/>
                </a:ln>
                <a:effectLst/>
                <a:uLnTx/>
                <a:uFillTx/>
                <a:latin typeface="Calibri"/>
                <a:ea typeface="+mn-ea"/>
                <a:cs typeface="+mn-cs"/>
              </a:rPr>
              <a:t> for 40 ms switching threshold</a:t>
            </a:r>
            <a:endParaRPr kumimoji="0" lang="en-US" sz="2400" b="0" i="0" u="none" strike="noStrike" kern="1200" cap="none" spc="0" normalizeH="0" baseline="0" noProof="0" dirty="0">
              <a:ln>
                <a:noFill/>
              </a:ln>
              <a:effectLst/>
              <a:uLnTx/>
              <a:uFillTx/>
              <a:latin typeface="Calibri"/>
              <a:ea typeface="+mn-ea"/>
              <a:cs typeface="+mn-cs"/>
            </a:endParaRPr>
          </a:p>
        </p:txBody>
      </p:sp>
      <p:sp>
        <p:nvSpPr>
          <p:cNvPr id="17" name="Rounded Rectangle 16"/>
          <p:cNvSpPr/>
          <p:nvPr/>
        </p:nvSpPr>
        <p:spPr>
          <a:xfrm>
            <a:off x="304800" y="5584290"/>
            <a:ext cx="8763000" cy="9689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lvl="1" defTabSz="914400">
              <a:spcBef>
                <a:spcPts val="375"/>
              </a:spcBef>
              <a:buClr>
                <a:srgbClr val="9B2D1F"/>
              </a:buClr>
              <a:buSzPct val="85000"/>
            </a:pPr>
            <a:r>
              <a:rPr lang="en-US" sz="2400" dirty="0" err="1" smtClean="0">
                <a:solidFill>
                  <a:schemeClr val="bg1"/>
                </a:solidFill>
                <a:latin typeface="Calibri"/>
                <a:ea typeface="ＭＳ Ｐゴシック" pitchFamily="-65" charset="-128"/>
              </a:rPr>
              <a:t>Wiffler</a:t>
            </a:r>
            <a:r>
              <a:rPr lang="en-US" sz="2400" dirty="0" smtClean="0">
                <a:solidFill>
                  <a:schemeClr val="bg1"/>
                </a:solidFill>
                <a:latin typeface="Calibri"/>
                <a:ea typeface="ＭＳ Ｐゴシック" pitchFamily="-65" charset="-128"/>
              </a:rPr>
              <a:t> opportunistically augments 3G with </a:t>
            </a:r>
            <a:r>
              <a:rPr lang="en-US" sz="2400" dirty="0" err="1" smtClean="0">
                <a:solidFill>
                  <a:schemeClr val="bg1"/>
                </a:solidFill>
                <a:latin typeface="Calibri"/>
                <a:ea typeface="ＭＳ Ｐゴシック" pitchFamily="-65" charset="-128"/>
              </a:rPr>
              <a:t>WiFi</a:t>
            </a:r>
            <a:r>
              <a:rPr lang="en-US" sz="2400" dirty="0" smtClean="0">
                <a:solidFill>
                  <a:schemeClr val="bg1"/>
                </a:solidFill>
                <a:latin typeface="Calibri"/>
                <a:ea typeface="ＭＳ Ｐゴシック" pitchFamily="-65" charset="-128"/>
              </a:rPr>
              <a:t> without affecting apps using (1) prediction-based offloading and(2) fast switching </a:t>
            </a:r>
          </a:p>
        </p:txBody>
      </p:sp>
      <p:sp>
        <p:nvSpPr>
          <p:cNvPr id="20" name="Content Placeholder 2"/>
          <p:cNvSpPr>
            <a:spLocks noGrp="1"/>
          </p:cNvSpPr>
          <p:nvPr>
            <p:ph idx="1"/>
          </p:nvPr>
        </p:nvSpPr>
        <p:spPr>
          <a:xfrm>
            <a:off x="457200" y="1219200"/>
            <a:ext cx="8686800" cy="662782"/>
          </a:xfrm>
        </p:spPr>
        <p:txBody>
          <a:bodyPr>
            <a:noAutofit/>
          </a:bodyPr>
          <a:lstStyle/>
          <a:p>
            <a:r>
              <a:rPr lang="en-US" dirty="0" smtClean="0"/>
              <a:t>20 bytes packets every 20 ms, based on G.729 codec</a:t>
            </a:r>
          </a:p>
        </p:txBody>
      </p:sp>
    </p:spTree>
    <p:custDataLst>
      <p:tags r:id="rId1"/>
    </p:custDataLst>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3850863"/>
      </p:ext>
    </p:extLst>
  </p:cSld>
  <p:clrMapOvr>
    <a:masterClrMapping/>
  </p:clrMapOvr>
  <p:transition advTm="625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4" grpId="0" animBg="1"/>
      <p:bldP spid="14" grpId="1" animBg="1"/>
      <p:bldP spid="15" grpId="0"/>
      <p:bldP spid="16" grpId="0" animBg="1"/>
      <p:bldP spid="19" grpId="0"/>
      <p:bldP spid="13" grpId="0"/>
      <p:bldP spid="17"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goal</a:t>
            </a:r>
            <a:endParaRPr lang="en-US" dirty="0"/>
          </a:p>
        </p:txBody>
      </p:sp>
      <p:sp>
        <p:nvSpPr>
          <p:cNvPr id="3" name="Content Placeholder 2"/>
          <p:cNvSpPr>
            <a:spLocks noGrp="1"/>
          </p:cNvSpPr>
          <p:nvPr>
            <p:ph sz="quarter" idx="1"/>
          </p:nvPr>
        </p:nvSpPr>
        <p:spPr>
          <a:xfrm>
            <a:off x="381000" y="2667000"/>
            <a:ext cx="8267700" cy="1447800"/>
          </a:xfrm>
        </p:spPr>
        <p:txBody>
          <a:bodyPr/>
          <a:lstStyle/>
          <a:p>
            <a:pPr marL="0" indent="0">
              <a:buNone/>
            </a:pPr>
            <a:r>
              <a:rPr lang="en-US" b="1" dirty="0" smtClean="0"/>
              <a:t>Architect robust protocols that overcome disruptions and enable applications in diverse mobile networks.</a:t>
            </a:r>
            <a:endParaRPr lang="en-US" b="1" dirty="0"/>
          </a:p>
        </p:txBody>
      </p:sp>
      <p:cxnSp>
        <p:nvCxnSpPr>
          <p:cNvPr id="7" name="Straight Connector 6"/>
          <p:cNvCxnSpPr/>
          <p:nvPr/>
        </p:nvCxnSpPr>
        <p:spPr>
          <a:xfrm>
            <a:off x="3581400" y="3505200"/>
            <a:ext cx="32766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24400" y="3124200"/>
            <a:ext cx="30480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5612087" y="1752600"/>
            <a:ext cx="3303313" cy="762000"/>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200" dirty="0" smtClean="0">
                <a:solidFill>
                  <a:schemeClr val="tx1"/>
                </a:solidFill>
                <a:latin typeface="Calibri"/>
              </a:rPr>
              <a:t>Extreme uncertainty due to mobility, channel… </a:t>
            </a:r>
            <a:endParaRPr lang="en-US" sz="2200" dirty="0">
              <a:solidFill>
                <a:schemeClr val="tx1"/>
              </a:solidFill>
              <a:latin typeface="Calibri"/>
            </a:endParaRPr>
          </a:p>
        </p:txBody>
      </p:sp>
      <p:sp>
        <p:nvSpPr>
          <p:cNvPr id="14" name="Rounded Rectangle 13"/>
          <p:cNvSpPr/>
          <p:nvPr/>
        </p:nvSpPr>
        <p:spPr>
          <a:xfrm>
            <a:off x="914400" y="3733800"/>
            <a:ext cx="4419600" cy="762000"/>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2200" dirty="0" smtClean="0">
                <a:solidFill>
                  <a:schemeClr val="tx1"/>
                </a:solidFill>
                <a:latin typeface="Calibri"/>
              </a:rPr>
              <a:t>Each network  present unique disruption and uncertainty challenge</a:t>
            </a:r>
            <a:endParaRPr lang="en-US" sz="2200" dirty="0">
              <a:solidFill>
                <a:schemeClr val="tx1"/>
              </a:solidFill>
              <a:latin typeface="Calibri"/>
            </a:endParaRPr>
          </a:p>
        </p:txBody>
      </p:sp>
      <p:sp>
        <p:nvSpPr>
          <p:cNvPr id="15" name="Bent Arrow 14"/>
          <p:cNvSpPr/>
          <p:nvPr/>
        </p:nvSpPr>
        <p:spPr>
          <a:xfrm>
            <a:off x="5002487" y="2209800"/>
            <a:ext cx="609600" cy="5334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rot="10622525">
            <a:off x="5320644" y="3619500"/>
            <a:ext cx="609600" cy="5334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cSld>
  <p:clrMapOvr>
    <a:masterClrMapping/>
  </p:clrMapOvr>
  <p:transition advTm="389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rmAutofit/>
          </a:bodyPr>
          <a:lstStyle/>
          <a:p>
            <a:r>
              <a:rPr lang="en-US" dirty="0" smtClean="0"/>
              <a:t>Talk outline</a:t>
            </a:r>
            <a:endParaRPr lang="en-US" dirty="0"/>
          </a:p>
        </p:txBody>
      </p:sp>
      <p:cxnSp>
        <p:nvCxnSpPr>
          <p:cNvPr id="142" name="Straight Connector 141"/>
          <p:cNvCxnSpPr/>
          <p:nvPr/>
        </p:nvCxnSpPr>
        <p:spPr>
          <a:xfrm rot="5400000">
            <a:off x="1347444" y="3558046"/>
            <a:ext cx="2486709" cy="1"/>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5400000">
            <a:off x="3573956" y="3558047"/>
            <a:ext cx="2485116" cy="1588"/>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15120" y="2545675"/>
            <a:ext cx="8689853" cy="1588"/>
          </a:xfrm>
          <a:prstGeom prst="line">
            <a:avLst/>
          </a:prstGeom>
          <a:ln w="41275">
            <a:solidFill>
              <a:schemeClr val="tx1"/>
            </a:solidFill>
            <a:headEnd type="triangle"/>
            <a:tailEnd type="none" w="lg" len="me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928726" y="2534164"/>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930" y="2687358"/>
            <a:ext cx="2342082" cy="1015663"/>
          </a:xfrm>
          <a:prstGeom prst="rect">
            <a:avLst/>
          </a:prstGeom>
          <a:noFill/>
        </p:spPr>
        <p:txBody>
          <a:bodyPr wrap="none" rtlCol="0">
            <a:spAutoFit/>
          </a:bodyPr>
          <a:lstStyle/>
          <a:p>
            <a:r>
              <a:rPr lang="en-US" sz="2000" dirty="0" smtClean="0">
                <a:latin typeface="Calibri"/>
              </a:rPr>
              <a:t>Mostly disconnected</a:t>
            </a:r>
          </a:p>
          <a:p>
            <a:endParaRPr lang="en-US" sz="2200" b="1" dirty="0" smtClean="0">
              <a:latin typeface="Calibri"/>
            </a:endParaRPr>
          </a:p>
          <a:p>
            <a:r>
              <a:rPr lang="en-US" dirty="0" smtClean="0"/>
              <a:t>   </a:t>
            </a:r>
            <a:endParaRPr lang="en-US" dirty="0"/>
          </a:p>
        </p:txBody>
      </p:sp>
      <p:cxnSp>
        <p:nvCxnSpPr>
          <p:cNvPr id="131" name="Straight Connector 130"/>
          <p:cNvCxnSpPr/>
          <p:nvPr/>
        </p:nvCxnSpPr>
        <p:spPr>
          <a:xfrm rot="5400000">
            <a:off x="3292514" y="2538629"/>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2914867" y="2691823"/>
            <a:ext cx="1633781" cy="707886"/>
          </a:xfrm>
          <a:prstGeom prst="rect">
            <a:avLst/>
          </a:prstGeom>
          <a:noFill/>
        </p:spPr>
        <p:txBody>
          <a:bodyPr wrap="none" rtlCol="0">
            <a:spAutoFit/>
          </a:bodyPr>
          <a:lstStyle/>
          <a:p>
            <a:r>
              <a:rPr lang="en-US" sz="2000" dirty="0" smtClean="0">
                <a:latin typeface="Calibri"/>
              </a:rPr>
              <a:t>Intermittently </a:t>
            </a:r>
          </a:p>
          <a:p>
            <a:r>
              <a:rPr lang="en-US" sz="2000" dirty="0" smtClean="0">
                <a:latin typeface="Calibri"/>
              </a:rPr>
              <a:t>connected </a:t>
            </a:r>
            <a:endParaRPr lang="en-US" sz="2000" dirty="0">
              <a:latin typeface="Calibri"/>
            </a:endParaRPr>
          </a:p>
        </p:txBody>
      </p:sp>
      <p:cxnSp>
        <p:nvCxnSpPr>
          <p:cNvPr id="157" name="Straight Connector 156"/>
          <p:cNvCxnSpPr/>
          <p:nvPr/>
        </p:nvCxnSpPr>
        <p:spPr>
          <a:xfrm rot="5400000">
            <a:off x="6095206" y="2610364"/>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85800" y="1937026"/>
            <a:ext cx="902511" cy="400110"/>
          </a:xfrm>
          <a:prstGeom prst="rect">
            <a:avLst/>
          </a:prstGeom>
          <a:noFill/>
        </p:spPr>
        <p:txBody>
          <a:bodyPr wrap="none" rtlCol="0">
            <a:spAutoFit/>
          </a:bodyPr>
          <a:lstStyle/>
          <a:p>
            <a:r>
              <a:rPr lang="en-US" sz="2000" dirty="0" smtClean="0">
                <a:latin typeface="Calibri"/>
              </a:rPr>
              <a:t>~hours</a:t>
            </a:r>
            <a:endParaRPr lang="en-US" sz="2000" dirty="0">
              <a:latin typeface="Calibri"/>
            </a:endParaRPr>
          </a:p>
        </p:txBody>
      </p:sp>
      <p:sp>
        <p:nvSpPr>
          <p:cNvPr id="80" name="TextBox 79"/>
          <p:cNvSpPr txBox="1"/>
          <p:nvPr/>
        </p:nvSpPr>
        <p:spPr>
          <a:xfrm>
            <a:off x="2986920" y="1937026"/>
            <a:ext cx="1156737" cy="400110"/>
          </a:xfrm>
          <a:prstGeom prst="rect">
            <a:avLst/>
          </a:prstGeom>
          <a:noFill/>
        </p:spPr>
        <p:txBody>
          <a:bodyPr wrap="none" rtlCol="0">
            <a:spAutoFit/>
          </a:bodyPr>
          <a:lstStyle/>
          <a:p>
            <a:r>
              <a:rPr lang="en-US" sz="2000" dirty="0" smtClean="0">
                <a:latin typeface="Calibri"/>
              </a:rPr>
              <a:t>~minutes</a:t>
            </a:r>
            <a:endParaRPr lang="en-US" sz="2000" dirty="0">
              <a:latin typeface="Calibri"/>
            </a:endParaRPr>
          </a:p>
        </p:txBody>
      </p:sp>
      <p:sp>
        <p:nvSpPr>
          <p:cNvPr id="81" name="TextBox 80"/>
          <p:cNvSpPr txBox="1"/>
          <p:nvPr/>
        </p:nvSpPr>
        <p:spPr>
          <a:xfrm>
            <a:off x="5501520" y="1937026"/>
            <a:ext cx="1151728" cy="400110"/>
          </a:xfrm>
          <a:prstGeom prst="rect">
            <a:avLst/>
          </a:prstGeom>
          <a:noFill/>
        </p:spPr>
        <p:txBody>
          <a:bodyPr wrap="none" rtlCol="0">
            <a:spAutoFit/>
          </a:bodyPr>
          <a:lstStyle/>
          <a:p>
            <a:r>
              <a:rPr lang="en-US" sz="2000" dirty="0" smtClean="0">
                <a:latin typeface="Calibri"/>
              </a:rPr>
              <a:t>~seconds</a:t>
            </a:r>
            <a:endParaRPr lang="en-US" sz="2000" dirty="0">
              <a:latin typeface="Calibri"/>
            </a:endParaRPr>
          </a:p>
        </p:txBody>
      </p:sp>
      <p:sp>
        <p:nvSpPr>
          <p:cNvPr id="59" name="TextBox 58"/>
          <p:cNvSpPr txBox="1"/>
          <p:nvPr/>
        </p:nvSpPr>
        <p:spPr>
          <a:xfrm>
            <a:off x="6953838" y="2057400"/>
            <a:ext cx="1990173" cy="400110"/>
          </a:xfrm>
          <a:prstGeom prst="rect">
            <a:avLst/>
          </a:prstGeom>
          <a:noFill/>
        </p:spPr>
        <p:txBody>
          <a:bodyPr wrap="none" rtlCol="0">
            <a:spAutoFit/>
          </a:bodyPr>
          <a:lstStyle/>
          <a:p>
            <a:r>
              <a:rPr lang="en-US" sz="2000" dirty="0" smtClean="0">
                <a:latin typeface="Calibri"/>
              </a:rPr>
              <a:t>Disruption length</a:t>
            </a:r>
            <a:endParaRPr lang="en-US" sz="2000" dirty="0">
              <a:latin typeface="Calibri"/>
            </a:endParaRPr>
          </a:p>
        </p:txBody>
      </p:sp>
      <p:sp>
        <p:nvSpPr>
          <p:cNvPr id="18" name="TextBox 17"/>
          <p:cNvSpPr txBox="1"/>
          <p:nvPr/>
        </p:nvSpPr>
        <p:spPr>
          <a:xfrm>
            <a:off x="4810949" y="3220758"/>
            <a:ext cx="1742251" cy="677108"/>
          </a:xfrm>
          <a:prstGeom prst="rect">
            <a:avLst/>
          </a:prstGeom>
          <a:noFill/>
        </p:spPr>
        <p:txBody>
          <a:bodyPr wrap="square" rtlCol="0">
            <a:spAutoFit/>
          </a:bodyPr>
          <a:lstStyle/>
          <a:p>
            <a:r>
              <a:rPr lang="en-US" sz="2000" dirty="0" err="1" smtClean="0">
                <a:latin typeface="Calibri"/>
              </a:rPr>
              <a:t>WiFi</a:t>
            </a:r>
            <a:r>
              <a:rPr lang="en-US" sz="2000" dirty="0" smtClean="0">
                <a:latin typeface="Calibri"/>
              </a:rPr>
              <a:t> Mesh</a:t>
            </a:r>
          </a:p>
          <a:p>
            <a:endParaRPr lang="en-US" b="1" dirty="0" smtClean="0"/>
          </a:p>
        </p:txBody>
      </p:sp>
      <p:sp>
        <p:nvSpPr>
          <p:cNvPr id="19" name="TextBox 18"/>
          <p:cNvSpPr txBox="1"/>
          <p:nvPr/>
        </p:nvSpPr>
        <p:spPr>
          <a:xfrm>
            <a:off x="7503829" y="3220758"/>
            <a:ext cx="1335371" cy="677108"/>
          </a:xfrm>
          <a:prstGeom prst="rect">
            <a:avLst/>
          </a:prstGeom>
          <a:noFill/>
        </p:spPr>
        <p:txBody>
          <a:bodyPr wrap="square" rtlCol="0">
            <a:spAutoFit/>
          </a:bodyPr>
          <a:lstStyle/>
          <a:p>
            <a:r>
              <a:rPr lang="en-US" sz="2000" dirty="0" smtClean="0">
                <a:latin typeface="Calibri"/>
              </a:rPr>
              <a:t>Cellular</a:t>
            </a:r>
          </a:p>
          <a:p>
            <a:endParaRPr lang="en-US" b="1" dirty="0" smtClean="0"/>
          </a:p>
        </p:txBody>
      </p:sp>
      <p:sp>
        <p:nvSpPr>
          <p:cNvPr id="20" name="TextBox 19"/>
          <p:cNvSpPr txBox="1"/>
          <p:nvPr/>
        </p:nvSpPr>
        <p:spPr>
          <a:xfrm>
            <a:off x="5005115" y="2754628"/>
            <a:ext cx="3302763" cy="707886"/>
          </a:xfrm>
          <a:prstGeom prst="rect">
            <a:avLst/>
          </a:prstGeom>
          <a:noFill/>
        </p:spPr>
        <p:txBody>
          <a:bodyPr wrap="square" rtlCol="0">
            <a:spAutoFit/>
          </a:bodyPr>
          <a:lstStyle/>
          <a:p>
            <a:r>
              <a:rPr lang="en-US" sz="2200" b="1" dirty="0" smtClean="0">
                <a:latin typeface="Calibri"/>
              </a:rPr>
              <a:t>       </a:t>
            </a:r>
            <a:r>
              <a:rPr lang="en-US" sz="2000" dirty="0" smtClean="0">
                <a:latin typeface="Calibri"/>
              </a:rPr>
              <a:t>Mostly connected</a:t>
            </a:r>
            <a:r>
              <a:rPr lang="en-US" sz="2000" b="1" dirty="0" smtClean="0">
                <a:latin typeface="Calibri"/>
              </a:rPr>
              <a:t> </a:t>
            </a:r>
          </a:p>
          <a:p>
            <a:endParaRPr lang="en-US" b="1" dirty="0" smtClean="0"/>
          </a:p>
        </p:txBody>
      </p:sp>
      <p:cxnSp>
        <p:nvCxnSpPr>
          <p:cNvPr id="21" name="Straight Connector 20"/>
          <p:cNvCxnSpPr/>
          <p:nvPr/>
        </p:nvCxnSpPr>
        <p:spPr>
          <a:xfrm rot="5400000">
            <a:off x="4988805" y="3079721"/>
            <a:ext cx="233189"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5081315" y="2963128"/>
            <a:ext cx="405085"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7620000" y="2983104"/>
            <a:ext cx="40508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7884406" y="3079721"/>
            <a:ext cx="23318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763673" y="4010285"/>
            <a:ext cx="1580644" cy="1589"/>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92328" y="3955646"/>
            <a:ext cx="2527872" cy="1149754"/>
          </a:xfrm>
          <a:prstGeom prst="rect">
            <a:avLst/>
          </a:prstGeom>
          <a:noFill/>
        </p:spPr>
        <p:txBody>
          <a:bodyPr wrap="square" rtlCol="0">
            <a:spAutoFit/>
          </a:bodyPr>
          <a:lstStyle/>
          <a:p>
            <a:r>
              <a:rPr lang="en-US" sz="2200" b="1" dirty="0" err="1" smtClean="0">
                <a:latin typeface="Calibri"/>
              </a:rPr>
              <a:t>Wiffler</a:t>
            </a:r>
            <a:r>
              <a:rPr lang="en-US" sz="2200" b="1" dirty="0" smtClean="0">
                <a:latin typeface="Calibri"/>
              </a:rPr>
              <a:t>: Opportunistic augmentation</a:t>
            </a:r>
            <a:endParaRPr lang="en-US" sz="2200" b="1" dirty="0">
              <a:latin typeface="Calibri"/>
            </a:endParaRPr>
          </a:p>
        </p:txBody>
      </p:sp>
      <p:sp>
        <p:nvSpPr>
          <p:cNvPr id="33" name="TextBox 32"/>
          <p:cNvSpPr txBox="1"/>
          <p:nvPr/>
        </p:nvSpPr>
        <p:spPr>
          <a:xfrm>
            <a:off x="4817308" y="3955646"/>
            <a:ext cx="2527872" cy="1107996"/>
          </a:xfrm>
          <a:prstGeom prst="rect">
            <a:avLst/>
          </a:prstGeom>
          <a:noFill/>
        </p:spPr>
        <p:txBody>
          <a:bodyPr wrap="square" rtlCol="0">
            <a:spAutoFit/>
          </a:bodyPr>
          <a:lstStyle/>
          <a:p>
            <a:r>
              <a:rPr lang="en-US" sz="2200" b="1" dirty="0" err="1" smtClean="0">
                <a:latin typeface="Calibri"/>
              </a:rPr>
              <a:t>ViFi</a:t>
            </a:r>
            <a:r>
              <a:rPr lang="en-US" sz="2200" b="1" dirty="0" smtClean="0">
                <a:latin typeface="Calibri"/>
              </a:rPr>
              <a:t>: </a:t>
            </a:r>
          </a:p>
          <a:p>
            <a:r>
              <a:rPr lang="en-US" sz="2200" b="1" dirty="0" smtClean="0">
                <a:latin typeface="Calibri"/>
              </a:rPr>
              <a:t>Opportunistic forwarding</a:t>
            </a:r>
            <a:endParaRPr lang="en-US" sz="2200" b="1" dirty="0">
              <a:latin typeface="Calibri"/>
            </a:endParaRPr>
          </a:p>
        </p:txBody>
      </p:sp>
      <p:sp>
        <p:nvSpPr>
          <p:cNvPr id="34" name="TextBox 33"/>
          <p:cNvSpPr txBox="1"/>
          <p:nvPr/>
        </p:nvSpPr>
        <p:spPr>
          <a:xfrm>
            <a:off x="2729928" y="4038600"/>
            <a:ext cx="2527872" cy="1107996"/>
          </a:xfrm>
          <a:prstGeom prst="rect">
            <a:avLst/>
          </a:prstGeom>
          <a:noFill/>
        </p:spPr>
        <p:txBody>
          <a:bodyPr wrap="square" rtlCol="0">
            <a:spAutoFit/>
          </a:bodyPr>
          <a:lstStyle/>
          <a:p>
            <a:r>
              <a:rPr lang="en-US" sz="2200" b="1" dirty="0" err="1" smtClean="0">
                <a:latin typeface="Calibri"/>
              </a:rPr>
              <a:t>Thedu</a:t>
            </a:r>
            <a:r>
              <a:rPr lang="en-US" sz="2200" b="1" dirty="0" smtClean="0">
                <a:latin typeface="Calibri"/>
              </a:rPr>
              <a:t>: </a:t>
            </a:r>
          </a:p>
          <a:p>
            <a:r>
              <a:rPr lang="en-US" sz="2200" b="1" dirty="0" err="1" smtClean="0">
                <a:latin typeface="Calibri"/>
              </a:rPr>
              <a:t>Aggresive</a:t>
            </a:r>
            <a:endParaRPr lang="en-US" sz="2200" b="1" dirty="0" smtClean="0">
              <a:latin typeface="Calibri"/>
            </a:endParaRPr>
          </a:p>
          <a:p>
            <a:r>
              <a:rPr lang="en-US" sz="2200" b="1" dirty="0" err="1" smtClean="0">
                <a:latin typeface="Calibri"/>
              </a:rPr>
              <a:t>Prefetching</a:t>
            </a:r>
            <a:endParaRPr lang="en-US" sz="2200" b="1" dirty="0">
              <a:latin typeface="Calibri"/>
            </a:endParaRPr>
          </a:p>
        </p:txBody>
      </p:sp>
      <p:sp>
        <p:nvSpPr>
          <p:cNvPr id="35" name="TextBox 34"/>
          <p:cNvSpPr txBox="1"/>
          <p:nvPr/>
        </p:nvSpPr>
        <p:spPr>
          <a:xfrm>
            <a:off x="76200" y="4073604"/>
            <a:ext cx="2527872" cy="1107996"/>
          </a:xfrm>
          <a:prstGeom prst="rect">
            <a:avLst/>
          </a:prstGeom>
          <a:noFill/>
        </p:spPr>
        <p:txBody>
          <a:bodyPr wrap="square" rtlCol="0">
            <a:spAutoFit/>
          </a:bodyPr>
          <a:lstStyle/>
          <a:p>
            <a:r>
              <a:rPr lang="en-US" sz="2200" b="1" dirty="0" smtClean="0">
                <a:latin typeface="Calibri"/>
              </a:rPr>
              <a:t>Rapid: Opportunistic</a:t>
            </a:r>
          </a:p>
          <a:p>
            <a:r>
              <a:rPr lang="en-US" sz="2200" b="1" dirty="0" smtClean="0">
                <a:latin typeface="Calibri"/>
              </a:rPr>
              <a:t>replication</a:t>
            </a:r>
            <a:endParaRPr lang="en-US" sz="2200" b="1" dirty="0">
              <a:latin typeface="Calibri"/>
            </a:endParaRPr>
          </a:p>
        </p:txBody>
      </p:sp>
      <p:sp>
        <p:nvSpPr>
          <p:cNvPr id="36" name="Rounded Rectangle 35"/>
          <p:cNvSpPr/>
          <p:nvPr/>
        </p:nvSpPr>
        <p:spPr>
          <a:xfrm>
            <a:off x="132540" y="1600200"/>
            <a:ext cx="4678409"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6553200" y="1600200"/>
            <a:ext cx="2390811"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4817309" y="1600200"/>
            <a:ext cx="1735892"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79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ViFi</a:t>
            </a:r>
            <a:r>
              <a:rPr lang="en-US" dirty="0" smtClean="0"/>
              <a:t> [</a:t>
            </a:r>
            <a:r>
              <a:rPr lang="en-US" dirty="0" err="1" smtClean="0"/>
              <a:t>Sigcomm</a:t>
            </a:r>
            <a:r>
              <a:rPr lang="en-US" dirty="0" smtClean="0"/>
              <a:t> 08]</a:t>
            </a:r>
            <a:endParaRPr lang="en-US" dirty="0"/>
          </a:p>
        </p:txBody>
      </p:sp>
      <p:sp>
        <p:nvSpPr>
          <p:cNvPr id="4" name="Content Placeholder 3"/>
          <p:cNvSpPr>
            <a:spLocks noGrp="1"/>
          </p:cNvSpPr>
          <p:nvPr>
            <p:ph sz="quarter" idx="1"/>
          </p:nvPr>
        </p:nvSpPr>
        <p:spPr>
          <a:xfrm>
            <a:off x="381000" y="1295400"/>
            <a:ext cx="8267700" cy="1600200"/>
          </a:xfrm>
        </p:spPr>
        <p:txBody>
          <a:bodyPr/>
          <a:lstStyle/>
          <a:p>
            <a:r>
              <a:rPr lang="en-US" dirty="0" smtClean="0"/>
              <a:t>Challenge: </a:t>
            </a:r>
            <a:r>
              <a:rPr lang="en-US" dirty="0" smtClean="0"/>
              <a:t>Unpredictable channel conditions</a:t>
            </a:r>
          </a:p>
          <a:p>
            <a:endParaRPr lang="en-US" dirty="0" smtClean="0"/>
          </a:p>
          <a:p>
            <a:r>
              <a:rPr lang="en-US" dirty="0" smtClean="0"/>
              <a:t>Idea: Leverage opportunistic forwarding  </a:t>
            </a:r>
          </a:p>
          <a:p>
            <a:endParaRPr lang="en-US" dirty="0" smtClean="0"/>
          </a:p>
          <a:p>
            <a:endParaRPr lang="en-US" dirty="0" smtClean="0"/>
          </a:p>
          <a:p>
            <a:endParaRPr lang="en-US" dirty="0"/>
          </a:p>
        </p:txBody>
      </p:sp>
      <p:grpSp>
        <p:nvGrpSpPr>
          <p:cNvPr id="3" name="Group 34"/>
          <p:cNvGrpSpPr/>
          <p:nvPr/>
        </p:nvGrpSpPr>
        <p:grpSpPr>
          <a:xfrm>
            <a:off x="1346569" y="3464683"/>
            <a:ext cx="4572000" cy="2859917"/>
            <a:chOff x="1295400" y="2819400"/>
            <a:chExt cx="4572000" cy="2859917"/>
          </a:xfrm>
        </p:grpSpPr>
        <p:pic>
          <p:nvPicPr>
            <p:cNvPr id="31" name="Picture 2"/>
            <p:cNvPicPr>
              <a:picLocks noChangeAspect="1" noChangeArrowheads="1"/>
            </p:cNvPicPr>
            <p:nvPr/>
          </p:nvPicPr>
          <p:blipFill>
            <a:blip r:embed="rId4"/>
            <a:srcRect/>
            <a:stretch>
              <a:fillRect/>
            </a:stretch>
          </p:blipFill>
          <p:spPr bwMode="auto">
            <a:xfrm>
              <a:off x="1295400" y="3926716"/>
              <a:ext cx="4572000" cy="671513"/>
            </a:xfrm>
            <a:prstGeom prst="rect">
              <a:avLst/>
            </a:prstGeom>
            <a:noFill/>
            <a:ln w="9525">
              <a:noFill/>
              <a:miter lim="800000"/>
              <a:headEnd/>
              <a:tailEnd/>
            </a:ln>
          </p:spPr>
        </p:pic>
        <p:grpSp>
          <p:nvGrpSpPr>
            <p:cNvPr id="5" name="Group 67"/>
            <p:cNvGrpSpPr>
              <a:grpSpLocks/>
            </p:cNvGrpSpPr>
            <p:nvPr/>
          </p:nvGrpSpPr>
          <p:grpSpPr bwMode="auto">
            <a:xfrm>
              <a:off x="2445721" y="2819400"/>
              <a:ext cx="754679" cy="1031116"/>
              <a:chOff x="609600" y="1524001"/>
              <a:chExt cx="1371600" cy="1546675"/>
            </a:xfrm>
          </p:grpSpPr>
          <p:pic>
            <p:nvPicPr>
              <p:cNvPr id="11" name="Picture 68"/>
              <p:cNvPicPr>
                <a:picLocks noChangeAspect="1"/>
              </p:cNvPicPr>
              <p:nvPr/>
            </p:nvPicPr>
            <p:blipFill>
              <a:blip r:embed="rId5"/>
              <a:srcRect/>
              <a:stretch>
                <a:fillRect/>
              </a:stretch>
            </p:blipFill>
            <p:spPr bwMode="auto">
              <a:xfrm>
                <a:off x="609600" y="1524001"/>
                <a:ext cx="1371600" cy="1371600"/>
              </a:xfrm>
              <a:prstGeom prst="rect">
                <a:avLst/>
              </a:prstGeom>
              <a:noFill/>
              <a:ln w="9525">
                <a:noFill/>
                <a:miter lim="800000"/>
                <a:headEnd/>
                <a:tailEnd/>
              </a:ln>
            </p:spPr>
          </p:pic>
          <p:pic>
            <p:nvPicPr>
              <p:cNvPr id="12"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1234207" y="2590800"/>
                <a:ext cx="521946" cy="479876"/>
              </a:xfrm>
              <a:prstGeom prst="rect">
                <a:avLst/>
              </a:prstGeom>
              <a:noFill/>
              <a:ln w="9525">
                <a:noFill/>
                <a:miter lim="800000"/>
                <a:headEnd/>
                <a:tailEnd/>
              </a:ln>
            </p:spPr>
          </p:pic>
        </p:grpSp>
        <p:pic>
          <p:nvPicPr>
            <p:cNvPr id="14" name="Picture 38"/>
            <p:cNvPicPr>
              <a:picLocks noChangeAspect="1"/>
            </p:cNvPicPr>
            <p:nvPr/>
          </p:nvPicPr>
          <p:blipFill>
            <a:blip r:embed="rId7"/>
            <a:srcRect/>
            <a:stretch>
              <a:fillRect/>
            </a:stretch>
          </p:blipFill>
          <p:spPr bwMode="auto">
            <a:xfrm>
              <a:off x="3222171" y="4070879"/>
              <a:ext cx="457200" cy="998837"/>
            </a:xfrm>
            <a:prstGeom prst="rect">
              <a:avLst/>
            </a:prstGeom>
            <a:noFill/>
            <a:ln w="9525">
              <a:noFill/>
              <a:miter lim="800000"/>
              <a:headEnd/>
              <a:tailEnd/>
            </a:ln>
          </p:spPr>
        </p:pic>
        <p:grpSp>
          <p:nvGrpSpPr>
            <p:cNvPr id="6" name="Group 35"/>
            <p:cNvGrpSpPr>
              <a:grpSpLocks/>
            </p:cNvGrpSpPr>
            <p:nvPr/>
          </p:nvGrpSpPr>
          <p:grpSpPr bwMode="auto">
            <a:xfrm>
              <a:off x="4169107" y="4720219"/>
              <a:ext cx="1622093" cy="959098"/>
              <a:chOff x="706123" y="4777149"/>
              <a:chExt cx="2146805" cy="1395051"/>
            </a:xfrm>
          </p:grpSpPr>
          <p:pic>
            <p:nvPicPr>
              <p:cNvPr id="29" name="Picture 26"/>
              <p:cNvPicPr>
                <a:picLocks noChangeAspect="1"/>
              </p:cNvPicPr>
              <p:nvPr/>
            </p:nvPicPr>
            <p:blipFill>
              <a:blip r:embed="rId8"/>
              <a:srcRect/>
              <a:stretch>
                <a:fillRect/>
              </a:stretch>
            </p:blipFill>
            <p:spPr bwMode="auto">
              <a:xfrm>
                <a:off x="835947" y="4984750"/>
                <a:ext cx="2016981" cy="1187450"/>
              </a:xfrm>
              <a:prstGeom prst="rect">
                <a:avLst/>
              </a:prstGeom>
              <a:noFill/>
              <a:ln w="9525">
                <a:noFill/>
                <a:miter lim="800000"/>
                <a:headEnd/>
                <a:tailEnd/>
              </a:ln>
            </p:spPr>
          </p:pic>
          <p:pic>
            <p:nvPicPr>
              <p:cNvPr id="27"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1671553" y="4777149"/>
                <a:ext cx="432370" cy="397523"/>
              </a:xfrm>
              <a:prstGeom prst="rect">
                <a:avLst/>
              </a:prstGeom>
              <a:noFill/>
              <a:ln w="9525">
                <a:noFill/>
                <a:miter lim="800000"/>
                <a:headEnd/>
                <a:tailEnd/>
              </a:ln>
            </p:spPr>
          </p:pic>
          <p:pic>
            <p:nvPicPr>
              <p:cNvPr id="28"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706123" y="4826001"/>
                <a:ext cx="469654" cy="431801"/>
              </a:xfrm>
              <a:prstGeom prst="rect">
                <a:avLst/>
              </a:prstGeom>
              <a:noFill/>
              <a:ln w="9525">
                <a:noFill/>
                <a:miter lim="800000"/>
                <a:headEnd/>
                <a:tailEnd/>
              </a:ln>
            </p:spPr>
          </p:pic>
        </p:grpSp>
      </p:grpSp>
      <p:cxnSp>
        <p:nvCxnSpPr>
          <p:cNvPr id="22" name="Straight Arrow Connector 21"/>
          <p:cNvCxnSpPr/>
          <p:nvPr/>
        </p:nvCxnSpPr>
        <p:spPr>
          <a:xfrm>
            <a:off x="3784969" y="5029199"/>
            <a:ext cx="533400" cy="336303"/>
          </a:xfrm>
          <a:prstGeom prst="straightConnector1">
            <a:avLst/>
          </a:prstGeom>
          <a:ln w="19050">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pic>
        <p:nvPicPr>
          <p:cNvPr id="23" name="Picture 1"/>
          <p:cNvPicPr>
            <a:picLocks noChangeAspect="1" noChangeArrowheads="1"/>
          </p:cNvPicPr>
          <p:nvPr/>
        </p:nvPicPr>
        <p:blipFill>
          <a:blip r:embed="rId9"/>
          <a:srcRect/>
          <a:stretch>
            <a:fillRect/>
          </a:stretch>
        </p:blipFill>
        <p:spPr bwMode="auto">
          <a:xfrm>
            <a:off x="3935782" y="5449058"/>
            <a:ext cx="306387" cy="301625"/>
          </a:xfrm>
          <a:prstGeom prst="rect">
            <a:avLst/>
          </a:prstGeom>
          <a:noFill/>
          <a:ln w="9525">
            <a:noFill/>
            <a:miter lim="800000"/>
            <a:headEnd/>
            <a:tailEnd/>
          </a:ln>
        </p:spPr>
      </p:pic>
      <p:pic>
        <p:nvPicPr>
          <p:cNvPr id="24" name="Picture 2" descr="C:\Users\t-arunab\AppData\Local\Microsoft\Windows\Temporary Internet Files\Content.IE5\Z0QCL21P\MCj04244660000[1].wmf"/>
          <p:cNvPicPr>
            <a:picLocks noChangeAspect="1" noChangeArrowheads="1"/>
          </p:cNvPicPr>
          <p:nvPr/>
        </p:nvPicPr>
        <p:blipFill>
          <a:blip r:embed="rId10"/>
          <a:srcRect/>
          <a:stretch>
            <a:fillRect/>
          </a:stretch>
        </p:blipFill>
        <p:spPr bwMode="auto">
          <a:xfrm>
            <a:off x="2985662" y="3718682"/>
            <a:ext cx="531813" cy="457200"/>
          </a:xfrm>
          <a:prstGeom prst="rect">
            <a:avLst/>
          </a:prstGeom>
          <a:noFill/>
          <a:ln w="9525">
            <a:noFill/>
            <a:miter lim="800000"/>
            <a:headEnd/>
            <a:tailEnd/>
          </a:ln>
        </p:spPr>
      </p:pic>
      <p:grpSp>
        <p:nvGrpSpPr>
          <p:cNvPr id="7" name="Group 31"/>
          <p:cNvGrpSpPr/>
          <p:nvPr/>
        </p:nvGrpSpPr>
        <p:grpSpPr>
          <a:xfrm>
            <a:off x="2496888" y="4453581"/>
            <a:ext cx="2452851" cy="1297102"/>
            <a:chOff x="2445720" y="3886200"/>
            <a:chExt cx="2452851" cy="1297102"/>
          </a:xfrm>
        </p:grpSpPr>
        <p:cxnSp>
          <p:nvCxnSpPr>
            <p:cNvPr id="25" name="Straight Arrow Connector 24"/>
            <p:cNvCxnSpPr/>
            <p:nvPr/>
          </p:nvCxnSpPr>
          <p:spPr>
            <a:xfrm>
              <a:off x="3755571" y="4458528"/>
              <a:ext cx="1143000" cy="1588"/>
            </a:xfrm>
            <a:prstGeom prst="straightConnector1">
              <a:avLst/>
            </a:prstGeom>
            <a:ln w="19050">
              <a:solidFill>
                <a:schemeClr val="tx1"/>
              </a:solidFill>
              <a:prstDash val="dash"/>
              <a:headEnd type="none"/>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a:off x="2445720" y="3886200"/>
              <a:ext cx="776452" cy="501253"/>
            </a:xfrm>
            <a:prstGeom prst="straightConnector1">
              <a:avLst/>
            </a:prstGeom>
            <a:ln w="19050">
              <a:solidFill>
                <a:schemeClr val="tx1"/>
              </a:solidFill>
              <a:prstDash val="dash"/>
              <a:headEnd type="none"/>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0800000" flipV="1">
              <a:off x="2500150" y="4683884"/>
              <a:ext cx="776451" cy="499418"/>
            </a:xfrm>
            <a:prstGeom prst="straightConnector1">
              <a:avLst/>
            </a:prstGeom>
            <a:ln w="19050">
              <a:solidFill>
                <a:schemeClr val="tx1"/>
              </a:solidFill>
              <a:prstDash val="dash"/>
              <a:headEnd type="none"/>
              <a:tailEnd type="arrow"/>
            </a:ln>
          </p:spPr>
          <p:style>
            <a:lnRef idx="2">
              <a:schemeClr val="accent1"/>
            </a:lnRef>
            <a:fillRef idx="0">
              <a:schemeClr val="accent1"/>
            </a:fillRef>
            <a:effectRef idx="1">
              <a:schemeClr val="accent1"/>
            </a:effectRef>
            <a:fontRef idx="minor">
              <a:schemeClr val="tx1"/>
            </a:fontRef>
          </p:style>
        </p:cxnSp>
      </p:grpSp>
      <p:pic>
        <p:nvPicPr>
          <p:cNvPr id="43" name="Picture 2" descr="C:\Users\t-arunab\AppData\Local\Microsoft\Windows\Temporary Internet Files\Content.IE5\Z0QCL21P\MCj04244660000[1].wmf"/>
          <p:cNvPicPr>
            <a:picLocks noChangeAspect="1" noChangeArrowheads="1"/>
          </p:cNvPicPr>
          <p:nvPr/>
        </p:nvPicPr>
        <p:blipFill>
          <a:blip r:embed="rId10"/>
          <a:srcRect/>
          <a:stretch>
            <a:fillRect/>
          </a:stretch>
        </p:blipFill>
        <p:spPr bwMode="auto">
          <a:xfrm>
            <a:off x="5010525" y="4986981"/>
            <a:ext cx="531813" cy="457200"/>
          </a:xfrm>
          <a:prstGeom prst="rect">
            <a:avLst/>
          </a:prstGeom>
          <a:noFill/>
          <a:ln w="9525">
            <a:noFill/>
            <a:miter lim="800000"/>
            <a:headEnd/>
            <a:tailEnd/>
          </a:ln>
        </p:spPr>
      </p:pic>
      <p:pic>
        <p:nvPicPr>
          <p:cNvPr id="36"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5741137" y="5243512"/>
            <a:ext cx="354863" cy="296863"/>
          </a:xfrm>
          <a:prstGeom prst="rect">
            <a:avLst/>
          </a:prstGeom>
          <a:noFill/>
          <a:ln w="9525">
            <a:noFill/>
            <a:miter lim="800000"/>
            <a:headEnd/>
            <a:tailEnd/>
          </a:ln>
        </p:spPr>
      </p:pic>
      <p:pic>
        <p:nvPicPr>
          <p:cNvPr id="38"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2202385" y="4023483"/>
            <a:ext cx="287184" cy="319917"/>
          </a:xfrm>
          <a:prstGeom prst="rect">
            <a:avLst/>
          </a:prstGeom>
          <a:noFill/>
          <a:ln w="9525">
            <a:noFill/>
            <a:miter lim="800000"/>
            <a:headEnd/>
            <a:tailEnd/>
          </a:ln>
        </p:spPr>
      </p:pic>
    </p:spTree>
    <p:custDataLst>
      <p:tags r:id="rId1"/>
    </p:custDataLst>
  </p:cSld>
  <p:clrMapOvr>
    <a:masterClrMapping/>
  </p:clrMapOvr>
  <p:transition advTm="583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study on </a:t>
            </a:r>
            <a:r>
              <a:rPr lang="en-US" dirty="0" err="1" smtClean="0"/>
              <a:t>VanLAN</a:t>
            </a:r>
            <a:r>
              <a:rPr lang="en-US" dirty="0" smtClean="0"/>
              <a:t> and Dome</a:t>
            </a:r>
            <a:endParaRPr lang="en-US" dirty="0"/>
          </a:p>
        </p:txBody>
      </p:sp>
      <p:pic>
        <p:nvPicPr>
          <p:cNvPr id="4" name="Picture 2"/>
          <p:cNvPicPr>
            <a:picLocks noChangeAspect="1"/>
          </p:cNvPicPr>
          <p:nvPr/>
        </p:nvPicPr>
        <p:blipFill>
          <a:blip r:embed="rId3"/>
          <a:srcRect/>
          <a:stretch>
            <a:fillRect/>
          </a:stretch>
        </p:blipFill>
        <p:spPr bwMode="auto">
          <a:xfrm>
            <a:off x="5105400" y="1954213"/>
            <a:ext cx="2311400" cy="3962400"/>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1066800" y="1905000"/>
            <a:ext cx="2286000" cy="4011613"/>
          </a:xfrm>
          <a:prstGeom prst="rect">
            <a:avLst/>
          </a:prstGeom>
          <a:noFill/>
          <a:ln w="9525">
            <a:noFill/>
            <a:miter lim="800000"/>
            <a:headEnd/>
            <a:tailEnd/>
          </a:ln>
        </p:spPr>
      </p:pic>
      <p:cxnSp>
        <p:nvCxnSpPr>
          <p:cNvPr id="6" name="Straight Arrow Connector 5"/>
          <p:cNvCxnSpPr>
            <a:cxnSpLocks noChangeShapeType="1"/>
          </p:cNvCxnSpPr>
          <p:nvPr/>
        </p:nvCxnSpPr>
        <p:spPr bwMode="auto">
          <a:xfrm rot="5400000" flipH="1" flipV="1">
            <a:off x="3009900" y="2171700"/>
            <a:ext cx="685800" cy="457200"/>
          </a:xfrm>
          <a:prstGeom prst="straightConnector1">
            <a:avLst/>
          </a:prstGeom>
          <a:noFill/>
          <a:ln w="44450">
            <a:solidFill>
              <a:schemeClr val="tx1"/>
            </a:solidFill>
            <a:round/>
            <a:headEnd/>
            <a:tailEnd type="arrow" w="med" len="med"/>
          </a:ln>
          <a:effectLst>
            <a:outerShdw dist="20000" dir="5400000" rotWithShape="0">
              <a:srgbClr val="808080">
                <a:alpha val="37999"/>
              </a:srgbClr>
            </a:outerShdw>
          </a:effectLst>
        </p:spPr>
      </p:cxnSp>
      <p:sp>
        <p:nvSpPr>
          <p:cNvPr id="7" name="TextBox 14"/>
          <p:cNvSpPr txBox="1">
            <a:spLocks noChangeArrowheads="1"/>
          </p:cNvSpPr>
          <p:nvPr/>
        </p:nvSpPr>
        <p:spPr bwMode="auto">
          <a:xfrm>
            <a:off x="3276600" y="1600200"/>
            <a:ext cx="1490663" cy="461963"/>
          </a:xfrm>
          <a:prstGeom prst="rect">
            <a:avLst/>
          </a:prstGeom>
          <a:noFill/>
          <a:ln w="9525">
            <a:noFill/>
            <a:miter lim="800000"/>
            <a:headEnd/>
            <a:tailEnd/>
          </a:ln>
        </p:spPr>
        <p:txBody>
          <a:bodyPr wrap="none">
            <a:prstTxWarp prst="textNoShape">
              <a:avLst/>
            </a:prstTxWarp>
            <a:spAutoFit/>
          </a:bodyPr>
          <a:lstStyle/>
          <a:p>
            <a:r>
              <a:rPr lang="en-US" sz="2400" dirty="0">
                <a:solidFill>
                  <a:schemeClr val="accent1"/>
                </a:solidFill>
                <a:latin typeface="Calibri" pitchFamily="-65" charset="0"/>
              </a:rPr>
              <a:t>Disruption</a:t>
            </a:r>
          </a:p>
        </p:txBody>
      </p:sp>
      <p:sp>
        <p:nvSpPr>
          <p:cNvPr id="9" name="TextBox 8"/>
          <p:cNvSpPr txBox="1"/>
          <p:nvPr/>
        </p:nvSpPr>
        <p:spPr>
          <a:xfrm>
            <a:off x="1245696" y="5867400"/>
            <a:ext cx="1726104" cy="461665"/>
          </a:xfrm>
          <a:prstGeom prst="rect">
            <a:avLst/>
          </a:prstGeom>
          <a:noFill/>
        </p:spPr>
        <p:txBody>
          <a:bodyPr wrap="none" rtlCol="0">
            <a:spAutoFit/>
          </a:bodyPr>
          <a:lstStyle/>
          <a:p>
            <a:r>
              <a:rPr lang="en-US" sz="2400" dirty="0" smtClean="0">
                <a:latin typeface="Calibri"/>
              </a:rPr>
              <a:t>Today’s </a:t>
            </a:r>
            <a:r>
              <a:rPr lang="en-US" sz="2400" dirty="0" err="1" smtClean="0">
                <a:latin typeface="Calibri"/>
              </a:rPr>
              <a:t>WiFi</a:t>
            </a:r>
            <a:endParaRPr lang="en-US" sz="2400" dirty="0">
              <a:latin typeface="Calibri"/>
            </a:endParaRPr>
          </a:p>
        </p:txBody>
      </p:sp>
      <p:sp>
        <p:nvSpPr>
          <p:cNvPr id="10" name="TextBox 9"/>
          <p:cNvSpPr txBox="1"/>
          <p:nvPr/>
        </p:nvSpPr>
        <p:spPr>
          <a:xfrm>
            <a:off x="4495800" y="5943600"/>
            <a:ext cx="4194628" cy="461665"/>
          </a:xfrm>
          <a:prstGeom prst="rect">
            <a:avLst/>
          </a:prstGeom>
          <a:noFill/>
        </p:spPr>
        <p:txBody>
          <a:bodyPr wrap="none" rtlCol="0">
            <a:spAutoFit/>
          </a:bodyPr>
          <a:lstStyle/>
          <a:p>
            <a:r>
              <a:rPr lang="en-US" sz="2400" dirty="0" smtClean="0">
                <a:latin typeface="Calibri"/>
              </a:rPr>
              <a:t>Opportunistic forwarding (</a:t>
            </a:r>
            <a:r>
              <a:rPr lang="en-US" sz="2400" dirty="0" smtClean="0">
                <a:latin typeface="Calibri"/>
              </a:rPr>
              <a:t>ideal)</a:t>
            </a:r>
            <a:endParaRPr lang="en-US" sz="2400" dirty="0">
              <a:latin typeface="Calibri"/>
            </a:endParaRPr>
          </a:p>
        </p:txBody>
      </p:sp>
    </p:spTree>
    <p:custDataLst>
      <p:tags r:id="rId1"/>
    </p:custDataLst>
  </p:cSld>
  <p:clrMapOvr>
    <a:masterClrMapping/>
  </p:clrMapOvr>
  <p:transition advTm="553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eaLnBrk="1" hangingPunct="1"/>
            <a:r>
              <a:rPr lang="en-US" dirty="0" smtClean="0">
                <a:solidFill>
                  <a:schemeClr val="accent2"/>
                </a:solidFill>
                <a:latin typeface="Calibri" charset="0"/>
                <a:ea typeface="ＭＳ Ｐゴシック" charset="-128"/>
                <a:cs typeface="ＭＳ Ｐゴシック" charset="-128"/>
              </a:rPr>
              <a:t>Opportunistic forwarding </a:t>
            </a:r>
            <a:r>
              <a:rPr lang="en-US" dirty="0" smtClean="0">
                <a:solidFill>
                  <a:schemeClr val="accent2"/>
                </a:solidFill>
                <a:latin typeface="Calibri" charset="0"/>
                <a:ea typeface="ＭＳ Ｐゴシック" charset="-128"/>
                <a:cs typeface="ＭＳ Ｐゴシック" charset="-128"/>
              </a:rPr>
              <a:t>in </a:t>
            </a:r>
            <a:r>
              <a:rPr lang="en-US" dirty="0" smtClean="0">
                <a:solidFill>
                  <a:schemeClr val="accent2"/>
                </a:solidFill>
                <a:latin typeface="Calibri" charset="0"/>
                <a:ea typeface="ＭＳ Ｐゴシック" charset="-128"/>
                <a:cs typeface="ＭＳ Ｐゴシック" charset="-128"/>
              </a:rPr>
              <a:t>practice</a:t>
            </a:r>
          </a:p>
        </p:txBody>
      </p:sp>
      <p:sp>
        <p:nvSpPr>
          <p:cNvPr id="27" name="Content Placeholder 26"/>
          <p:cNvSpPr>
            <a:spLocks noGrp="1"/>
          </p:cNvSpPr>
          <p:nvPr>
            <p:ph sz="quarter" idx="1"/>
          </p:nvPr>
        </p:nvSpPr>
        <p:spPr>
          <a:xfrm>
            <a:off x="2559050" y="1295400"/>
            <a:ext cx="6127750" cy="2211387"/>
          </a:xfrm>
        </p:spPr>
        <p:txBody>
          <a:bodyPr/>
          <a:lstStyle/>
          <a:p>
            <a:pPr marL="169863" indent="-169863" fontAlgn="auto">
              <a:spcBef>
                <a:spcPts val="0"/>
              </a:spcBef>
              <a:spcAft>
                <a:spcPts val="0"/>
              </a:spcAft>
              <a:buClr>
                <a:schemeClr val="accent1"/>
              </a:buClr>
              <a:buFont typeface="Arial" pitchFamily="34" charset="0"/>
              <a:buChar char="•"/>
              <a:defRPr/>
            </a:pPr>
            <a:r>
              <a:rPr lang="en-US" b="1" dirty="0" smtClean="0">
                <a:latin typeface="Calibri" pitchFamily="34" charset="0"/>
              </a:rPr>
              <a:t>Resource management question: Which </a:t>
            </a:r>
            <a:r>
              <a:rPr lang="en-US" b="1" dirty="0" err="1" smtClean="0">
                <a:latin typeface="Calibri" pitchFamily="34" charset="0"/>
              </a:rPr>
              <a:t>APs</a:t>
            </a:r>
            <a:r>
              <a:rPr lang="en-US" b="1" dirty="0" smtClean="0">
                <a:latin typeface="Calibri" pitchFamily="34" charset="0"/>
              </a:rPr>
              <a:t> should forward the packets?</a:t>
            </a:r>
            <a:endParaRPr lang="en-US" sz="2600" b="1" dirty="0" smtClean="0">
              <a:latin typeface="Calibri" pitchFamily="34" charset="0"/>
            </a:endParaRPr>
          </a:p>
          <a:p>
            <a:pPr marL="627063" lvl="1" indent="-169863" fontAlgn="auto">
              <a:spcBef>
                <a:spcPts val="0"/>
              </a:spcBef>
              <a:spcAft>
                <a:spcPts val="0"/>
              </a:spcAft>
              <a:buClr>
                <a:schemeClr val="accent1"/>
              </a:buClr>
              <a:buNone/>
              <a:defRPr/>
            </a:pPr>
            <a:endParaRPr lang="en-US" sz="2600" dirty="0" smtClean="0">
              <a:latin typeface="Calibri" pitchFamily="34" charset="0"/>
            </a:endParaRPr>
          </a:p>
          <a:p>
            <a:pPr marL="169863" indent="-169863" fontAlgn="auto">
              <a:spcBef>
                <a:spcPts val="0"/>
              </a:spcBef>
              <a:spcAft>
                <a:spcPts val="0"/>
              </a:spcAft>
              <a:buClr>
                <a:schemeClr val="accent1"/>
              </a:buClr>
              <a:buFont typeface="Arial" pitchFamily="34" charset="0"/>
              <a:buChar char="•"/>
              <a:defRPr/>
            </a:pPr>
            <a:r>
              <a:rPr lang="en-US" dirty="0" smtClean="0"/>
              <a:t>Goal : Fast coordination</a:t>
            </a:r>
          </a:p>
          <a:p>
            <a:pPr marL="169863" indent="-169863" fontAlgn="auto">
              <a:spcBef>
                <a:spcPts val="0"/>
              </a:spcBef>
              <a:spcAft>
                <a:spcPts val="0"/>
              </a:spcAft>
              <a:buClr>
                <a:schemeClr val="accent1"/>
              </a:buClr>
              <a:buFont typeface="Arial" pitchFamily="34" charset="0"/>
              <a:buChar char="•"/>
              <a:defRPr/>
            </a:pPr>
            <a:endParaRPr lang="en-US" dirty="0" smtClean="0"/>
          </a:p>
        </p:txBody>
      </p:sp>
      <p:sp>
        <p:nvSpPr>
          <p:cNvPr id="89" name="Rectangle 88"/>
          <p:cNvSpPr/>
          <p:nvPr/>
        </p:nvSpPr>
        <p:spPr>
          <a:xfrm>
            <a:off x="304800" y="1676400"/>
            <a:ext cx="6172200" cy="2744791"/>
          </a:xfrm>
          <a:prstGeom prst="rect">
            <a:avLst/>
          </a:prstGeom>
        </p:spPr>
        <p:txBody>
          <a:bodyPr/>
          <a:lstStyle/>
          <a:p>
            <a:pPr lvl="1" fontAlgn="auto">
              <a:spcBef>
                <a:spcPts val="0"/>
              </a:spcBef>
              <a:spcAft>
                <a:spcPts val="0"/>
              </a:spcAft>
              <a:buClr>
                <a:schemeClr val="accent1"/>
              </a:buClr>
              <a:buFont typeface="Arial" pitchFamily="34" charset="0"/>
              <a:buChar char="•"/>
              <a:defRPr/>
            </a:pPr>
            <a:endParaRPr lang="en-US" sz="2400" dirty="0" smtClean="0">
              <a:latin typeface="Calibri" pitchFamily="34" charset="0"/>
              <a:ea typeface="+mn-ea"/>
              <a:cs typeface="+mn-cs"/>
            </a:endParaRPr>
          </a:p>
          <a:p>
            <a:pPr marL="176213" indent="-176213" fontAlgn="auto">
              <a:spcBef>
                <a:spcPts val="0"/>
              </a:spcBef>
              <a:spcAft>
                <a:spcPts val="0"/>
              </a:spcAft>
              <a:buClr>
                <a:schemeClr val="accent1"/>
              </a:buClr>
              <a:defRPr/>
            </a:pPr>
            <a:endParaRPr lang="en-US" sz="2800" dirty="0">
              <a:latin typeface="Calibri" pitchFamily="34" charset="0"/>
              <a:ea typeface="+mn-ea"/>
              <a:cs typeface="+mn-cs"/>
            </a:endParaRPr>
          </a:p>
          <a:p>
            <a:pPr marL="176213" indent="-176213" fontAlgn="auto">
              <a:spcBef>
                <a:spcPts val="0"/>
              </a:spcBef>
              <a:spcAft>
                <a:spcPts val="0"/>
              </a:spcAft>
              <a:buClr>
                <a:schemeClr val="accent1"/>
              </a:buClr>
              <a:defRPr/>
            </a:pPr>
            <a:endParaRPr lang="en-US" sz="2800" dirty="0">
              <a:latin typeface="Calibri" pitchFamily="34" charset="0"/>
              <a:ea typeface="+mn-ea"/>
              <a:cs typeface="+mn-cs"/>
            </a:endParaRPr>
          </a:p>
          <a:p>
            <a:pPr marL="633413" lvl="1" indent="-176213" fontAlgn="auto">
              <a:spcBef>
                <a:spcPts val="0"/>
              </a:spcBef>
              <a:spcAft>
                <a:spcPts val="0"/>
              </a:spcAft>
              <a:buClr>
                <a:schemeClr val="accent1"/>
              </a:buClr>
              <a:buFont typeface="Arial" pitchFamily="34" charset="0"/>
              <a:buChar char="•"/>
              <a:defRPr/>
            </a:pPr>
            <a:endParaRPr lang="en-US" sz="2400" dirty="0">
              <a:latin typeface="Calibri" pitchFamily="34" charset="0"/>
              <a:ea typeface="+mn-ea"/>
              <a:cs typeface="+mn-cs"/>
            </a:endParaRPr>
          </a:p>
          <a:p>
            <a:pPr marL="633413" lvl="1" indent="-176213" fontAlgn="auto">
              <a:spcBef>
                <a:spcPts val="0"/>
              </a:spcBef>
              <a:spcAft>
                <a:spcPts val="0"/>
              </a:spcAft>
              <a:buClr>
                <a:schemeClr val="accent1"/>
              </a:buClr>
              <a:defRPr/>
            </a:pPr>
            <a:endParaRPr lang="en-US" sz="2400" dirty="0">
              <a:latin typeface="Calibri" pitchFamily="34" charset="0"/>
              <a:ea typeface="+mn-ea"/>
              <a:cs typeface="+mn-cs"/>
            </a:endParaRPr>
          </a:p>
          <a:p>
            <a:pPr fontAlgn="auto">
              <a:spcBef>
                <a:spcPts val="0"/>
              </a:spcBef>
              <a:spcAft>
                <a:spcPts val="0"/>
              </a:spcAft>
              <a:buClr>
                <a:schemeClr val="accent1"/>
              </a:buClr>
              <a:defRPr/>
            </a:pPr>
            <a:endParaRPr lang="en-US" sz="2800" dirty="0">
              <a:latin typeface="Calibri" pitchFamily="34" charset="0"/>
              <a:ea typeface="+mn-ea"/>
              <a:cs typeface="+mn-cs"/>
            </a:endParaRPr>
          </a:p>
          <a:p>
            <a:pPr fontAlgn="auto">
              <a:spcBef>
                <a:spcPts val="0"/>
              </a:spcBef>
              <a:spcAft>
                <a:spcPts val="0"/>
              </a:spcAft>
              <a:buClr>
                <a:schemeClr val="accent1"/>
              </a:buClr>
              <a:buFont typeface="Arial" pitchFamily="34" charset="0"/>
              <a:buChar char="•"/>
              <a:defRPr/>
            </a:pPr>
            <a:endParaRPr lang="en-US" sz="2800" dirty="0">
              <a:latin typeface="Calibri" pitchFamily="34" charset="0"/>
              <a:ea typeface="+mn-ea"/>
              <a:cs typeface="+mn-cs"/>
            </a:endParaRPr>
          </a:p>
          <a:p>
            <a:pPr fontAlgn="auto">
              <a:spcBef>
                <a:spcPts val="0"/>
              </a:spcBef>
              <a:spcAft>
                <a:spcPts val="0"/>
              </a:spcAft>
              <a:buClr>
                <a:schemeClr val="accent1"/>
              </a:buClr>
              <a:buFont typeface="Arial" pitchFamily="34" charset="0"/>
              <a:buChar char="•"/>
              <a:defRPr/>
            </a:pPr>
            <a:endParaRPr lang="en-US" sz="2400" dirty="0">
              <a:latin typeface="Calibri" pitchFamily="34" charset="0"/>
              <a:ea typeface="+mn-ea"/>
              <a:cs typeface="+mn-cs"/>
            </a:endParaRPr>
          </a:p>
          <a:p>
            <a:pPr lvl="1" fontAlgn="auto">
              <a:spcBef>
                <a:spcPts val="0"/>
              </a:spcBef>
              <a:spcAft>
                <a:spcPts val="0"/>
              </a:spcAft>
              <a:buClr>
                <a:schemeClr val="accent1"/>
              </a:buClr>
              <a:defRPr/>
            </a:pPr>
            <a:endParaRPr lang="en-US" sz="2800" dirty="0">
              <a:latin typeface="Calibri"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p:txBody>
      </p:sp>
      <p:pic>
        <p:nvPicPr>
          <p:cNvPr id="15" name="Picture 2"/>
          <p:cNvPicPr>
            <a:picLocks noChangeAspect="1" noChangeArrowheads="1"/>
          </p:cNvPicPr>
          <p:nvPr/>
        </p:nvPicPr>
        <p:blipFill>
          <a:blip r:embed="rId4"/>
          <a:srcRect/>
          <a:stretch>
            <a:fillRect/>
          </a:stretch>
        </p:blipFill>
        <p:spPr bwMode="auto">
          <a:xfrm>
            <a:off x="304800" y="2011363"/>
            <a:ext cx="2216150" cy="1036637"/>
          </a:xfrm>
          <a:prstGeom prst="rect">
            <a:avLst/>
          </a:prstGeom>
          <a:noFill/>
          <a:ln w="9525">
            <a:noFill/>
            <a:miter lim="800000"/>
            <a:headEnd/>
            <a:tailEnd/>
          </a:ln>
        </p:spPr>
      </p:pic>
      <p:pic>
        <p:nvPicPr>
          <p:cNvPr id="19" name="Picture 1" descr="C:\Documents and Settings\rohan\My Documents\My Pictures\Microsoft Clip Organizer\j0398499.wmf"/>
          <p:cNvPicPr>
            <a:picLocks noChangeAspect="1" noChangeArrowheads="1"/>
          </p:cNvPicPr>
          <p:nvPr/>
        </p:nvPicPr>
        <p:blipFill>
          <a:blip r:embed="rId5"/>
          <a:srcRect/>
          <a:stretch>
            <a:fillRect/>
          </a:stretch>
        </p:blipFill>
        <p:spPr bwMode="auto">
          <a:xfrm>
            <a:off x="914400" y="3276600"/>
            <a:ext cx="504825" cy="465138"/>
          </a:xfrm>
          <a:prstGeom prst="rect">
            <a:avLst/>
          </a:prstGeom>
          <a:noFill/>
          <a:ln w="9525">
            <a:noFill/>
            <a:miter lim="800000"/>
            <a:headEnd/>
            <a:tailEnd/>
          </a:ln>
        </p:spPr>
      </p:pic>
      <p:sp>
        <p:nvSpPr>
          <p:cNvPr id="20" name="Cloud Callout 19"/>
          <p:cNvSpPr/>
          <p:nvPr/>
        </p:nvSpPr>
        <p:spPr>
          <a:xfrm>
            <a:off x="331787" y="5105400"/>
            <a:ext cx="1878013" cy="762000"/>
          </a:xfrm>
          <a:prstGeom prst="cloudCallout">
            <a:avLst>
              <a:gd name="adj1" fmla="val 4618"/>
              <a:gd name="adj2" fmla="val 28841"/>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r>
              <a:rPr lang="en-US" sz="2200">
                <a:solidFill>
                  <a:srgbClr val="FFFFFF"/>
                </a:solidFill>
                <a:latin typeface="Calibri" pitchFamily="-65" charset="0"/>
                <a:ea typeface="ＭＳ Ｐゴシック" pitchFamily="-65" charset="-128"/>
                <a:cs typeface="ＭＳ Ｐゴシック" pitchFamily="-65" charset="-128"/>
              </a:rPr>
              <a:t>Internet</a:t>
            </a:r>
          </a:p>
        </p:txBody>
      </p:sp>
      <p:pic>
        <p:nvPicPr>
          <p:cNvPr id="23" name="Picture 1" descr="C:\Documents and Settings\rohan\My Documents\My Pictures\Microsoft Clip Organizer\j0398499.wmf"/>
          <p:cNvPicPr>
            <a:picLocks noChangeAspect="1" noChangeArrowheads="1"/>
          </p:cNvPicPr>
          <p:nvPr/>
        </p:nvPicPr>
        <p:blipFill>
          <a:blip r:embed="rId5"/>
          <a:srcRect/>
          <a:stretch>
            <a:fillRect/>
          </a:stretch>
        </p:blipFill>
        <p:spPr bwMode="auto">
          <a:xfrm>
            <a:off x="304800" y="3124200"/>
            <a:ext cx="560388" cy="515938"/>
          </a:xfrm>
          <a:prstGeom prst="rect">
            <a:avLst/>
          </a:prstGeom>
          <a:noFill/>
          <a:ln w="9525">
            <a:noFill/>
            <a:miter lim="800000"/>
            <a:headEnd/>
            <a:tailEnd/>
          </a:ln>
        </p:spPr>
      </p:pic>
      <p:pic>
        <p:nvPicPr>
          <p:cNvPr id="25" name="Picture 10" descr="cartoon cars full color illustration art"/>
          <p:cNvPicPr>
            <a:picLocks noChangeAspect="1" noChangeArrowheads="1"/>
          </p:cNvPicPr>
          <p:nvPr/>
        </p:nvPicPr>
        <p:blipFill>
          <a:blip r:embed="rId6"/>
          <a:srcRect/>
          <a:stretch>
            <a:fillRect/>
          </a:stretch>
        </p:blipFill>
        <p:spPr bwMode="auto">
          <a:xfrm>
            <a:off x="762000" y="2073275"/>
            <a:ext cx="685800" cy="531813"/>
          </a:xfrm>
          <a:prstGeom prst="rect">
            <a:avLst/>
          </a:prstGeom>
          <a:noFill/>
          <a:ln w="9525">
            <a:noFill/>
            <a:miter lim="800000"/>
            <a:headEnd/>
            <a:tailEnd/>
          </a:ln>
        </p:spPr>
      </p:pic>
      <p:pic>
        <p:nvPicPr>
          <p:cNvPr id="41" name="Picture 1" descr="C:\Documents and Settings\rohan\My Documents\My Pictures\Microsoft Clip Organizer\j0398499.wmf"/>
          <p:cNvPicPr>
            <a:picLocks noChangeAspect="1" noChangeArrowheads="1"/>
          </p:cNvPicPr>
          <p:nvPr/>
        </p:nvPicPr>
        <p:blipFill>
          <a:blip r:embed="rId5"/>
          <a:srcRect/>
          <a:stretch>
            <a:fillRect/>
          </a:stretch>
        </p:blipFill>
        <p:spPr bwMode="auto">
          <a:xfrm>
            <a:off x="1524000" y="3048000"/>
            <a:ext cx="504825" cy="465138"/>
          </a:xfrm>
          <a:prstGeom prst="rect">
            <a:avLst/>
          </a:prstGeom>
          <a:noFill/>
          <a:ln w="9525">
            <a:noFill/>
            <a:miter lim="800000"/>
            <a:headEnd/>
            <a:tailEnd/>
          </a:ln>
        </p:spPr>
      </p:pic>
      <p:cxnSp>
        <p:nvCxnSpPr>
          <p:cNvPr id="43" name="Straight Arrow Connector 42"/>
          <p:cNvCxnSpPr/>
          <p:nvPr/>
        </p:nvCxnSpPr>
        <p:spPr>
          <a:xfrm rot="5400000">
            <a:off x="647700" y="2705100"/>
            <a:ext cx="609600" cy="381000"/>
          </a:xfrm>
          <a:prstGeom prst="straightConnector1">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876301" y="2933700"/>
            <a:ext cx="685800" cy="3175"/>
          </a:xfrm>
          <a:prstGeom prst="straightConnector1">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1" idx="0"/>
          </p:cNvCxnSpPr>
          <p:nvPr/>
        </p:nvCxnSpPr>
        <p:spPr>
          <a:xfrm>
            <a:off x="1295400" y="2590800"/>
            <a:ext cx="481013" cy="457200"/>
          </a:xfrm>
          <a:prstGeom prst="straightConnector1">
            <a:avLst/>
          </a:prstGeom>
          <a:ln w="25400">
            <a:solidFill>
              <a:schemeClr val="tx1"/>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532605" y="3810795"/>
            <a:ext cx="763591" cy="45720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952501" y="4075113"/>
            <a:ext cx="685800" cy="3175"/>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1219201" y="3810000"/>
            <a:ext cx="914401" cy="304801"/>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2438400" y="3284538"/>
            <a:ext cx="6477000" cy="2659062"/>
          </a:xfrm>
          <a:prstGeom prst="rect">
            <a:avLst/>
          </a:prstGeom>
        </p:spPr>
        <p:txBody>
          <a:bodyPr vert="horz">
            <a:noAutofit/>
          </a:bodyPr>
          <a:lstStyle/>
          <a:p>
            <a:pPr marL="352743" marR="0" lvl="0" indent="-169863" algn="l" defTabSz="914400" rtl="0" eaLnBrk="1" fontAlgn="auto" latinLnBrk="0" hangingPunct="1">
              <a:lnSpc>
                <a:spcPct val="100000"/>
              </a:lnSpc>
              <a:spcBef>
                <a:spcPts val="0"/>
              </a:spcBef>
              <a:spcAft>
                <a:spcPts val="0"/>
              </a:spcAft>
              <a:buClr>
                <a:schemeClr val="accent1"/>
              </a:buClr>
              <a:buSzPct val="8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libri"/>
                <a:ea typeface="+mn-ea"/>
                <a:cs typeface="+mn-cs"/>
              </a:rPr>
              <a:t>Related work</a:t>
            </a:r>
          </a:p>
          <a:p>
            <a:pPr marL="809943" lvl="1" indent="-169863" defTabSz="914400" fontAlgn="auto">
              <a:spcBef>
                <a:spcPts val="0"/>
              </a:spcBef>
              <a:spcAft>
                <a:spcPts val="0"/>
              </a:spcAft>
              <a:buClr>
                <a:schemeClr val="accent1"/>
              </a:buClr>
              <a:buSzPct val="85000"/>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Calibri"/>
                <a:ea typeface="+mn-ea"/>
                <a:cs typeface="+mn-cs"/>
              </a:rPr>
              <a:t>Divert [Miu05] assumes unlimited bandwidth</a:t>
            </a:r>
          </a:p>
          <a:p>
            <a:pPr marL="352743" marR="0" lvl="0" indent="-169863" algn="l" defTabSz="914400" rtl="0" eaLnBrk="1" fontAlgn="auto" latinLnBrk="0" hangingPunct="1">
              <a:lnSpc>
                <a:spcPct val="100000"/>
              </a:lnSpc>
              <a:spcBef>
                <a:spcPts val="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Calibri"/>
                <a:ea typeface="+mn-ea"/>
                <a:cs typeface="+mn-cs"/>
              </a:rPr>
              <a:t> </a:t>
            </a:r>
          </a:p>
          <a:p>
            <a:pPr marL="809943" lvl="1" indent="-169863" defTabSz="914400" fontAlgn="auto">
              <a:spcBef>
                <a:spcPts val="0"/>
              </a:spcBef>
              <a:spcAft>
                <a:spcPts val="0"/>
              </a:spcAft>
              <a:buClr>
                <a:schemeClr val="accent1"/>
              </a:buClr>
              <a:buSzPct val="85000"/>
              <a:buFont typeface="Arial"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Calibri"/>
                <a:ea typeface="+mn-ea"/>
                <a:cs typeface="+mn-cs"/>
              </a:rPr>
              <a:t>ExOR</a:t>
            </a:r>
            <a:r>
              <a:rPr kumimoji="0" lang="en-US" sz="2400" b="0" i="0" u="none" strike="noStrike" kern="1200" cap="none" spc="0" normalizeH="0" baseline="0" noProof="0" dirty="0" smtClean="0">
                <a:ln>
                  <a:noFill/>
                </a:ln>
                <a:solidFill>
                  <a:schemeClr val="tx1"/>
                </a:solidFill>
                <a:effectLst/>
                <a:uLnTx/>
                <a:uFillTx/>
                <a:latin typeface="Calibri"/>
                <a:ea typeface="+mn-ea"/>
                <a:cs typeface="+mn-cs"/>
              </a:rPr>
              <a:t> [Biswas05], MORE [Chachulski07]</a:t>
            </a:r>
            <a:r>
              <a:rPr kumimoji="0" lang="en-US" sz="2400" b="0" i="0" u="none" strike="noStrike" kern="1200" cap="none" spc="0" normalizeH="0" noProof="0" dirty="0" smtClean="0">
                <a:ln>
                  <a:noFill/>
                </a:ln>
                <a:solidFill>
                  <a:schemeClr val="tx1"/>
                </a:solidFill>
                <a:effectLst/>
                <a:uLnTx/>
                <a:uFillTx/>
                <a:latin typeface="Calibri"/>
                <a:ea typeface="+mn-ea"/>
                <a:cs typeface="+mn-cs"/>
              </a:rPr>
              <a:t> that batch packets</a:t>
            </a:r>
            <a:endParaRPr kumimoji="0" lang="en-US" sz="2400" b="0" i="0" u="none" strike="noStrike" kern="1200" cap="none" spc="0" normalizeH="0" baseline="0" noProof="0" dirty="0" smtClean="0">
              <a:ln>
                <a:noFill/>
              </a:ln>
              <a:solidFill>
                <a:schemeClr val="tx1"/>
              </a:solidFill>
              <a:effectLst/>
              <a:uLnTx/>
              <a:uFillTx/>
              <a:latin typeface="Calibri"/>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Calibri"/>
              <a:ea typeface="+mn-ea"/>
              <a:cs typeface="+mn-cs"/>
            </a:endParaRPr>
          </a:p>
        </p:txBody>
      </p:sp>
      <p:sp>
        <p:nvSpPr>
          <p:cNvPr id="18" name="Rounded Rectangle 17"/>
          <p:cNvSpPr/>
          <p:nvPr/>
        </p:nvSpPr>
        <p:spPr>
          <a:xfrm>
            <a:off x="1398587" y="6172200"/>
            <a:ext cx="6297613"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chorCtr="1"/>
          <a:lstStyle/>
          <a:p>
            <a:pPr>
              <a:lnSpc>
                <a:spcPct val="90000"/>
              </a:lnSpc>
              <a:spcBef>
                <a:spcPct val="20000"/>
              </a:spcBef>
              <a:buClr>
                <a:schemeClr val="accent1"/>
              </a:buClr>
              <a:defRPr/>
            </a:pPr>
            <a:r>
              <a:rPr lang="en-US" sz="2600" dirty="0" err="1" smtClean="0">
                <a:solidFill>
                  <a:schemeClr val="bg1"/>
                </a:solidFill>
                <a:latin typeface="Calibri" pitchFamily="31" charset="0"/>
                <a:ea typeface="ＭＳ Ｐゴシック" pitchFamily="31" charset="-128"/>
                <a:cs typeface="ＭＳ Ｐゴシック" pitchFamily="31" charset="-128"/>
              </a:rPr>
              <a:t>ViFi</a:t>
            </a:r>
            <a:r>
              <a:rPr lang="en-US" sz="2600" dirty="0" smtClean="0">
                <a:solidFill>
                  <a:schemeClr val="bg1"/>
                </a:solidFill>
                <a:latin typeface="Calibri" pitchFamily="31" charset="0"/>
                <a:ea typeface="ＭＳ Ｐゴシック" pitchFamily="31" charset="-128"/>
                <a:cs typeface="ＭＳ Ｐゴシック" pitchFamily="31" charset="-128"/>
              </a:rPr>
              <a:t> solution: Use probabilistic</a:t>
            </a:r>
            <a:r>
              <a:rPr lang="en-US" sz="2600" dirty="0" smtClean="0">
                <a:solidFill>
                  <a:schemeClr val="bg1"/>
                </a:solidFill>
                <a:latin typeface="Calibri" pitchFamily="31" charset="0"/>
                <a:ea typeface="ＭＳ Ｐゴシック" pitchFamily="31" charset="-128"/>
                <a:cs typeface="ＭＳ Ｐゴシック" pitchFamily="31" charset="-128"/>
              </a:rPr>
              <a:t> forwarding</a:t>
            </a:r>
            <a:endParaRPr lang="en-US" sz="2600" dirty="0">
              <a:solidFill>
                <a:schemeClr val="bg1"/>
              </a:solidFill>
              <a:latin typeface="Calibri" pitchFamily="31" charset="0"/>
              <a:ea typeface="ＭＳ Ｐゴシック" pitchFamily="31" charset="-128"/>
              <a:cs typeface="ＭＳ Ｐゴシック" pitchFamily="31" charset="-128"/>
            </a:endParaRPr>
          </a:p>
        </p:txBody>
      </p:sp>
    </p:spTree>
    <p:custDataLst>
      <p:tags r:id="rId1"/>
    </p:custDataLst>
  </p:cSld>
  <p:clrMapOvr>
    <a:masterClrMapping/>
  </p:clrMapOvr>
  <p:transition advTm="918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0" grpId="0" animBg="1"/>
      <p:bldP spid="17" grpId="0"/>
      <p:bldP spid="18"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ViFi’s</a:t>
            </a:r>
            <a:r>
              <a:rPr lang="en-US" dirty="0" smtClean="0"/>
              <a:t> probabilistic</a:t>
            </a:r>
            <a:r>
              <a:rPr lang="en-US" dirty="0" smtClean="0"/>
              <a:t> forwarding</a:t>
            </a:r>
            <a:endParaRPr lang="en-US" dirty="0"/>
          </a:p>
        </p:txBody>
      </p:sp>
      <p:grpSp>
        <p:nvGrpSpPr>
          <p:cNvPr id="2" name="Group 125"/>
          <p:cNvGrpSpPr/>
          <p:nvPr/>
        </p:nvGrpSpPr>
        <p:grpSpPr>
          <a:xfrm>
            <a:off x="1752600" y="1143000"/>
            <a:ext cx="3021218" cy="3124200"/>
            <a:chOff x="6198982" y="1219200"/>
            <a:chExt cx="3021218" cy="3124200"/>
          </a:xfrm>
        </p:grpSpPr>
        <p:sp>
          <p:nvSpPr>
            <p:cNvPr id="100" name="TextBox 99"/>
            <p:cNvSpPr txBox="1"/>
            <p:nvPr/>
          </p:nvSpPr>
          <p:spPr>
            <a:xfrm>
              <a:off x="7494382" y="1219200"/>
              <a:ext cx="506618" cy="430887"/>
            </a:xfrm>
            <a:prstGeom prst="rect">
              <a:avLst/>
            </a:prstGeom>
            <a:noFill/>
          </p:spPr>
          <p:txBody>
            <a:bodyPr wrap="square" rtlCol="0">
              <a:spAutoFit/>
            </a:bodyPr>
            <a:lstStyle/>
            <a:p>
              <a:r>
                <a:rPr lang="en-US" sz="2200" b="1" dirty="0" smtClean="0">
                  <a:latin typeface="Calibri"/>
                </a:rPr>
                <a:t>A</a:t>
              </a:r>
              <a:endParaRPr lang="en-US" sz="2200" b="1" dirty="0">
                <a:latin typeface="Calibri"/>
              </a:endParaRPr>
            </a:p>
          </p:txBody>
        </p:sp>
        <p:sp>
          <p:nvSpPr>
            <p:cNvPr id="101" name="TextBox 100"/>
            <p:cNvSpPr txBox="1"/>
            <p:nvPr/>
          </p:nvSpPr>
          <p:spPr>
            <a:xfrm>
              <a:off x="7734796" y="2362201"/>
              <a:ext cx="1131186" cy="430887"/>
            </a:xfrm>
            <a:prstGeom prst="rect">
              <a:avLst/>
            </a:prstGeom>
            <a:noFill/>
          </p:spPr>
          <p:txBody>
            <a:bodyPr wrap="square" rtlCol="0">
              <a:spAutoFit/>
            </a:bodyPr>
            <a:lstStyle/>
            <a:p>
              <a:r>
                <a:rPr lang="en-US" sz="2200" b="1" dirty="0" err="1" smtClean="0">
                  <a:latin typeface="Calibri"/>
                </a:rPr>
                <a:t>Dest</a:t>
              </a:r>
              <a:endParaRPr lang="en-US" sz="2200" b="1" dirty="0">
                <a:latin typeface="Calibri"/>
              </a:endParaRPr>
            </a:p>
          </p:txBody>
        </p:sp>
        <p:sp>
          <p:nvSpPr>
            <p:cNvPr id="102" name="TextBox 101"/>
            <p:cNvSpPr txBox="1"/>
            <p:nvPr/>
          </p:nvSpPr>
          <p:spPr>
            <a:xfrm>
              <a:off x="8713582" y="2362201"/>
              <a:ext cx="506618" cy="430887"/>
            </a:xfrm>
            <a:prstGeom prst="rect">
              <a:avLst/>
            </a:prstGeom>
            <a:noFill/>
          </p:spPr>
          <p:txBody>
            <a:bodyPr wrap="square" rtlCol="0">
              <a:spAutoFit/>
            </a:bodyPr>
            <a:lstStyle/>
            <a:p>
              <a:r>
                <a:rPr lang="en-US" sz="2200" b="1" dirty="0" smtClean="0">
                  <a:latin typeface="Calibri"/>
                </a:rPr>
                <a:t>B</a:t>
              </a:r>
              <a:endParaRPr lang="en-US" sz="2200" b="1" baseline="-25000" dirty="0">
                <a:latin typeface="Calibri"/>
              </a:endParaRPr>
            </a:p>
          </p:txBody>
        </p:sp>
        <p:sp>
          <p:nvSpPr>
            <p:cNvPr id="103" name="TextBox 102"/>
            <p:cNvSpPr txBox="1"/>
            <p:nvPr/>
          </p:nvSpPr>
          <p:spPr>
            <a:xfrm>
              <a:off x="7494382" y="3912513"/>
              <a:ext cx="506618" cy="430887"/>
            </a:xfrm>
            <a:prstGeom prst="rect">
              <a:avLst/>
            </a:prstGeom>
            <a:noFill/>
          </p:spPr>
          <p:txBody>
            <a:bodyPr wrap="square" rtlCol="0">
              <a:spAutoFit/>
            </a:bodyPr>
            <a:lstStyle/>
            <a:p>
              <a:r>
                <a:rPr lang="en-US" sz="2200" b="1" dirty="0" smtClean="0">
                  <a:latin typeface="Calibri"/>
                </a:rPr>
                <a:t>C</a:t>
              </a:r>
              <a:endParaRPr lang="en-US" sz="2200" b="1" baseline="-25000" dirty="0">
                <a:latin typeface="Calibri"/>
              </a:endParaRPr>
            </a:p>
          </p:txBody>
        </p:sp>
        <p:sp>
          <p:nvSpPr>
            <p:cNvPr id="104" name="TextBox 103"/>
            <p:cNvSpPr txBox="1"/>
            <p:nvPr/>
          </p:nvSpPr>
          <p:spPr>
            <a:xfrm>
              <a:off x="6198982" y="2362201"/>
              <a:ext cx="1066800" cy="430887"/>
            </a:xfrm>
            <a:prstGeom prst="rect">
              <a:avLst/>
            </a:prstGeom>
            <a:noFill/>
          </p:spPr>
          <p:txBody>
            <a:bodyPr wrap="square" rtlCol="0">
              <a:spAutoFit/>
            </a:bodyPr>
            <a:lstStyle/>
            <a:p>
              <a:r>
                <a:rPr lang="en-US" sz="2200" b="1" dirty="0" smtClean="0">
                  <a:latin typeface="Calibri"/>
                </a:rPr>
                <a:t>Source</a:t>
              </a:r>
              <a:endParaRPr lang="en-US" sz="2200" b="1" dirty="0">
                <a:latin typeface="Calibri"/>
              </a:endParaRPr>
            </a:p>
          </p:txBody>
        </p:sp>
      </p:grpSp>
      <p:grpSp>
        <p:nvGrpSpPr>
          <p:cNvPr id="4" name="Group 126"/>
          <p:cNvGrpSpPr/>
          <p:nvPr/>
        </p:nvGrpSpPr>
        <p:grpSpPr>
          <a:xfrm>
            <a:off x="2210221" y="1563470"/>
            <a:ext cx="1188719" cy="2730043"/>
            <a:chOff x="6686663" y="1460957"/>
            <a:chExt cx="1188719" cy="2730043"/>
          </a:xfrm>
        </p:grpSpPr>
        <p:cxnSp>
          <p:nvCxnSpPr>
            <p:cNvPr id="111" name="Straight Arrow Connector 110"/>
            <p:cNvCxnSpPr/>
            <p:nvPr/>
          </p:nvCxnSpPr>
          <p:spPr>
            <a:xfrm rot="5400000" flipH="1" flipV="1">
              <a:off x="6664844" y="1482776"/>
              <a:ext cx="851357" cy="80772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rot="16200000" flipH="1">
              <a:off x="6550187" y="3323005"/>
              <a:ext cx="1027331" cy="708659"/>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6873351" y="2743200"/>
              <a:ext cx="1002031" cy="30481"/>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pic>
        <p:nvPicPr>
          <p:cNvPr id="125" name="Picture 1"/>
          <p:cNvPicPr>
            <a:picLocks noChangeAspect="1" noChangeArrowheads="1"/>
          </p:cNvPicPr>
          <p:nvPr/>
        </p:nvPicPr>
        <p:blipFill>
          <a:blip r:embed="rId4"/>
          <a:srcRect/>
          <a:stretch>
            <a:fillRect/>
          </a:stretch>
        </p:blipFill>
        <p:spPr bwMode="auto">
          <a:xfrm>
            <a:off x="2762558" y="2693313"/>
            <a:ext cx="306387" cy="301625"/>
          </a:xfrm>
          <a:prstGeom prst="rect">
            <a:avLst/>
          </a:prstGeom>
          <a:noFill/>
          <a:ln w="9525">
            <a:noFill/>
            <a:miter lim="800000"/>
            <a:headEnd/>
            <a:tailEnd/>
          </a:ln>
        </p:spPr>
      </p:pic>
      <p:grpSp>
        <p:nvGrpSpPr>
          <p:cNvPr id="5" name="Group 33"/>
          <p:cNvGrpSpPr/>
          <p:nvPr/>
        </p:nvGrpSpPr>
        <p:grpSpPr>
          <a:xfrm>
            <a:off x="3295958" y="1321713"/>
            <a:ext cx="1371600" cy="2057400"/>
            <a:chOff x="7772400" y="1219200"/>
            <a:chExt cx="1371600" cy="2057400"/>
          </a:xfrm>
        </p:grpSpPr>
        <p:pic>
          <p:nvPicPr>
            <p:cNvPr id="29" name="Picture 2" descr="C:\Users\t-arunab\AppData\Local\Microsoft\Windows\Temporary Internet Files\Content.IE5\Z0QCL21P\MCj04244660000[1].wmf"/>
            <p:cNvPicPr>
              <a:picLocks noChangeAspect="1" noChangeArrowheads="1"/>
            </p:cNvPicPr>
            <p:nvPr/>
          </p:nvPicPr>
          <p:blipFill>
            <a:blip r:embed="rId5"/>
            <a:srcRect/>
            <a:stretch>
              <a:fillRect/>
            </a:stretch>
          </p:blipFill>
          <p:spPr bwMode="auto">
            <a:xfrm>
              <a:off x="7772400" y="1219200"/>
              <a:ext cx="531813" cy="457200"/>
            </a:xfrm>
            <a:prstGeom prst="rect">
              <a:avLst/>
            </a:prstGeom>
            <a:noFill/>
            <a:ln w="9525">
              <a:noFill/>
              <a:miter lim="800000"/>
              <a:headEnd/>
              <a:tailEnd/>
            </a:ln>
          </p:spPr>
        </p:pic>
        <p:pic>
          <p:nvPicPr>
            <p:cNvPr id="32" name="Picture 2" descr="C:\Users\t-arunab\AppData\Local\Microsoft\Windows\Temporary Internet Files\Content.IE5\Z0QCL21P\MCj04244660000[1].wmf"/>
            <p:cNvPicPr>
              <a:picLocks noChangeAspect="1" noChangeArrowheads="1"/>
            </p:cNvPicPr>
            <p:nvPr/>
          </p:nvPicPr>
          <p:blipFill>
            <a:blip r:embed="rId5"/>
            <a:srcRect/>
            <a:stretch>
              <a:fillRect/>
            </a:stretch>
          </p:blipFill>
          <p:spPr bwMode="auto">
            <a:xfrm>
              <a:off x="8612187" y="2819400"/>
              <a:ext cx="531813" cy="457200"/>
            </a:xfrm>
            <a:prstGeom prst="rect">
              <a:avLst/>
            </a:prstGeom>
            <a:noFill/>
            <a:ln w="9525">
              <a:noFill/>
              <a:miter lim="800000"/>
              <a:headEnd/>
              <a:tailEnd/>
            </a:ln>
          </p:spPr>
        </p:pic>
      </p:grpSp>
      <p:pic>
        <p:nvPicPr>
          <p:cNvPr id="35" name="Picture 10" descr="cartoon cars full color illustration art"/>
          <p:cNvPicPr>
            <a:picLocks noChangeAspect="1" noChangeArrowheads="1"/>
          </p:cNvPicPr>
          <p:nvPr/>
        </p:nvPicPr>
        <p:blipFill>
          <a:blip r:embed="rId6"/>
          <a:srcRect/>
          <a:stretch>
            <a:fillRect/>
          </a:stretch>
        </p:blipFill>
        <p:spPr bwMode="auto">
          <a:xfrm>
            <a:off x="1859946" y="2693313"/>
            <a:ext cx="445412" cy="345401"/>
          </a:xfrm>
          <a:prstGeom prst="rect">
            <a:avLst/>
          </a:prstGeom>
          <a:noFill/>
          <a:ln w="9525">
            <a:noFill/>
            <a:miter lim="800000"/>
            <a:headEnd/>
            <a:tailEnd/>
          </a:ln>
        </p:spPr>
      </p:pic>
      <p:pic>
        <p:nvPicPr>
          <p:cNvPr id="36" name="Picture 1" descr="C:\Documents and Settings\rohan\My Documents\My Pictures\Microsoft Clip Organizer\j0398499.wmf"/>
          <p:cNvPicPr>
            <a:picLocks noChangeAspect="1" noChangeArrowheads="1"/>
          </p:cNvPicPr>
          <p:nvPr/>
        </p:nvPicPr>
        <p:blipFill>
          <a:blip r:embed="rId7"/>
          <a:srcRect/>
          <a:stretch>
            <a:fillRect/>
          </a:stretch>
        </p:blipFill>
        <p:spPr bwMode="auto">
          <a:xfrm>
            <a:off x="2941740" y="1498959"/>
            <a:ext cx="386838" cy="356154"/>
          </a:xfrm>
          <a:prstGeom prst="rect">
            <a:avLst/>
          </a:prstGeom>
          <a:noFill/>
          <a:ln w="9525">
            <a:noFill/>
            <a:miter lim="800000"/>
            <a:headEnd/>
            <a:tailEnd/>
          </a:ln>
        </p:spPr>
      </p:pic>
      <p:pic>
        <p:nvPicPr>
          <p:cNvPr id="38" name="Picture 1" descr="C:\Documents and Settings\rohan\My Documents\My Pictures\Microsoft Clip Organizer\j0398499.wmf"/>
          <p:cNvPicPr>
            <a:picLocks noChangeAspect="1" noChangeArrowheads="1"/>
          </p:cNvPicPr>
          <p:nvPr/>
        </p:nvPicPr>
        <p:blipFill>
          <a:blip r:embed="rId7"/>
          <a:srcRect/>
          <a:stretch>
            <a:fillRect/>
          </a:stretch>
        </p:blipFill>
        <p:spPr bwMode="auto">
          <a:xfrm>
            <a:off x="3448358" y="2641959"/>
            <a:ext cx="386838" cy="356154"/>
          </a:xfrm>
          <a:prstGeom prst="rect">
            <a:avLst/>
          </a:prstGeom>
          <a:noFill/>
          <a:ln w="9525">
            <a:noFill/>
            <a:miter lim="800000"/>
            <a:headEnd/>
            <a:tailEnd/>
          </a:ln>
        </p:spPr>
      </p:pic>
      <p:pic>
        <p:nvPicPr>
          <p:cNvPr id="39" name="Picture 1" descr="C:\Documents and Settings\rohan\My Documents\My Pictures\Microsoft Clip Organizer\j0398499.wmf"/>
          <p:cNvPicPr>
            <a:picLocks noChangeAspect="1" noChangeArrowheads="1"/>
          </p:cNvPicPr>
          <p:nvPr/>
        </p:nvPicPr>
        <p:blipFill>
          <a:blip r:embed="rId7"/>
          <a:srcRect/>
          <a:stretch>
            <a:fillRect/>
          </a:stretch>
        </p:blipFill>
        <p:spPr bwMode="auto">
          <a:xfrm>
            <a:off x="2985320" y="4089759"/>
            <a:ext cx="386838" cy="356154"/>
          </a:xfrm>
          <a:prstGeom prst="rect">
            <a:avLst/>
          </a:prstGeom>
          <a:noFill/>
          <a:ln w="9525">
            <a:noFill/>
            <a:miter lim="800000"/>
            <a:headEnd/>
            <a:tailEnd/>
          </a:ln>
        </p:spPr>
      </p:pic>
      <p:pic>
        <p:nvPicPr>
          <p:cNvPr id="40" name="Picture 1" descr="C:\Documents and Settings\rohan\My Documents\My Pictures\Microsoft Clip Organizer\j0398499.wmf"/>
          <p:cNvPicPr>
            <a:picLocks noChangeAspect="1" noChangeArrowheads="1"/>
          </p:cNvPicPr>
          <p:nvPr/>
        </p:nvPicPr>
        <p:blipFill>
          <a:blip r:embed="rId7"/>
          <a:srcRect/>
          <a:stretch>
            <a:fillRect/>
          </a:stretch>
        </p:blipFill>
        <p:spPr bwMode="auto">
          <a:xfrm>
            <a:off x="4134158" y="2565759"/>
            <a:ext cx="386838" cy="356154"/>
          </a:xfrm>
          <a:prstGeom prst="rect">
            <a:avLst/>
          </a:prstGeom>
          <a:noFill/>
          <a:ln w="9525">
            <a:noFill/>
            <a:miter lim="800000"/>
            <a:headEnd/>
            <a:tailEnd/>
          </a:ln>
        </p:spPr>
      </p:pic>
      <p:pic>
        <p:nvPicPr>
          <p:cNvPr id="41" name="Picture 1"/>
          <p:cNvPicPr>
            <a:picLocks noChangeAspect="1" noChangeArrowheads="1"/>
          </p:cNvPicPr>
          <p:nvPr/>
        </p:nvPicPr>
        <p:blipFill>
          <a:blip r:embed="rId4"/>
          <a:srcRect/>
          <a:stretch>
            <a:fillRect/>
          </a:stretch>
        </p:blipFill>
        <p:spPr bwMode="auto">
          <a:xfrm>
            <a:off x="3067358" y="4449088"/>
            <a:ext cx="306387" cy="301625"/>
          </a:xfrm>
          <a:prstGeom prst="rect">
            <a:avLst/>
          </a:prstGeom>
          <a:noFill/>
          <a:ln w="9525">
            <a:noFill/>
            <a:miter lim="800000"/>
            <a:headEnd/>
            <a:tailEnd/>
          </a:ln>
        </p:spPr>
      </p:pic>
      <p:sp>
        <p:nvSpPr>
          <p:cNvPr id="33" name="TextBox 32"/>
          <p:cNvSpPr txBox="1"/>
          <p:nvPr/>
        </p:nvSpPr>
        <p:spPr>
          <a:xfrm>
            <a:off x="5486400" y="1691553"/>
            <a:ext cx="3162300" cy="1446550"/>
          </a:xfrm>
          <a:prstGeom prst="rect">
            <a:avLst/>
          </a:prstGeom>
          <a:noFill/>
        </p:spPr>
        <p:txBody>
          <a:bodyPr wrap="square" rtlCol="0">
            <a:spAutoFit/>
          </a:bodyPr>
          <a:lstStyle/>
          <a:p>
            <a:r>
              <a:rPr lang="en-US" sz="2200" u="sng" dirty="0" smtClean="0">
                <a:latin typeface="Calibri"/>
              </a:rPr>
              <a:t>Probabilistic</a:t>
            </a:r>
            <a:r>
              <a:rPr lang="en-US" sz="2200" u="sng" dirty="0" smtClean="0">
                <a:latin typeface="Calibri"/>
              </a:rPr>
              <a:t> forwarding:</a:t>
            </a:r>
            <a:endParaRPr lang="en-US" sz="2200" u="sng" dirty="0" smtClean="0">
              <a:latin typeface="Calibri"/>
            </a:endParaRPr>
          </a:p>
          <a:p>
            <a:r>
              <a:rPr lang="en-US" sz="2200" dirty="0" smtClean="0">
                <a:latin typeface="Calibri"/>
              </a:rPr>
              <a:t>A and B</a:t>
            </a:r>
            <a:r>
              <a:rPr lang="en-US" sz="2200" dirty="0" smtClean="0">
                <a:latin typeface="Calibri"/>
              </a:rPr>
              <a:t> forward packets </a:t>
            </a:r>
            <a:r>
              <a:rPr lang="en-US" sz="2200" dirty="0" smtClean="0">
                <a:latin typeface="Calibri"/>
              </a:rPr>
              <a:t>with</a:t>
            </a:r>
            <a:r>
              <a:rPr lang="en-US" sz="2200" dirty="0" smtClean="0">
                <a:latin typeface="Calibri"/>
              </a:rPr>
              <a:t> </a:t>
            </a:r>
            <a:r>
              <a:rPr lang="en-US" sz="2200" i="1" dirty="0" smtClean="0">
                <a:latin typeface="Calibri"/>
              </a:rPr>
              <a:t>probabilities </a:t>
            </a:r>
            <a:r>
              <a:rPr lang="en-US" sz="2200" dirty="0" smtClean="0">
                <a:latin typeface="Calibri"/>
              </a:rPr>
              <a:t>R</a:t>
            </a:r>
            <a:r>
              <a:rPr lang="en-US" sz="2200" baseline="-25000" dirty="0" smtClean="0">
                <a:latin typeface="Calibri"/>
              </a:rPr>
              <a:t>A</a:t>
            </a:r>
            <a:r>
              <a:rPr lang="en-US" sz="2200" dirty="0" smtClean="0">
                <a:latin typeface="Calibri"/>
              </a:rPr>
              <a:t> and R</a:t>
            </a:r>
            <a:r>
              <a:rPr lang="en-US" sz="2200" baseline="-25000" dirty="0" smtClean="0">
                <a:latin typeface="Calibri"/>
              </a:rPr>
              <a:t>B</a:t>
            </a:r>
          </a:p>
          <a:p>
            <a:endParaRPr lang="en-US" sz="2200" dirty="0">
              <a:latin typeface="Calibri"/>
            </a:endParaRPr>
          </a:p>
        </p:txBody>
      </p:sp>
      <p:grpSp>
        <p:nvGrpSpPr>
          <p:cNvPr id="6" name="Group 30"/>
          <p:cNvGrpSpPr/>
          <p:nvPr/>
        </p:nvGrpSpPr>
        <p:grpSpPr>
          <a:xfrm>
            <a:off x="2396912" y="2974975"/>
            <a:ext cx="1233906" cy="549335"/>
            <a:chOff x="3261894" y="2898775"/>
            <a:chExt cx="1233906" cy="549335"/>
          </a:xfrm>
        </p:grpSpPr>
        <p:cxnSp>
          <p:nvCxnSpPr>
            <p:cNvPr id="27" name="Straight Arrow Connector 26"/>
            <p:cNvCxnSpPr/>
            <p:nvPr/>
          </p:nvCxnSpPr>
          <p:spPr>
            <a:xfrm rot="10800000">
              <a:off x="3261894" y="3010020"/>
              <a:ext cx="899047" cy="158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34" name="Picture 1"/>
            <p:cNvPicPr>
              <a:picLocks noChangeAspect="1" noChangeArrowheads="1"/>
            </p:cNvPicPr>
            <p:nvPr/>
          </p:nvPicPr>
          <p:blipFill>
            <a:blip r:embed="rId4"/>
            <a:srcRect/>
            <a:stretch>
              <a:fillRect/>
            </a:stretch>
          </p:blipFill>
          <p:spPr bwMode="auto">
            <a:xfrm>
              <a:off x="3656013" y="2898775"/>
              <a:ext cx="306387" cy="301625"/>
            </a:xfrm>
            <a:prstGeom prst="rect">
              <a:avLst/>
            </a:prstGeom>
            <a:noFill/>
            <a:ln w="9525">
              <a:noFill/>
              <a:miter lim="800000"/>
              <a:headEnd/>
              <a:tailEnd/>
            </a:ln>
          </p:spPr>
        </p:pic>
        <p:sp>
          <p:nvSpPr>
            <p:cNvPr id="42" name="TextBox 41"/>
            <p:cNvSpPr txBox="1"/>
            <p:nvPr/>
          </p:nvSpPr>
          <p:spPr>
            <a:xfrm>
              <a:off x="3352800" y="3048000"/>
              <a:ext cx="1143000" cy="400110"/>
            </a:xfrm>
            <a:prstGeom prst="rect">
              <a:avLst/>
            </a:prstGeom>
            <a:noFill/>
          </p:spPr>
          <p:txBody>
            <a:bodyPr wrap="square" rtlCol="0">
              <a:spAutoFit/>
            </a:bodyPr>
            <a:lstStyle/>
            <a:p>
              <a:r>
                <a:rPr lang="en-US" sz="2000" dirty="0" smtClean="0">
                  <a:latin typeface="Calibri"/>
                </a:rPr>
                <a:t>No </a:t>
              </a:r>
              <a:r>
                <a:rPr lang="en-US" sz="2000" dirty="0" err="1" smtClean="0">
                  <a:latin typeface="Calibri"/>
                </a:rPr>
                <a:t>ack</a:t>
              </a:r>
              <a:endParaRPr lang="en-US" sz="2000" dirty="0">
                <a:latin typeface="Calibri"/>
              </a:endParaRPr>
            </a:p>
          </p:txBody>
        </p:sp>
      </p:grpSp>
      <p:sp>
        <p:nvSpPr>
          <p:cNvPr id="30" name="Content Placeholder 3"/>
          <p:cNvSpPr>
            <a:spLocks noGrp="1"/>
          </p:cNvSpPr>
          <p:nvPr>
            <p:ph sz="quarter" idx="1"/>
          </p:nvPr>
        </p:nvSpPr>
        <p:spPr>
          <a:xfrm>
            <a:off x="582818" y="4750713"/>
            <a:ext cx="8382000" cy="2209800"/>
          </a:xfrm>
        </p:spPr>
        <p:txBody>
          <a:bodyPr/>
          <a:lstStyle/>
          <a:p>
            <a:pPr marL="514350" lvl="2" indent="-514350" fontAlgn="base">
              <a:lnSpc>
                <a:spcPct val="90000"/>
              </a:lnSpc>
              <a:spcBef>
                <a:spcPct val="20000"/>
              </a:spcBef>
              <a:spcAft>
                <a:spcPct val="0"/>
              </a:spcAft>
              <a:buClr>
                <a:srgbClr val="D34817"/>
              </a:buClr>
              <a:buSzTx/>
              <a:buNone/>
            </a:pPr>
            <a:r>
              <a:rPr lang="en-US" dirty="0" smtClean="0"/>
              <a:t>Estimate</a:t>
            </a:r>
            <a:r>
              <a:rPr lang="en-US" dirty="0" smtClean="0"/>
              <a:t> forwarding probabilities </a:t>
            </a:r>
            <a:r>
              <a:rPr lang="en-US" dirty="0" smtClean="0"/>
              <a:t>is a tradeoff between</a:t>
            </a:r>
          </a:p>
          <a:p>
            <a:pPr marL="514350" lvl="2" indent="-514350" fontAlgn="base">
              <a:lnSpc>
                <a:spcPct val="90000"/>
              </a:lnSpc>
              <a:spcBef>
                <a:spcPct val="20000"/>
              </a:spcBef>
              <a:spcAft>
                <a:spcPct val="0"/>
              </a:spcAft>
              <a:buClr>
                <a:srgbClr val="D34817"/>
              </a:buClr>
              <a:buSzTx/>
              <a:buNone/>
            </a:pPr>
            <a:r>
              <a:rPr lang="en-US" dirty="0" smtClean="0"/>
              <a:t>	Having too many</a:t>
            </a:r>
            <a:r>
              <a:rPr lang="en-US" dirty="0" smtClean="0"/>
              <a:t> forwarders: </a:t>
            </a:r>
            <a:r>
              <a:rPr lang="en-US" dirty="0" smtClean="0"/>
              <a:t>overload the network</a:t>
            </a:r>
          </a:p>
          <a:p>
            <a:pPr marL="514350" lvl="2" indent="-514350" fontAlgn="base">
              <a:lnSpc>
                <a:spcPct val="90000"/>
              </a:lnSpc>
              <a:spcBef>
                <a:spcPct val="20000"/>
              </a:spcBef>
              <a:spcAft>
                <a:spcPct val="0"/>
              </a:spcAft>
              <a:buClr>
                <a:srgbClr val="D34817"/>
              </a:buClr>
              <a:buSzTx/>
              <a:buNone/>
            </a:pPr>
            <a:r>
              <a:rPr lang="en-US" dirty="0" smtClean="0"/>
              <a:t>	Having too few</a:t>
            </a:r>
            <a:r>
              <a:rPr lang="en-US" dirty="0" smtClean="0"/>
              <a:t> forwarders: no forwarding</a:t>
            </a:r>
            <a:endParaRPr lang="en-US" dirty="0" smtClean="0"/>
          </a:p>
        </p:txBody>
      </p:sp>
    </p:spTree>
    <p:custDataLst>
      <p:tags r:id="rId1"/>
    </p:custDataLst>
  </p:cSld>
  <p:clrMapOvr>
    <a:masterClrMapping/>
  </p:clrMapOvr>
  <p:transition advTm="494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0"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143000"/>
          </a:xfrm>
        </p:spPr>
        <p:txBody>
          <a:bodyPr>
            <a:normAutofit/>
          </a:bodyPr>
          <a:lstStyle/>
          <a:p>
            <a:r>
              <a:rPr lang="en-US" dirty="0" err="1" smtClean="0"/>
              <a:t>ViFi</a:t>
            </a:r>
            <a:r>
              <a:rPr lang="en-US" dirty="0" smtClean="0"/>
              <a:t> problem formulation</a:t>
            </a:r>
            <a:endParaRPr lang="en-US" dirty="0"/>
          </a:p>
        </p:txBody>
      </p:sp>
      <p:sp>
        <p:nvSpPr>
          <p:cNvPr id="4" name="Content Placeholder 3"/>
          <p:cNvSpPr>
            <a:spLocks noGrp="1"/>
          </p:cNvSpPr>
          <p:nvPr>
            <p:ph sz="quarter" idx="1"/>
          </p:nvPr>
        </p:nvSpPr>
        <p:spPr>
          <a:xfrm>
            <a:off x="381000" y="1447800"/>
            <a:ext cx="8382000" cy="2209800"/>
          </a:xfrm>
        </p:spPr>
        <p:txBody>
          <a:bodyPr/>
          <a:lstStyle/>
          <a:p>
            <a:pPr marL="514350" lvl="2" indent="-514350" fontAlgn="base">
              <a:lnSpc>
                <a:spcPct val="90000"/>
              </a:lnSpc>
              <a:spcBef>
                <a:spcPct val="20000"/>
              </a:spcBef>
              <a:spcAft>
                <a:spcPct val="0"/>
              </a:spcAft>
              <a:buClr>
                <a:srgbClr val="D34817"/>
              </a:buClr>
              <a:buSzTx/>
              <a:buNone/>
            </a:pPr>
            <a:r>
              <a:rPr lang="en-US" dirty="0" smtClean="0"/>
              <a:t>Guidelines</a:t>
            </a:r>
          </a:p>
          <a:p>
            <a:pPr marL="514350" lvl="2" indent="-514350" fontAlgn="base">
              <a:lnSpc>
                <a:spcPct val="90000"/>
              </a:lnSpc>
              <a:spcBef>
                <a:spcPct val="20000"/>
              </a:spcBef>
              <a:spcAft>
                <a:spcPct val="0"/>
              </a:spcAft>
              <a:buClr>
                <a:srgbClr val="D34817"/>
              </a:buClr>
              <a:buSzTx/>
              <a:buAutoNum type="arabicPeriod"/>
            </a:pPr>
            <a:r>
              <a:rPr lang="en-US" dirty="0" smtClean="0"/>
              <a:t>Account for</a:t>
            </a:r>
            <a:r>
              <a:rPr lang="en-US" dirty="0" smtClean="0"/>
              <a:t> forwarding decisions </a:t>
            </a:r>
            <a:r>
              <a:rPr lang="en-US" dirty="0" smtClean="0"/>
              <a:t>made by other neighbors.</a:t>
            </a:r>
          </a:p>
          <a:p>
            <a:pPr marL="514350" lvl="2" indent="-514350" fontAlgn="base">
              <a:lnSpc>
                <a:spcPct val="90000"/>
              </a:lnSpc>
              <a:spcBef>
                <a:spcPct val="20000"/>
              </a:spcBef>
              <a:spcAft>
                <a:spcPct val="0"/>
              </a:spcAft>
              <a:buClr>
                <a:srgbClr val="D34817"/>
              </a:buClr>
              <a:buSzTx/>
              <a:buAutoNum type="arabicPeriod"/>
            </a:pPr>
            <a:r>
              <a:rPr lang="en-US" dirty="0" smtClean="0"/>
              <a:t>Prefer </a:t>
            </a:r>
            <a:r>
              <a:rPr lang="en-US" dirty="0" err="1" smtClean="0"/>
              <a:t>APs</a:t>
            </a:r>
            <a:r>
              <a:rPr lang="en-US" dirty="0" smtClean="0"/>
              <a:t> with better connectivity to the destination. </a:t>
            </a:r>
          </a:p>
          <a:p>
            <a:pPr marL="514350" lvl="2" indent="-514350" fontAlgn="base">
              <a:lnSpc>
                <a:spcPct val="90000"/>
              </a:lnSpc>
              <a:spcBef>
                <a:spcPct val="20000"/>
              </a:spcBef>
              <a:spcAft>
                <a:spcPct val="0"/>
              </a:spcAft>
              <a:buClr>
                <a:srgbClr val="D34817"/>
              </a:buClr>
              <a:buSzTx/>
              <a:buAutoNum type="arabicPeriod"/>
            </a:pPr>
            <a:r>
              <a:rPr lang="en-US" dirty="0" smtClean="0"/>
              <a:t>Limit the expected number of</a:t>
            </a:r>
            <a:r>
              <a:rPr lang="en-US" dirty="0" smtClean="0"/>
              <a:t> forwarded transmissions</a:t>
            </a:r>
            <a:r>
              <a:rPr lang="en-US" dirty="0" smtClean="0"/>
              <a:t>. </a:t>
            </a:r>
          </a:p>
        </p:txBody>
      </p:sp>
      <p:sp>
        <p:nvSpPr>
          <p:cNvPr id="25" name="Rounded Rectangle 24"/>
          <p:cNvSpPr/>
          <p:nvPr/>
        </p:nvSpPr>
        <p:spPr>
          <a:xfrm>
            <a:off x="171206" y="3657600"/>
            <a:ext cx="8820394"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nchorCtr="1"/>
          <a:lstStyle/>
          <a:p>
            <a:pPr>
              <a:lnSpc>
                <a:spcPct val="90000"/>
              </a:lnSpc>
              <a:spcBef>
                <a:spcPct val="20000"/>
              </a:spcBef>
              <a:buClr>
                <a:schemeClr val="accent1"/>
              </a:buClr>
              <a:defRPr/>
            </a:pPr>
            <a:r>
              <a:rPr lang="en-US" sz="2400" dirty="0" smtClean="0">
                <a:solidFill>
                  <a:schemeClr val="bg1"/>
                </a:solidFill>
                <a:latin typeface="Calibri" pitchFamily="31" charset="0"/>
                <a:ea typeface="ＭＳ Ｐゴシック" pitchFamily="31" charset="-128"/>
                <a:cs typeface="ＭＳ Ｐゴシック" pitchFamily="31" charset="-128"/>
              </a:rPr>
              <a:t>Objective: Each individual AP</a:t>
            </a:r>
            <a:r>
              <a:rPr lang="en-US" sz="2400" dirty="0" smtClean="0">
                <a:solidFill>
                  <a:schemeClr val="bg1"/>
                </a:solidFill>
                <a:latin typeface="Calibri" pitchFamily="31" charset="0"/>
                <a:ea typeface="ＭＳ Ｐゴシック" pitchFamily="31" charset="-128"/>
                <a:cs typeface="ＭＳ Ｐゴシック" pitchFamily="31" charset="-128"/>
              </a:rPr>
              <a:t> forwards such </a:t>
            </a:r>
            <a:r>
              <a:rPr lang="en-US" sz="2400" dirty="0" smtClean="0">
                <a:solidFill>
                  <a:schemeClr val="bg1"/>
                </a:solidFill>
                <a:latin typeface="Calibri" pitchFamily="31" charset="0"/>
                <a:ea typeface="ＭＳ Ｐゴシック" pitchFamily="31" charset="-128"/>
                <a:cs typeface="ＭＳ Ｐゴシック" pitchFamily="31" charset="-128"/>
              </a:rPr>
              <a:t>that </a:t>
            </a:r>
          </a:p>
          <a:p>
            <a:pPr marL="457200" indent="-457200">
              <a:lnSpc>
                <a:spcPct val="90000"/>
              </a:lnSpc>
              <a:spcBef>
                <a:spcPct val="20000"/>
              </a:spcBef>
              <a:buClr>
                <a:schemeClr val="accent1"/>
              </a:buClr>
              <a:buAutoNum type="arabicPeriod"/>
              <a:defRPr/>
            </a:pPr>
            <a:r>
              <a:rPr lang="en-US" sz="2400" dirty="0" smtClean="0">
                <a:solidFill>
                  <a:schemeClr val="bg1"/>
                </a:solidFill>
                <a:latin typeface="Calibri" pitchFamily="31" charset="0"/>
                <a:ea typeface="ＭＳ Ｐゴシック" pitchFamily="31" charset="-128"/>
                <a:cs typeface="ＭＳ Ｐゴシック" pitchFamily="31" charset="-128"/>
              </a:rPr>
              <a:t>Collectively, the expected number of</a:t>
            </a:r>
            <a:r>
              <a:rPr lang="en-US" sz="2400" dirty="0" smtClean="0">
                <a:solidFill>
                  <a:schemeClr val="bg1"/>
                </a:solidFill>
                <a:latin typeface="Calibri" pitchFamily="31" charset="0"/>
                <a:ea typeface="ＭＳ Ｐゴシック" pitchFamily="31" charset="-128"/>
                <a:cs typeface="ＭＳ Ｐゴシック" pitchFamily="31" charset="-128"/>
              </a:rPr>
              <a:t> forwarders is </a:t>
            </a:r>
            <a:r>
              <a:rPr lang="en-US" sz="2400" dirty="0" smtClean="0">
                <a:solidFill>
                  <a:schemeClr val="bg1"/>
                </a:solidFill>
                <a:latin typeface="Calibri" pitchFamily="31" charset="0"/>
                <a:ea typeface="ＭＳ Ｐゴシック" pitchFamily="31" charset="-128"/>
                <a:cs typeface="ＭＳ Ｐゴシック" pitchFamily="31" charset="-128"/>
              </a:rPr>
              <a:t>1, and</a:t>
            </a:r>
            <a:endParaRPr lang="en-US" sz="2400" dirty="0" smtClean="0">
              <a:solidFill>
                <a:schemeClr val="bg1"/>
              </a:solidFill>
              <a:latin typeface="Calibri" pitchFamily="31" charset="0"/>
              <a:ea typeface="ＭＳ Ｐゴシック" pitchFamily="31" charset="-128"/>
              <a:cs typeface="ＭＳ Ｐゴシック" pitchFamily="31" charset="-128"/>
            </a:endParaRPr>
          </a:p>
          <a:p>
            <a:pPr marL="457200" indent="-457200">
              <a:lnSpc>
                <a:spcPct val="90000"/>
              </a:lnSpc>
              <a:spcBef>
                <a:spcPct val="20000"/>
              </a:spcBef>
              <a:buClr>
                <a:schemeClr val="accent1"/>
              </a:buClr>
              <a:buAutoNum type="arabicPeriod"/>
              <a:defRPr/>
            </a:pPr>
            <a:r>
              <a:rPr lang="en-US" sz="2400" dirty="0" smtClean="0">
                <a:solidFill>
                  <a:schemeClr val="bg1"/>
                </a:solidFill>
                <a:latin typeface="Calibri" pitchFamily="31" charset="0"/>
                <a:ea typeface="ＭＳ Ｐゴシック" pitchFamily="31" charset="-128"/>
                <a:cs typeface="ＭＳ Ｐゴシック" pitchFamily="31" charset="-128"/>
              </a:rPr>
              <a:t>Forwarding probability </a:t>
            </a:r>
            <a:r>
              <a:rPr lang="en-US" sz="2400" dirty="0" smtClean="0">
                <a:solidFill>
                  <a:schemeClr val="bg1"/>
                </a:solidFill>
                <a:latin typeface="Calibri" pitchFamily="31" charset="0"/>
                <a:ea typeface="ＭＳ Ｐゴシック" pitchFamily="31" charset="-128"/>
                <a:cs typeface="ＭＳ Ｐゴシック" pitchFamily="31" charset="-128"/>
              </a:rPr>
              <a:t>is weighted according to AP connectivity </a:t>
            </a:r>
            <a:endParaRPr lang="en-US" sz="2400" dirty="0">
              <a:solidFill>
                <a:schemeClr val="bg1"/>
              </a:solidFill>
              <a:latin typeface="Calibri" pitchFamily="31" charset="0"/>
              <a:ea typeface="ＭＳ Ｐゴシック" pitchFamily="31" charset="-128"/>
              <a:cs typeface="ＭＳ Ｐゴシック" pitchFamily="31" charset="-128"/>
            </a:endParaRPr>
          </a:p>
        </p:txBody>
      </p:sp>
    </p:spTree>
    <p:custDataLst>
      <p:tags r:id="rId1"/>
    </p:custDataLst>
  </p:cSld>
  <p:clrMapOvr>
    <a:masterClrMapping/>
  </p:clrMapOvr>
  <p:transition advTm="469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bwMode="auto">
          <a:xfrm>
            <a:off x="402772" y="434181"/>
            <a:ext cx="8686800" cy="808038"/>
          </a:xfrm>
          <a:prstGeom prst="rect">
            <a:avLst/>
          </a:prstGeom>
          <a:noFill/>
          <a:ln>
            <a:miter lim="800000"/>
            <a:headEnd/>
            <a:tailEnd/>
          </a:ln>
        </p:spPr>
        <p:txBody>
          <a:bodyPr bIns="91440" anchor="b">
            <a:prstTxWarp prst="textNoShape">
              <a:avLst/>
            </a:prstTxWarp>
          </a:bodyPr>
          <a:lstStyle/>
          <a:p>
            <a:pPr marL="0" lvl="2">
              <a:lnSpc>
                <a:spcPct val="90000"/>
              </a:lnSpc>
              <a:spcBef>
                <a:spcPct val="20000"/>
              </a:spcBef>
              <a:buClr>
                <a:schemeClr val="accent1"/>
              </a:buClr>
            </a:pPr>
            <a:r>
              <a:rPr lang="en-US" sz="3200" dirty="0" smtClean="0">
                <a:solidFill>
                  <a:schemeClr val="accent2"/>
                </a:solidFill>
                <a:latin typeface="Calibri"/>
              </a:rPr>
              <a:t>How does B compute its</a:t>
            </a:r>
            <a:r>
              <a:rPr lang="en-US" sz="3200" dirty="0" smtClean="0">
                <a:solidFill>
                  <a:schemeClr val="accent2"/>
                </a:solidFill>
                <a:latin typeface="Calibri"/>
              </a:rPr>
              <a:t> forwarding probability </a:t>
            </a:r>
            <a:r>
              <a:rPr lang="en-US" sz="3200" b="1" i="1" dirty="0" smtClean="0">
                <a:solidFill>
                  <a:schemeClr val="accent2"/>
                </a:solidFill>
                <a:latin typeface="Calibri"/>
              </a:rPr>
              <a:t>R</a:t>
            </a:r>
            <a:r>
              <a:rPr lang="en-US" sz="3200" b="1" i="1" baseline="-25000" dirty="0" smtClean="0">
                <a:solidFill>
                  <a:schemeClr val="accent2"/>
                </a:solidFill>
                <a:latin typeface="Calibri"/>
              </a:rPr>
              <a:t>B</a:t>
            </a:r>
            <a:r>
              <a:rPr lang="en-US" sz="3200" i="1" dirty="0" smtClean="0">
                <a:solidFill>
                  <a:schemeClr val="accent2"/>
                </a:solidFill>
                <a:latin typeface="Calibri"/>
              </a:rPr>
              <a:t>?</a:t>
            </a:r>
          </a:p>
        </p:txBody>
      </p:sp>
      <p:sp>
        <p:nvSpPr>
          <p:cNvPr id="3" name="Content Placeholder 2"/>
          <p:cNvSpPr txBox="1">
            <a:spLocks/>
          </p:cNvSpPr>
          <p:nvPr/>
        </p:nvSpPr>
        <p:spPr bwMode="auto">
          <a:xfrm>
            <a:off x="217714" y="1371600"/>
            <a:ext cx="8860972" cy="5257800"/>
          </a:xfrm>
          <a:prstGeom prst="rect">
            <a:avLst/>
          </a:prstGeom>
          <a:noFill/>
          <a:ln w="9525">
            <a:noFill/>
            <a:miter lim="800000"/>
            <a:headEnd/>
            <a:tailEnd/>
          </a:ln>
        </p:spPr>
        <p:txBody>
          <a:bodyPr>
            <a:prstTxWarp prst="textNoShape">
              <a:avLst/>
            </a:prstTxWarp>
          </a:bodyPr>
          <a:lstStyle/>
          <a:p>
            <a:pPr marL="0" lvl="2">
              <a:lnSpc>
                <a:spcPct val="90000"/>
              </a:lnSpc>
              <a:spcBef>
                <a:spcPct val="20000"/>
              </a:spcBef>
              <a:buClr>
                <a:schemeClr val="accent1"/>
              </a:buClr>
            </a:pPr>
            <a:r>
              <a:rPr lang="en-US" sz="2600" dirty="0" smtClean="0">
                <a:latin typeface="Calibri"/>
              </a:rPr>
              <a:t>Step </a:t>
            </a:r>
            <a:r>
              <a:rPr lang="en-US" sz="2600" dirty="0">
                <a:latin typeface="Calibri"/>
              </a:rPr>
              <a:t>1:</a:t>
            </a:r>
            <a:r>
              <a:rPr lang="en-US" sz="2600" dirty="0" smtClean="0">
                <a:latin typeface="Calibri"/>
              </a:rPr>
              <a:t> </a:t>
            </a:r>
          </a:p>
          <a:p>
            <a:pPr marL="0" lvl="2">
              <a:lnSpc>
                <a:spcPct val="90000"/>
              </a:lnSpc>
              <a:spcBef>
                <a:spcPct val="20000"/>
              </a:spcBef>
              <a:buClr>
                <a:schemeClr val="accent1"/>
              </a:buClr>
            </a:pPr>
            <a:r>
              <a:rPr lang="en-US" sz="2600" dirty="0" smtClean="0">
                <a:latin typeface="Calibri"/>
              </a:rPr>
              <a:t>(a) Estimate </a:t>
            </a:r>
            <a:r>
              <a:rPr lang="en-US" sz="2600" dirty="0" err="1" smtClean="0">
                <a:latin typeface="Calibri"/>
              </a:rPr>
              <a:t>prob</a:t>
            </a:r>
            <a:r>
              <a:rPr lang="en-US" sz="2600" dirty="0" smtClean="0">
                <a:latin typeface="Calibri"/>
              </a:rPr>
              <a:t> that A </a:t>
            </a:r>
            <a:r>
              <a:rPr lang="en-US" sz="2600" dirty="0">
                <a:latin typeface="Calibri"/>
              </a:rPr>
              <a:t>is </a:t>
            </a:r>
            <a:r>
              <a:rPr lang="en-US" sz="2600" i="1" dirty="0">
                <a:latin typeface="Calibri"/>
              </a:rPr>
              <a:t>considering</a:t>
            </a:r>
            <a:r>
              <a:rPr lang="en-US" sz="2600" i="1" dirty="0" smtClean="0">
                <a:latin typeface="Calibri"/>
              </a:rPr>
              <a:t> forwarding</a:t>
            </a:r>
            <a:endParaRPr lang="en-US" sz="2600" i="1" baseline="-25000" dirty="0" smtClean="0">
              <a:latin typeface="Calibri"/>
            </a:endParaRPr>
          </a:p>
          <a:p>
            <a:pPr marL="628650" lvl="3" indent="-171450">
              <a:lnSpc>
                <a:spcPct val="90000"/>
              </a:lnSpc>
              <a:spcBef>
                <a:spcPct val="20000"/>
              </a:spcBef>
              <a:buClr>
                <a:schemeClr val="accent1"/>
              </a:buClr>
              <a:buFont typeface="Arial" pitchFamily="124" charset="0"/>
              <a:buChar char="•"/>
            </a:pPr>
            <a:r>
              <a:rPr lang="en-US" sz="2400" i="1" dirty="0" smtClean="0">
                <a:latin typeface="Calibri"/>
              </a:rPr>
              <a:t>C</a:t>
            </a:r>
            <a:r>
              <a:rPr lang="en-US" sz="2400" i="1" baseline="-25000" dirty="0">
                <a:latin typeface="Calibri"/>
              </a:rPr>
              <a:t>A</a:t>
            </a:r>
            <a:r>
              <a:rPr lang="en-US" sz="2400" dirty="0" smtClean="0">
                <a:latin typeface="Calibri"/>
              </a:rPr>
              <a:t> </a:t>
            </a:r>
            <a:r>
              <a:rPr lang="en-US" sz="2400" dirty="0">
                <a:latin typeface="Calibri"/>
              </a:rPr>
              <a:t>= P</a:t>
            </a:r>
            <a:r>
              <a:rPr lang="en-US" sz="2400" dirty="0" smtClean="0">
                <a:latin typeface="Calibri"/>
              </a:rPr>
              <a:t>(A overheard packet</a:t>
            </a:r>
            <a:r>
              <a:rPr lang="en-US" sz="2400" dirty="0">
                <a:latin typeface="Calibri"/>
              </a:rPr>
              <a:t>) . P</a:t>
            </a:r>
            <a:r>
              <a:rPr lang="en-US" sz="2400" dirty="0" smtClean="0">
                <a:latin typeface="Calibri"/>
              </a:rPr>
              <a:t>(A </a:t>
            </a:r>
            <a:r>
              <a:rPr lang="en-US" sz="2400" dirty="0">
                <a:latin typeface="Calibri"/>
              </a:rPr>
              <a:t>did not</a:t>
            </a:r>
            <a:r>
              <a:rPr lang="en-US" sz="2400" dirty="0" smtClean="0">
                <a:latin typeface="Calibri"/>
              </a:rPr>
              <a:t> overhear </a:t>
            </a:r>
            <a:r>
              <a:rPr lang="en-US" sz="2400" dirty="0" err="1" smtClean="0">
                <a:latin typeface="Calibri"/>
              </a:rPr>
              <a:t>ack</a:t>
            </a:r>
            <a:r>
              <a:rPr lang="en-US" sz="2400" dirty="0" smtClean="0">
                <a:latin typeface="Calibri"/>
              </a:rPr>
              <a:t> from </a:t>
            </a:r>
            <a:r>
              <a:rPr lang="en-US" sz="2400" dirty="0" err="1" smtClean="0">
                <a:latin typeface="Calibri"/>
              </a:rPr>
              <a:t>dest</a:t>
            </a:r>
            <a:r>
              <a:rPr lang="en-US" sz="2400" dirty="0" smtClean="0">
                <a:latin typeface="Calibri"/>
              </a:rPr>
              <a:t>)</a:t>
            </a:r>
          </a:p>
          <a:p>
            <a:pPr marL="0" lvl="2">
              <a:lnSpc>
                <a:spcPct val="90000"/>
              </a:lnSpc>
              <a:spcBef>
                <a:spcPct val="20000"/>
              </a:spcBef>
              <a:buClr>
                <a:schemeClr val="accent1"/>
              </a:buClr>
            </a:pPr>
            <a:r>
              <a:rPr lang="en-US" sz="2600" dirty="0" smtClean="0">
                <a:latin typeface="Calibri"/>
              </a:rPr>
              <a:t>(</a:t>
            </a:r>
            <a:r>
              <a:rPr lang="en-US" sz="2600" dirty="0" err="1" smtClean="0">
                <a:latin typeface="Calibri"/>
              </a:rPr>
              <a:t>b</a:t>
            </a:r>
            <a:r>
              <a:rPr lang="en-US" sz="2600" dirty="0" smtClean="0">
                <a:latin typeface="Calibri"/>
              </a:rPr>
              <a:t>) </a:t>
            </a:r>
            <a:r>
              <a:rPr lang="en-US" sz="2600" dirty="0" smtClean="0">
                <a:latin typeface="Calibri"/>
              </a:rPr>
              <a:t>Expected relays: </a:t>
            </a:r>
            <a:r>
              <a:rPr lang="en-US" sz="2600" i="1" dirty="0" smtClean="0">
                <a:latin typeface="Calibri"/>
              </a:rPr>
              <a:t>E(A) = C</a:t>
            </a:r>
            <a:r>
              <a:rPr lang="en-US" sz="2600" i="1" baseline="-25000" dirty="0" smtClean="0">
                <a:latin typeface="Calibri"/>
              </a:rPr>
              <a:t>A</a:t>
            </a:r>
            <a:r>
              <a:rPr lang="en-US" sz="2600" i="1" dirty="0" smtClean="0">
                <a:latin typeface="Calibri"/>
              </a:rPr>
              <a:t> </a:t>
            </a:r>
            <a:r>
              <a:rPr lang="en-US" sz="2600" b="1" i="1" dirty="0" smtClean="0">
                <a:latin typeface="Calibri"/>
              </a:rPr>
              <a:t>. R</a:t>
            </a:r>
            <a:r>
              <a:rPr lang="en-US" sz="2600" b="1" i="1" baseline="-25000" dirty="0" smtClean="0">
                <a:latin typeface="Calibri"/>
              </a:rPr>
              <a:t>A </a:t>
            </a:r>
          </a:p>
          <a:p>
            <a:pPr marL="171450" lvl="2" indent="-171450">
              <a:lnSpc>
                <a:spcPct val="90000"/>
              </a:lnSpc>
              <a:spcBef>
                <a:spcPct val="20000"/>
              </a:spcBef>
              <a:buClr>
                <a:schemeClr val="accent1"/>
              </a:buClr>
            </a:pPr>
            <a:endParaRPr lang="en-US" sz="2600" dirty="0" smtClean="0">
              <a:latin typeface="Calibri"/>
            </a:endParaRPr>
          </a:p>
          <a:p>
            <a:pPr marL="171450" lvl="2" indent="-171450">
              <a:lnSpc>
                <a:spcPct val="90000"/>
              </a:lnSpc>
              <a:spcBef>
                <a:spcPct val="20000"/>
              </a:spcBef>
              <a:buClr>
                <a:schemeClr val="accent1"/>
              </a:buClr>
            </a:pPr>
            <a:r>
              <a:rPr lang="en-US" sz="2600" dirty="0" smtClean="0">
                <a:latin typeface="Calibri"/>
              </a:rPr>
              <a:t>Step 2: </a:t>
            </a:r>
          </a:p>
          <a:p>
            <a:pPr marL="171450" lvl="2" indent="-171450">
              <a:lnSpc>
                <a:spcPct val="90000"/>
              </a:lnSpc>
              <a:spcBef>
                <a:spcPct val="20000"/>
              </a:spcBef>
              <a:buClr>
                <a:schemeClr val="accent1"/>
              </a:buClr>
            </a:pPr>
            <a:r>
              <a:rPr lang="en-US" sz="2600" dirty="0" smtClean="0">
                <a:latin typeface="Calibri"/>
              </a:rPr>
              <a:t>Solve the equation </a:t>
            </a:r>
            <a:r>
              <a:rPr lang="en-US" sz="2600" i="1" dirty="0" err="1" smtClean="0">
                <a:latin typeface="Calibri"/>
                <a:sym typeface="Symbol" pitchFamily="124" charset="2"/>
              </a:rPr>
              <a:t></a:t>
            </a:r>
            <a:r>
              <a:rPr lang="en-US" sz="2600" i="1" dirty="0" smtClean="0">
                <a:latin typeface="Calibri"/>
              </a:rPr>
              <a:t> E(X) = 1, for all neighbors</a:t>
            </a:r>
          </a:p>
          <a:p>
            <a:pPr marL="171450" lvl="2" indent="-171450">
              <a:lnSpc>
                <a:spcPct val="90000"/>
              </a:lnSpc>
              <a:spcBef>
                <a:spcPct val="20000"/>
              </a:spcBef>
              <a:buClr>
                <a:schemeClr val="accent1"/>
              </a:buClr>
              <a:buFont typeface="Arial" pitchFamily="124" charset="0"/>
              <a:buChar char="•"/>
            </a:pPr>
            <a:endParaRPr lang="en-US" sz="2600" i="1" dirty="0" smtClean="0">
              <a:latin typeface="Calibri"/>
            </a:endParaRPr>
          </a:p>
          <a:p>
            <a:pPr marL="171450" lvl="2" indent="-171450">
              <a:lnSpc>
                <a:spcPct val="90000"/>
              </a:lnSpc>
              <a:spcBef>
                <a:spcPct val="20000"/>
              </a:spcBef>
              <a:buClr>
                <a:schemeClr val="accent1"/>
              </a:buClr>
            </a:pPr>
            <a:r>
              <a:rPr lang="en-US" sz="2600" dirty="0" smtClean="0">
                <a:latin typeface="Calibri"/>
              </a:rPr>
              <a:t>Step 3: </a:t>
            </a:r>
          </a:p>
          <a:p>
            <a:pPr marL="171450" lvl="2" indent="-171450">
              <a:lnSpc>
                <a:spcPct val="90000"/>
              </a:lnSpc>
              <a:spcBef>
                <a:spcPct val="20000"/>
              </a:spcBef>
              <a:buClr>
                <a:schemeClr val="accent1"/>
              </a:buClr>
            </a:pPr>
            <a:r>
              <a:rPr lang="en-US" sz="2600" dirty="0" smtClean="0">
                <a:latin typeface="Calibri"/>
              </a:rPr>
              <a:t>Set </a:t>
            </a:r>
            <a:r>
              <a:rPr lang="en-US" sz="2600" b="1" dirty="0" smtClean="0">
                <a:latin typeface="Calibri"/>
              </a:rPr>
              <a:t>R</a:t>
            </a:r>
            <a:r>
              <a:rPr lang="en-US" sz="2600" b="1" baseline="-25000" dirty="0" smtClean="0">
                <a:latin typeface="Calibri"/>
              </a:rPr>
              <a:t>x</a:t>
            </a:r>
            <a:r>
              <a:rPr lang="en-US" sz="2600" dirty="0" smtClean="0">
                <a:latin typeface="Calibri"/>
              </a:rPr>
              <a:t> proportional to </a:t>
            </a:r>
            <a:r>
              <a:rPr lang="en-US" sz="2600" i="1" dirty="0" smtClean="0">
                <a:latin typeface="Calibri"/>
              </a:rPr>
              <a:t>P(X can deliver the packet)</a:t>
            </a:r>
            <a:endParaRPr lang="en-US" sz="2600" baseline="-25000" dirty="0" smtClean="0">
              <a:latin typeface="Calibri"/>
            </a:endParaRPr>
          </a:p>
          <a:p>
            <a:pPr marL="342900" indent="-342900">
              <a:lnSpc>
                <a:spcPct val="90000"/>
              </a:lnSpc>
              <a:spcBef>
                <a:spcPct val="20000"/>
              </a:spcBef>
            </a:pPr>
            <a:endParaRPr lang="en-US" sz="2800" dirty="0"/>
          </a:p>
          <a:p>
            <a:pPr marL="800100" lvl="1" indent="-342900">
              <a:lnSpc>
                <a:spcPct val="90000"/>
              </a:lnSpc>
              <a:spcBef>
                <a:spcPct val="20000"/>
              </a:spcBef>
            </a:pPr>
            <a:endParaRPr lang="en-US" sz="2400" dirty="0"/>
          </a:p>
          <a:p>
            <a:pPr marL="342900" indent="-342900">
              <a:lnSpc>
                <a:spcPct val="90000"/>
              </a:lnSpc>
              <a:spcBef>
                <a:spcPct val="20000"/>
              </a:spcBef>
              <a:buFont typeface="Arial" pitchFamily="124" charset="0"/>
              <a:buChar char="•"/>
            </a:pPr>
            <a:endParaRPr lang="en-US" sz="3200" dirty="0">
              <a:latin typeface="Calibri" pitchFamily="124" charset="0"/>
            </a:endParaRPr>
          </a:p>
          <a:p>
            <a:pPr marL="342900" indent="-342900">
              <a:lnSpc>
                <a:spcPct val="90000"/>
              </a:lnSpc>
              <a:spcBef>
                <a:spcPct val="20000"/>
              </a:spcBef>
              <a:buFont typeface="Arial" pitchFamily="124" charset="0"/>
              <a:buChar char="•"/>
            </a:pPr>
            <a:endParaRPr lang="en-US" sz="3200" dirty="0">
              <a:latin typeface="Calibri" pitchFamily="124" charset="0"/>
            </a:endParaRPr>
          </a:p>
        </p:txBody>
      </p:sp>
      <p:sp>
        <p:nvSpPr>
          <p:cNvPr id="3482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latin typeface="Perpetua" pitchFamily="124" charset="0"/>
            </a:endParaRPr>
          </a:p>
        </p:txBody>
      </p:sp>
      <p:sp>
        <p:nvSpPr>
          <p:cNvPr id="34821"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latin typeface="Perpetua" pitchFamily="124" charset="0"/>
            </a:endParaRPr>
          </a:p>
        </p:txBody>
      </p:sp>
      <p:sp>
        <p:nvSpPr>
          <p:cNvPr id="3482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latin typeface="Perpetua" pitchFamily="124" charset="0"/>
            </a:endParaRPr>
          </a:p>
        </p:txBody>
      </p:sp>
      <p:sp>
        <p:nvSpPr>
          <p:cNvPr id="34823"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a:latin typeface="Perpetua" pitchFamily="124" charset="0"/>
            </a:endParaRPr>
          </a:p>
        </p:txBody>
      </p:sp>
      <p:sp>
        <p:nvSpPr>
          <p:cNvPr id="34824" name="Rectangle 9"/>
          <p:cNvSpPr>
            <a:spLocks noChangeArrowheads="1"/>
          </p:cNvSpPr>
          <p:nvPr/>
        </p:nvSpPr>
        <p:spPr bwMode="auto">
          <a:xfrm>
            <a:off x="0" y="838200"/>
            <a:ext cx="9144000" cy="0"/>
          </a:xfrm>
          <a:prstGeom prst="rect">
            <a:avLst/>
          </a:prstGeom>
          <a:noFill/>
          <a:ln w="9525">
            <a:noFill/>
            <a:miter lim="800000"/>
            <a:headEnd/>
            <a:tailEnd/>
          </a:ln>
        </p:spPr>
        <p:txBody>
          <a:bodyPr wrap="none" anchor="ctr">
            <a:prstTxWarp prst="textNoShape">
              <a:avLst/>
            </a:prstTxWarp>
            <a:spAutoFit/>
          </a:bodyPr>
          <a:lstStyle/>
          <a:p>
            <a:endParaRPr lang="en-US">
              <a:ea typeface="Arial" pitchFamily="124" charset="0"/>
              <a:cs typeface="Arial" pitchFamily="124" charset="0"/>
            </a:endParaRPr>
          </a:p>
        </p:txBody>
      </p:sp>
      <p:sp>
        <p:nvSpPr>
          <p:cNvPr id="34825" name="Rectangle 12"/>
          <p:cNvSpPr>
            <a:spLocks noChangeArrowheads="1"/>
          </p:cNvSpPr>
          <p:nvPr/>
        </p:nvSpPr>
        <p:spPr bwMode="auto">
          <a:xfrm>
            <a:off x="0" y="838200"/>
            <a:ext cx="9144000" cy="0"/>
          </a:xfrm>
          <a:prstGeom prst="rect">
            <a:avLst/>
          </a:prstGeom>
          <a:noFill/>
          <a:ln w="9525">
            <a:noFill/>
            <a:miter lim="800000"/>
            <a:headEnd/>
            <a:tailEnd/>
          </a:ln>
        </p:spPr>
        <p:txBody>
          <a:bodyPr wrap="none" anchor="ctr">
            <a:prstTxWarp prst="textNoShape">
              <a:avLst/>
            </a:prstTxWarp>
            <a:spAutoFit/>
          </a:bodyPr>
          <a:lstStyle/>
          <a:p>
            <a:endParaRPr lang="en-US">
              <a:ea typeface="Arial" pitchFamily="124" charset="0"/>
              <a:cs typeface="Arial" pitchFamily="124" charset="0"/>
            </a:endParaRPr>
          </a:p>
        </p:txBody>
      </p:sp>
      <p:sp>
        <p:nvSpPr>
          <p:cNvPr id="3482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Perpetua" pitchFamily="124" charset="0"/>
            </a:endParaRPr>
          </a:p>
        </p:txBody>
      </p:sp>
      <p:sp>
        <p:nvSpPr>
          <p:cNvPr id="34827"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Perpetua" pitchFamily="124" charset="0"/>
            </a:endParaRPr>
          </a:p>
        </p:txBody>
      </p:sp>
      <p:grpSp>
        <p:nvGrpSpPr>
          <p:cNvPr id="4" name="Group 18"/>
          <p:cNvGrpSpPr/>
          <p:nvPr/>
        </p:nvGrpSpPr>
        <p:grpSpPr>
          <a:xfrm>
            <a:off x="3733800" y="3200400"/>
            <a:ext cx="4572000" cy="838200"/>
            <a:chOff x="4343400" y="4914900"/>
            <a:chExt cx="4572000" cy="838200"/>
          </a:xfrm>
        </p:grpSpPr>
        <p:sp>
          <p:nvSpPr>
            <p:cNvPr id="15" name="Rounded Rectangle 14"/>
            <p:cNvSpPr/>
            <p:nvPr/>
          </p:nvSpPr>
          <p:spPr>
            <a:xfrm>
              <a:off x="4942114" y="4914900"/>
              <a:ext cx="3973286" cy="838200"/>
            </a:xfrm>
            <a:prstGeom prst="roundRect">
              <a:avLst>
                <a:gd name="adj" fmla="val 6302"/>
              </a:avLst>
            </a:prstGeom>
            <a:noFill/>
            <a:ln w="25400"/>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200" dirty="0" smtClean="0">
                  <a:solidFill>
                    <a:schemeClr val="tx1"/>
                  </a:solidFill>
                  <a:latin typeface="Calibri"/>
                </a:rPr>
                <a:t>C</a:t>
              </a:r>
              <a:r>
                <a:rPr lang="en-US" sz="2200" baseline="-25000" dirty="0" smtClean="0">
                  <a:solidFill>
                    <a:schemeClr val="tx1"/>
                  </a:solidFill>
                  <a:latin typeface="Calibri"/>
                </a:rPr>
                <a:t>A</a:t>
              </a:r>
              <a:r>
                <a:rPr lang="en-US" sz="2200" dirty="0" smtClean="0">
                  <a:solidFill>
                    <a:schemeClr val="tx1"/>
                  </a:solidFill>
                  <a:latin typeface="Calibri"/>
                </a:rPr>
                <a:t>.</a:t>
              </a:r>
              <a:r>
                <a:rPr lang="en-US" sz="2200" b="1" dirty="0" smtClean="0">
                  <a:solidFill>
                    <a:schemeClr val="tx1"/>
                  </a:solidFill>
                  <a:latin typeface="Calibri"/>
                </a:rPr>
                <a:t>R</a:t>
              </a:r>
              <a:r>
                <a:rPr lang="en-US" sz="2200" b="1" baseline="-25000" dirty="0" smtClean="0">
                  <a:solidFill>
                    <a:schemeClr val="tx1"/>
                  </a:solidFill>
                  <a:latin typeface="Calibri"/>
                </a:rPr>
                <a:t>A</a:t>
              </a:r>
              <a:r>
                <a:rPr lang="en-US" sz="2200" dirty="0" smtClean="0">
                  <a:solidFill>
                    <a:schemeClr val="tx1"/>
                  </a:solidFill>
                  <a:latin typeface="Calibri"/>
                </a:rPr>
                <a:t> + C</a:t>
              </a:r>
              <a:r>
                <a:rPr lang="en-US" sz="2200" baseline="-25000" dirty="0" smtClean="0">
                  <a:solidFill>
                    <a:schemeClr val="tx1"/>
                  </a:solidFill>
                  <a:latin typeface="Calibri"/>
                </a:rPr>
                <a:t>B</a:t>
              </a:r>
              <a:r>
                <a:rPr lang="en-US" sz="2200" dirty="0" smtClean="0">
                  <a:solidFill>
                    <a:schemeClr val="tx1"/>
                  </a:solidFill>
                  <a:latin typeface="Calibri"/>
                </a:rPr>
                <a:t>.</a:t>
              </a:r>
              <a:r>
                <a:rPr lang="en-US" sz="2200" b="1" dirty="0" smtClean="0">
                  <a:solidFill>
                    <a:schemeClr val="tx1"/>
                  </a:solidFill>
                  <a:latin typeface="Calibri"/>
                </a:rPr>
                <a:t>R</a:t>
              </a:r>
              <a:r>
                <a:rPr lang="en-US" sz="2200" b="1" baseline="-25000" dirty="0" smtClean="0">
                  <a:solidFill>
                    <a:schemeClr val="tx1"/>
                  </a:solidFill>
                  <a:latin typeface="Calibri"/>
                </a:rPr>
                <a:t>B </a:t>
              </a:r>
              <a:r>
                <a:rPr lang="en-US" sz="2200" b="1" dirty="0" smtClean="0">
                  <a:solidFill>
                    <a:schemeClr val="tx1"/>
                  </a:solidFill>
                  <a:latin typeface="Calibri"/>
                </a:rPr>
                <a:t>+</a:t>
              </a:r>
              <a:r>
                <a:rPr lang="en-US" sz="2200" dirty="0" smtClean="0">
                  <a:solidFill>
                    <a:schemeClr val="tx1"/>
                  </a:solidFill>
                  <a:latin typeface="Calibri"/>
                </a:rPr>
                <a:t> </a:t>
              </a:r>
              <a:r>
                <a:rPr lang="en-US" sz="2200" dirty="0" err="1" smtClean="0">
                  <a:solidFill>
                    <a:schemeClr val="tx1"/>
                  </a:solidFill>
                  <a:latin typeface="Calibri"/>
                </a:rPr>
                <a:t>C</a:t>
              </a:r>
              <a:r>
                <a:rPr lang="en-US" sz="2200" baseline="-25000" dirty="0" err="1" smtClean="0">
                  <a:solidFill>
                    <a:schemeClr val="tx1"/>
                  </a:solidFill>
                  <a:latin typeface="Calibri"/>
                </a:rPr>
                <a:t>c</a:t>
              </a:r>
              <a:r>
                <a:rPr lang="en-US" sz="2200" b="1" dirty="0" err="1" smtClean="0">
                  <a:solidFill>
                    <a:schemeClr val="tx1"/>
                  </a:solidFill>
                  <a:latin typeface="Calibri"/>
                </a:rPr>
                <a:t>.R</a:t>
              </a:r>
              <a:r>
                <a:rPr lang="en-US" sz="2200" b="1" baseline="-25000" dirty="0" err="1" smtClean="0">
                  <a:solidFill>
                    <a:schemeClr val="tx1"/>
                  </a:solidFill>
                  <a:latin typeface="Calibri"/>
                </a:rPr>
                <a:t>C</a:t>
              </a:r>
              <a:r>
                <a:rPr lang="en-US" sz="2200" b="1" dirty="0" smtClean="0">
                  <a:solidFill>
                    <a:schemeClr val="tx1"/>
                  </a:solidFill>
                  <a:latin typeface="Calibri"/>
                </a:rPr>
                <a:t> </a:t>
              </a:r>
              <a:r>
                <a:rPr lang="en-US" sz="2200" dirty="0" smtClean="0">
                  <a:solidFill>
                    <a:schemeClr val="tx1"/>
                  </a:solidFill>
                  <a:latin typeface="Calibri"/>
                </a:rPr>
                <a:t> = 1 where R</a:t>
              </a:r>
              <a:r>
                <a:rPr lang="en-US" sz="2200" baseline="-25000" dirty="0" smtClean="0">
                  <a:solidFill>
                    <a:schemeClr val="tx1"/>
                  </a:solidFill>
                  <a:latin typeface="Calibri"/>
                </a:rPr>
                <a:t>A</a:t>
              </a:r>
              <a:r>
                <a:rPr lang="en-US" sz="2200" dirty="0" smtClean="0">
                  <a:solidFill>
                    <a:schemeClr val="tx1"/>
                  </a:solidFill>
                  <a:latin typeface="Calibri"/>
                </a:rPr>
                <a:t>, R</a:t>
              </a:r>
              <a:r>
                <a:rPr lang="en-US" sz="2200" baseline="-25000" dirty="0" smtClean="0">
                  <a:solidFill>
                    <a:schemeClr val="tx1"/>
                  </a:solidFill>
                  <a:latin typeface="Calibri"/>
                </a:rPr>
                <a:t>B</a:t>
              </a:r>
              <a:r>
                <a:rPr lang="en-US" sz="2200" dirty="0" smtClean="0">
                  <a:solidFill>
                    <a:schemeClr val="tx1"/>
                  </a:solidFill>
                  <a:latin typeface="Calibri"/>
                </a:rPr>
                <a:t> are </a:t>
              </a:r>
              <a:r>
                <a:rPr lang="en-US" sz="2200" dirty="0" err="1" smtClean="0">
                  <a:solidFill>
                    <a:schemeClr val="tx1"/>
                  </a:solidFill>
                  <a:latin typeface="Calibri"/>
                </a:rPr>
                <a:t>R</a:t>
              </a:r>
              <a:r>
                <a:rPr lang="en-US" sz="2200" baseline="-25000" dirty="0" err="1" smtClean="0">
                  <a:solidFill>
                    <a:schemeClr val="tx1"/>
                  </a:solidFill>
                  <a:latin typeface="Calibri"/>
                </a:rPr>
                <a:t>c</a:t>
              </a:r>
              <a:r>
                <a:rPr lang="en-US" sz="2200" dirty="0" smtClean="0">
                  <a:solidFill>
                    <a:schemeClr val="tx1"/>
                  </a:solidFill>
                  <a:latin typeface="Calibri"/>
                </a:rPr>
                <a:t> unknowns</a:t>
              </a:r>
              <a:endParaRPr lang="en-US" sz="2200" dirty="0">
                <a:solidFill>
                  <a:schemeClr val="tx1"/>
                </a:solidFill>
                <a:latin typeface="Calibri"/>
              </a:endParaRPr>
            </a:p>
          </p:txBody>
        </p:sp>
        <p:sp>
          <p:nvSpPr>
            <p:cNvPr id="18" name="Bent Arrow 17"/>
            <p:cNvSpPr/>
            <p:nvPr/>
          </p:nvSpPr>
          <p:spPr>
            <a:xfrm>
              <a:off x="4343400" y="5067300"/>
              <a:ext cx="533400" cy="6858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ustDataLst>
      <p:tags r:id="rId1"/>
    </p:custDataLst>
  </p:cSld>
  <p:clrMapOvr>
    <a:masterClrMapping/>
  </p:clrMapOvr>
  <p:transition advTm="952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t>ViFi</a:t>
            </a:r>
            <a:r>
              <a:rPr lang="en-US" dirty="0" smtClean="0"/>
              <a:t> deployment and evaluation</a:t>
            </a:r>
            <a:endParaRPr lang="en-US" dirty="0"/>
          </a:p>
        </p:txBody>
      </p:sp>
      <p:sp>
        <p:nvSpPr>
          <p:cNvPr id="4" name="Content Placeholder 3"/>
          <p:cNvSpPr>
            <a:spLocks noGrp="1"/>
          </p:cNvSpPr>
          <p:nvPr>
            <p:ph sz="quarter" idx="1"/>
          </p:nvPr>
        </p:nvSpPr>
        <p:spPr>
          <a:xfrm>
            <a:off x="380999" y="914400"/>
            <a:ext cx="8267701" cy="4875212"/>
          </a:xfrm>
        </p:spPr>
        <p:txBody>
          <a:bodyPr/>
          <a:lstStyle/>
          <a:p>
            <a:pPr marL="342900" indent="-342900">
              <a:lnSpc>
                <a:spcPct val="90000"/>
              </a:lnSpc>
              <a:spcBef>
                <a:spcPct val="20000"/>
              </a:spcBef>
              <a:buNone/>
            </a:pPr>
            <a:endParaRPr lang="en-US" dirty="0" smtClean="0">
              <a:latin typeface="Calibri" pitchFamily="124" charset="0"/>
            </a:endParaRPr>
          </a:p>
          <a:p>
            <a:pPr marL="342900" indent="-342900">
              <a:lnSpc>
                <a:spcPct val="90000"/>
              </a:lnSpc>
              <a:spcBef>
                <a:spcPct val="20000"/>
              </a:spcBef>
              <a:buFont typeface="Arial" pitchFamily="124" charset="0"/>
              <a:buChar char="•"/>
            </a:pPr>
            <a:r>
              <a:rPr lang="en-US" dirty="0" smtClean="0">
                <a:latin typeface="Calibri" pitchFamily="124" charset="0"/>
              </a:rPr>
              <a:t>Implemented and deployed </a:t>
            </a:r>
            <a:r>
              <a:rPr lang="en-US" dirty="0" err="1" smtClean="0">
                <a:latin typeface="Calibri" pitchFamily="124" charset="0"/>
              </a:rPr>
              <a:t>ViFi</a:t>
            </a:r>
            <a:r>
              <a:rPr lang="en-US" dirty="0" smtClean="0">
                <a:latin typeface="Calibri" pitchFamily="124" charset="0"/>
              </a:rPr>
              <a:t> in </a:t>
            </a:r>
            <a:r>
              <a:rPr lang="en-US" dirty="0" err="1" smtClean="0">
                <a:latin typeface="Calibri" pitchFamily="124" charset="0"/>
              </a:rPr>
              <a:t>VanLAN</a:t>
            </a:r>
            <a:endParaRPr lang="en-US" sz="2400" dirty="0" smtClean="0">
              <a:latin typeface="Calibri" pitchFamily="124" charset="0"/>
            </a:endParaRPr>
          </a:p>
          <a:p>
            <a:pPr marL="617220" lvl="1" indent="-342900">
              <a:lnSpc>
                <a:spcPct val="90000"/>
              </a:lnSpc>
              <a:spcBef>
                <a:spcPct val="20000"/>
              </a:spcBef>
              <a:buFont typeface="Arial" pitchFamily="124" charset="0"/>
              <a:buChar char="•"/>
            </a:pPr>
            <a:r>
              <a:rPr lang="en-US" dirty="0" smtClean="0">
                <a:latin typeface="Calibri" pitchFamily="124" charset="0"/>
              </a:rPr>
              <a:t>Trace-driven simulations in Dome</a:t>
            </a:r>
            <a:endParaRPr lang="en-US" sz="2400" dirty="0" smtClean="0">
              <a:latin typeface="Calibri" pitchFamily="124" charset="0"/>
            </a:endParaRPr>
          </a:p>
          <a:p>
            <a:pPr marL="800100" lvl="1" indent="-342900">
              <a:lnSpc>
                <a:spcPct val="90000"/>
              </a:lnSpc>
              <a:spcBef>
                <a:spcPct val="20000"/>
              </a:spcBef>
              <a:buNone/>
            </a:pPr>
            <a:endParaRPr lang="en-US" sz="2600" dirty="0" smtClean="0">
              <a:latin typeface="Calibri" pitchFamily="124" charset="0"/>
            </a:endParaRPr>
          </a:p>
          <a:p>
            <a:pPr marL="342900" indent="-342900">
              <a:lnSpc>
                <a:spcPct val="90000"/>
              </a:lnSpc>
              <a:spcBef>
                <a:spcPct val="20000"/>
              </a:spcBef>
              <a:buClr>
                <a:schemeClr val="accent1"/>
              </a:buClr>
              <a:buFont typeface="Arial" pitchFamily="-65" charset="0"/>
              <a:buChar char="•"/>
            </a:pPr>
            <a:r>
              <a:rPr lang="en-US" dirty="0" smtClean="0">
                <a:latin typeface="Calibri" pitchFamily="-65" charset="0"/>
              </a:rPr>
              <a:t>Evaluation criteria</a:t>
            </a:r>
          </a:p>
          <a:p>
            <a:pPr marL="800100" lvl="1" indent="-342900">
              <a:lnSpc>
                <a:spcPct val="90000"/>
              </a:lnSpc>
              <a:spcBef>
                <a:spcPct val="20000"/>
              </a:spcBef>
              <a:buClr>
                <a:schemeClr val="accent1"/>
              </a:buClr>
              <a:buFont typeface="Arial" pitchFamily="-65" charset="0"/>
              <a:buChar char="•"/>
            </a:pPr>
            <a:r>
              <a:rPr lang="en-US" sz="2600" dirty="0" smtClean="0">
                <a:latin typeface="Calibri" pitchFamily="-65" charset="0"/>
              </a:rPr>
              <a:t>Does </a:t>
            </a:r>
            <a:r>
              <a:rPr lang="en-US" sz="2600" dirty="0" err="1" smtClean="0">
                <a:latin typeface="Calibri" pitchFamily="-65" charset="0"/>
              </a:rPr>
              <a:t>ViFi</a:t>
            </a:r>
            <a:r>
              <a:rPr lang="en-US" sz="2600" dirty="0" smtClean="0">
                <a:latin typeface="Calibri" pitchFamily="-65" charset="0"/>
              </a:rPr>
              <a:t> reduce disruptions?</a:t>
            </a:r>
          </a:p>
          <a:p>
            <a:pPr marL="800100" lvl="1" indent="-342900">
              <a:lnSpc>
                <a:spcPct val="90000"/>
              </a:lnSpc>
              <a:spcBef>
                <a:spcPct val="20000"/>
              </a:spcBef>
              <a:buClr>
                <a:schemeClr val="accent1"/>
              </a:buClr>
              <a:buFont typeface="Arial" pitchFamily="-65" charset="0"/>
              <a:buChar char="•"/>
            </a:pPr>
            <a:r>
              <a:rPr lang="en-US" sz="2600" dirty="0" smtClean="0">
                <a:latin typeface="Calibri" pitchFamily="-65" charset="0"/>
              </a:rPr>
              <a:t>Does </a:t>
            </a:r>
            <a:r>
              <a:rPr lang="en-US" sz="2600" dirty="0" err="1" smtClean="0">
                <a:latin typeface="Calibri" pitchFamily="-65" charset="0"/>
              </a:rPr>
              <a:t>ViFi</a:t>
            </a:r>
            <a:r>
              <a:rPr lang="en-US" sz="2600" dirty="0" smtClean="0">
                <a:latin typeface="Calibri" pitchFamily="-65" charset="0"/>
              </a:rPr>
              <a:t> improve performance of interactive applications?</a:t>
            </a:r>
          </a:p>
          <a:p>
            <a:pPr marL="800100" lvl="1" indent="-342900">
              <a:lnSpc>
                <a:spcPct val="90000"/>
              </a:lnSpc>
              <a:spcBef>
                <a:spcPct val="20000"/>
              </a:spcBef>
              <a:buClr>
                <a:schemeClr val="accent1"/>
              </a:buClr>
              <a:buFont typeface="Arial" pitchFamily="-65" charset="0"/>
              <a:buChar char="•"/>
            </a:pPr>
            <a:r>
              <a:rPr lang="en-US" sz="2600" dirty="0" smtClean="0">
                <a:latin typeface="Calibri" pitchFamily="-65" charset="0"/>
              </a:rPr>
              <a:t>Is </a:t>
            </a:r>
            <a:r>
              <a:rPr lang="en-US" sz="2600" dirty="0" err="1" smtClean="0">
                <a:latin typeface="Calibri" pitchFamily="-65" charset="0"/>
              </a:rPr>
              <a:t>ViFi’s</a:t>
            </a:r>
            <a:r>
              <a:rPr lang="en-US" sz="2600" dirty="0" smtClean="0">
                <a:latin typeface="Calibri" pitchFamily="-65" charset="0"/>
              </a:rPr>
              <a:t> probabilistic</a:t>
            </a:r>
            <a:r>
              <a:rPr lang="en-US" sz="2600" dirty="0" smtClean="0">
                <a:latin typeface="Calibri" pitchFamily="-65" charset="0"/>
              </a:rPr>
              <a:t> forwarding efficient</a:t>
            </a:r>
            <a:r>
              <a:rPr lang="en-US" sz="2600" dirty="0" smtClean="0">
                <a:latin typeface="Calibri" pitchFamily="-65" charset="0"/>
              </a:rPr>
              <a:t>?</a:t>
            </a:r>
          </a:p>
          <a:p>
            <a:pPr lvl="1"/>
            <a:endParaRPr lang="en-US" dirty="0" smtClean="0"/>
          </a:p>
          <a:p>
            <a:pPr lvl="1"/>
            <a:endParaRPr lang="en-US" dirty="0" smtClean="0"/>
          </a:p>
          <a:p>
            <a:pPr lvl="1"/>
            <a:endParaRPr lang="en-US" dirty="0"/>
          </a:p>
        </p:txBody>
      </p:sp>
    </p:spTree>
  </p:cSld>
  <p:clrMapOvr>
    <a:masterClrMapping/>
  </p:clrMapOvr>
  <p:transition advTm="26271"/>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81000" y="457200"/>
            <a:ext cx="8229600" cy="685800"/>
          </a:xfrm>
        </p:spPr>
        <p:txBody>
          <a:bodyPr>
            <a:normAutofit fontScale="90000"/>
          </a:bodyPr>
          <a:lstStyle/>
          <a:p>
            <a:pPr eaLnBrk="1" fontAlgn="auto" hangingPunct="1">
              <a:spcAft>
                <a:spcPts val="0"/>
              </a:spcAft>
              <a:defRPr/>
            </a:pPr>
            <a:r>
              <a:rPr lang="en-US" dirty="0" err="1" smtClean="0">
                <a:solidFill>
                  <a:schemeClr val="accent2"/>
                </a:solidFill>
                <a:latin typeface="Calibri" pitchFamily="34" charset="0"/>
                <a:ea typeface="+mj-ea"/>
                <a:cs typeface="+mj-cs"/>
              </a:rPr>
              <a:t>ViFi</a:t>
            </a:r>
            <a:r>
              <a:rPr lang="en-US" dirty="0" smtClean="0">
                <a:solidFill>
                  <a:schemeClr val="accent2"/>
                </a:solidFill>
                <a:latin typeface="Calibri" pitchFamily="34" charset="0"/>
                <a:ea typeface="+mj-ea"/>
                <a:cs typeface="+mj-cs"/>
              </a:rPr>
              <a:t> improves </a:t>
            </a:r>
            <a:r>
              <a:rPr lang="en-US" dirty="0" err="1" smtClean="0">
                <a:solidFill>
                  <a:schemeClr val="accent2"/>
                </a:solidFill>
                <a:latin typeface="Calibri" pitchFamily="34" charset="0"/>
                <a:ea typeface="+mj-ea"/>
                <a:cs typeface="+mj-cs"/>
              </a:rPr>
              <a:t>VoIP</a:t>
            </a:r>
            <a:r>
              <a:rPr lang="en-US" dirty="0" smtClean="0">
                <a:solidFill>
                  <a:schemeClr val="accent2"/>
                </a:solidFill>
                <a:latin typeface="Calibri" pitchFamily="34" charset="0"/>
                <a:ea typeface="+mj-ea"/>
                <a:cs typeface="+mj-cs"/>
              </a:rPr>
              <a:t> performance</a:t>
            </a:r>
          </a:p>
        </p:txBody>
      </p:sp>
      <p:graphicFrame>
        <p:nvGraphicFramePr>
          <p:cNvPr id="21" name="Chart 20"/>
          <p:cNvGraphicFramePr/>
          <p:nvPr/>
        </p:nvGraphicFramePr>
        <p:xfrm>
          <a:off x="2440950" y="1501871"/>
          <a:ext cx="5334000" cy="4655544"/>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p:cNvCxnSpPr/>
          <p:nvPr/>
        </p:nvCxnSpPr>
        <p:spPr>
          <a:xfrm rot="16200000" flipH="1">
            <a:off x="4315407" y="3309055"/>
            <a:ext cx="1581912" cy="1"/>
          </a:xfrm>
          <a:prstGeom prst="line">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5184150" y="3129058"/>
            <a:ext cx="1019175" cy="430213"/>
          </a:xfrm>
          <a:prstGeom prst="rect">
            <a:avLst/>
          </a:prstGeom>
          <a:noFill/>
          <a:ln w="9525">
            <a:noFill/>
            <a:miter lim="800000"/>
            <a:headEnd/>
            <a:tailEnd/>
          </a:ln>
        </p:spPr>
        <p:txBody>
          <a:bodyPr>
            <a:prstTxWarp prst="textNoShape">
              <a:avLst/>
            </a:prstTxWarp>
            <a:spAutoFit/>
          </a:bodyPr>
          <a:lstStyle/>
          <a:p>
            <a:r>
              <a:rPr lang="en-US" sz="2200">
                <a:latin typeface="Calibri" charset="0"/>
              </a:rPr>
              <a:t>&gt; 100%</a:t>
            </a:r>
          </a:p>
        </p:txBody>
      </p:sp>
      <p:sp>
        <p:nvSpPr>
          <p:cNvPr id="10" name="TextBox 9"/>
          <p:cNvSpPr txBox="1">
            <a:spLocks noChangeArrowheads="1"/>
          </p:cNvSpPr>
          <p:nvPr/>
        </p:nvSpPr>
        <p:spPr bwMode="auto">
          <a:xfrm>
            <a:off x="380999" y="2675481"/>
            <a:ext cx="2286001" cy="1200328"/>
          </a:xfrm>
          <a:prstGeom prst="rect">
            <a:avLst/>
          </a:prstGeom>
          <a:noFill/>
          <a:ln w="9525">
            <a:noFill/>
            <a:miter lim="800000"/>
            <a:headEnd/>
            <a:tailEnd/>
          </a:ln>
        </p:spPr>
        <p:txBody>
          <a:bodyPr wrap="square">
            <a:prstTxWarp prst="textNoShape">
              <a:avLst/>
            </a:prstTxWarp>
            <a:spAutoFit/>
          </a:bodyPr>
          <a:lstStyle/>
          <a:p>
            <a:r>
              <a:rPr lang="en-US" sz="2400" dirty="0" smtClean="0">
                <a:latin typeface="Calibri" charset="0"/>
                <a:ea typeface="Arial" charset="0"/>
                <a:cs typeface="Arial" charset="0"/>
              </a:rPr>
              <a:t>Average length of call </a:t>
            </a:r>
            <a:r>
              <a:rPr lang="en-US" sz="2400" dirty="0">
                <a:latin typeface="Calibri" charset="0"/>
                <a:ea typeface="Arial" charset="0"/>
                <a:cs typeface="Arial" charset="0"/>
              </a:rPr>
              <a:t>before </a:t>
            </a:r>
            <a:r>
              <a:rPr lang="en-US" sz="2400" dirty="0" smtClean="0">
                <a:latin typeface="Calibri" charset="0"/>
                <a:ea typeface="Arial" charset="0"/>
                <a:cs typeface="Arial" charset="0"/>
              </a:rPr>
              <a:t>disruption (sec) </a:t>
            </a:r>
            <a:endParaRPr lang="en-US" sz="2400" dirty="0">
              <a:latin typeface="Calibri" charset="0"/>
              <a:ea typeface="Arial" charset="0"/>
              <a:cs typeface="Arial" charset="0"/>
            </a:endParaRPr>
          </a:p>
          <a:p>
            <a:endParaRPr lang="en-US" dirty="0">
              <a:latin typeface="Perpetua" charset="0"/>
            </a:endParaRPr>
          </a:p>
        </p:txBody>
      </p:sp>
      <p:sp>
        <p:nvSpPr>
          <p:cNvPr id="14" name="Rectangle 13"/>
          <p:cNvSpPr/>
          <p:nvPr/>
        </p:nvSpPr>
        <p:spPr>
          <a:xfrm>
            <a:off x="6631950" y="3281458"/>
            <a:ext cx="2286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a:spLocks noChangeArrowheads="1"/>
          </p:cNvSpPr>
          <p:nvPr/>
        </p:nvSpPr>
        <p:spPr bwMode="auto">
          <a:xfrm>
            <a:off x="7012950" y="3205258"/>
            <a:ext cx="603250" cy="430213"/>
          </a:xfrm>
          <a:prstGeom prst="rect">
            <a:avLst/>
          </a:prstGeom>
          <a:noFill/>
          <a:ln w="9525">
            <a:noFill/>
            <a:miter lim="800000"/>
            <a:headEnd/>
            <a:tailEnd/>
          </a:ln>
        </p:spPr>
        <p:txBody>
          <a:bodyPr wrap="none">
            <a:prstTxWarp prst="textNoShape">
              <a:avLst/>
            </a:prstTxWarp>
            <a:spAutoFit/>
          </a:bodyPr>
          <a:lstStyle/>
          <a:p>
            <a:r>
              <a:rPr lang="en-US" sz="2200">
                <a:latin typeface="Calibri" charset="0"/>
              </a:rPr>
              <a:t>ViFi</a:t>
            </a:r>
          </a:p>
        </p:txBody>
      </p:sp>
      <p:sp>
        <p:nvSpPr>
          <p:cNvPr id="16" name="TextBox 15"/>
          <p:cNvSpPr txBox="1">
            <a:spLocks noChangeArrowheads="1"/>
          </p:cNvSpPr>
          <p:nvPr/>
        </p:nvSpPr>
        <p:spPr bwMode="auto">
          <a:xfrm>
            <a:off x="7012950" y="3662458"/>
            <a:ext cx="1597650" cy="430887"/>
          </a:xfrm>
          <a:prstGeom prst="rect">
            <a:avLst/>
          </a:prstGeom>
          <a:noFill/>
          <a:ln w="9525">
            <a:noFill/>
            <a:miter lim="800000"/>
            <a:headEnd/>
            <a:tailEnd/>
          </a:ln>
        </p:spPr>
        <p:txBody>
          <a:bodyPr wrap="none">
            <a:prstTxWarp prst="textNoShape">
              <a:avLst/>
            </a:prstTxWarp>
            <a:spAutoFit/>
          </a:bodyPr>
          <a:lstStyle/>
          <a:p>
            <a:r>
              <a:rPr lang="en-US" sz="2200" dirty="0" smtClean="0">
                <a:latin typeface="Calibri" charset="0"/>
              </a:rPr>
              <a:t>Today’s </a:t>
            </a:r>
            <a:r>
              <a:rPr lang="en-US" sz="2200" dirty="0" err="1" smtClean="0">
                <a:latin typeface="Calibri" charset="0"/>
              </a:rPr>
              <a:t>WiFi</a:t>
            </a:r>
            <a:endParaRPr lang="en-US" sz="2200" dirty="0">
              <a:latin typeface="Calibri" charset="0"/>
            </a:endParaRPr>
          </a:p>
        </p:txBody>
      </p:sp>
      <p:sp>
        <p:nvSpPr>
          <p:cNvPr id="17" name="Rounded Rectangle 16"/>
          <p:cNvSpPr/>
          <p:nvPr/>
        </p:nvSpPr>
        <p:spPr>
          <a:xfrm>
            <a:off x="381000" y="5638800"/>
            <a:ext cx="8534400" cy="9071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lvl="1" defTabSz="914400">
              <a:spcBef>
                <a:spcPts val="375"/>
              </a:spcBef>
              <a:buClr>
                <a:srgbClr val="9B2D1F"/>
              </a:buClr>
              <a:buSzPct val="85000"/>
            </a:pPr>
            <a:r>
              <a:rPr lang="en-US" sz="2600" dirty="0" err="1" smtClean="0">
                <a:solidFill>
                  <a:schemeClr val="bg1"/>
                </a:solidFill>
                <a:latin typeface="Calibri"/>
                <a:ea typeface="ＭＳ Ｐゴシック" pitchFamily="-65" charset="-128"/>
              </a:rPr>
              <a:t>ViFi</a:t>
            </a:r>
            <a:r>
              <a:rPr lang="en-US" sz="2600" dirty="0" smtClean="0">
                <a:solidFill>
                  <a:schemeClr val="bg1"/>
                </a:solidFill>
                <a:latin typeface="Calibri"/>
                <a:ea typeface="ＭＳ Ｐゴシック" pitchFamily="-65" charset="-128"/>
              </a:rPr>
              <a:t> enables interactive applications using a probabilistic</a:t>
            </a:r>
            <a:r>
              <a:rPr lang="en-US" sz="2600" dirty="0" smtClean="0">
                <a:solidFill>
                  <a:schemeClr val="bg1"/>
                </a:solidFill>
                <a:latin typeface="Calibri"/>
                <a:ea typeface="ＭＳ Ｐゴシック" pitchFamily="-65" charset="-128"/>
              </a:rPr>
              <a:t> algorithm </a:t>
            </a:r>
            <a:r>
              <a:rPr lang="en-US" sz="2600" dirty="0" smtClean="0">
                <a:solidFill>
                  <a:schemeClr val="bg1"/>
                </a:solidFill>
                <a:latin typeface="Calibri"/>
                <a:ea typeface="ＭＳ Ｐゴシック" pitchFamily="-65" charset="-128"/>
              </a:rPr>
              <a:t>to implement opportunistic forwarding</a:t>
            </a:r>
            <a:endParaRPr lang="en-US" sz="2600" dirty="0" smtClean="0">
              <a:solidFill>
                <a:schemeClr val="bg1"/>
              </a:solidFill>
              <a:latin typeface="Calibri" pitchFamily="31" charset="0"/>
              <a:ea typeface="ＭＳ Ｐゴシック" pitchFamily="31" charset="-128"/>
              <a:cs typeface="ＭＳ Ｐゴシック" pitchFamily="31" charset="-128"/>
            </a:endParaRPr>
          </a:p>
          <a:p>
            <a:pPr marL="0" lvl="1">
              <a:lnSpc>
                <a:spcPct val="90000"/>
              </a:lnSpc>
              <a:spcBef>
                <a:spcPct val="20000"/>
              </a:spcBef>
              <a:buClr>
                <a:schemeClr val="accent1"/>
              </a:buClr>
              <a:defRPr/>
            </a:pPr>
            <a:r>
              <a:rPr lang="en-US" sz="2600" dirty="0" smtClean="0">
                <a:solidFill>
                  <a:schemeClr val="bg1"/>
                </a:solidFill>
                <a:latin typeface="Calibri"/>
                <a:ea typeface="ＭＳ Ｐゴシック" pitchFamily="-65" charset="-128"/>
              </a:rPr>
              <a:t> </a:t>
            </a:r>
          </a:p>
          <a:p>
            <a:pPr marL="0" lvl="1" defTabSz="914400">
              <a:spcBef>
                <a:spcPts val="375"/>
              </a:spcBef>
              <a:buClr>
                <a:srgbClr val="9B2D1F"/>
              </a:buClr>
              <a:buSzPct val="85000"/>
            </a:pPr>
            <a:endParaRPr lang="en-US" sz="2400" dirty="0" smtClean="0">
              <a:solidFill>
                <a:schemeClr val="bg1"/>
              </a:solidFill>
              <a:latin typeface="Calibri"/>
              <a:ea typeface="ＭＳ Ｐゴシック" pitchFamily="-65" charset="-128"/>
            </a:endParaRPr>
          </a:p>
        </p:txBody>
      </p:sp>
      <p:sp>
        <p:nvSpPr>
          <p:cNvPr id="12" name="Content Placeholder 3"/>
          <p:cNvSpPr txBox="1">
            <a:spLocks/>
          </p:cNvSpPr>
          <p:nvPr/>
        </p:nvSpPr>
        <p:spPr>
          <a:xfrm>
            <a:off x="380999" y="687388"/>
            <a:ext cx="8763001" cy="981668"/>
          </a:xfrm>
          <a:prstGeom prst="rect">
            <a:avLst/>
          </a:prstGeom>
        </p:spPr>
        <p:txBody>
          <a:bodyPr vert="horz">
            <a:noAutofit/>
          </a:bodyPr>
          <a:lstStyle/>
          <a:p>
            <a:pPr marL="342900" marR="0" lvl="0" indent="-342900" algn="l" defTabSz="914400" rtl="0" eaLnBrk="1" fontAlgn="auto" latinLnBrk="0" hangingPunct="1">
              <a:lnSpc>
                <a:spcPct val="90000"/>
              </a:lnSpc>
              <a:spcBef>
                <a:spcPct val="2000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Calibri" pitchFamily="124" charset="0"/>
              <a:ea typeface="+mn-ea"/>
              <a:cs typeface="+mn-cs"/>
            </a:endParaRPr>
          </a:p>
          <a:p>
            <a:pPr marL="342900" marR="0" lvl="0" indent="-342900" algn="l" defTabSz="914400" rtl="0" eaLnBrk="1" fontAlgn="auto" latinLnBrk="0" hangingPunct="1">
              <a:lnSpc>
                <a:spcPct val="90000"/>
              </a:lnSpc>
              <a:spcBef>
                <a:spcPct val="20000"/>
              </a:spcBef>
              <a:spcAft>
                <a:spcPts val="0"/>
              </a:spcAft>
              <a:buClr>
                <a:schemeClr val="accent1"/>
              </a:buClr>
              <a:buSzPct val="85000"/>
              <a:buFont typeface="Arial" pitchFamily="124" charset="0"/>
              <a:buChar char="•"/>
              <a:tabLst/>
              <a:defRPr/>
            </a:pPr>
            <a:r>
              <a:rPr lang="en-US" sz="2600" dirty="0" smtClean="0">
                <a:latin typeface="Calibri" pitchFamily="124" charset="0"/>
                <a:ea typeface="+mn-ea"/>
                <a:cs typeface="+mn-cs"/>
              </a:rPr>
              <a:t>20 byte packets every 20ms according to G.279 codec</a:t>
            </a:r>
            <a:endParaRPr kumimoji="0" lang="en-US" sz="2600" b="0" i="0" u="none" strike="noStrike" kern="1200" cap="none" spc="0" normalizeH="0" baseline="0" noProof="0" dirty="0" smtClean="0">
              <a:ln>
                <a:noFill/>
              </a:ln>
              <a:solidFill>
                <a:schemeClr val="tx1"/>
              </a:solidFill>
              <a:effectLst/>
              <a:uLnTx/>
              <a:uFillTx/>
              <a:latin typeface="Calibri" pitchFamily="-65" charset="0"/>
              <a:ea typeface="+mn-ea"/>
              <a:cs typeface="+mn-cs"/>
            </a:endParaRP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Calibri"/>
              <a:ea typeface="+mn-ea"/>
              <a:cs typeface="+mn-cs"/>
            </a:endParaRP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Calibri"/>
              <a:ea typeface="+mn-ea"/>
              <a:cs typeface="+mn-cs"/>
            </a:endParaRP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Calibri"/>
              <a:ea typeface="+mn-ea"/>
              <a:cs typeface="+mn-cs"/>
            </a:endParaRPr>
          </a:p>
        </p:txBody>
      </p:sp>
    </p:spTree>
    <p:custDataLst>
      <p:tags r:id="rId1"/>
    </p:custDataLst>
  </p:cSld>
  <p:clrMapOvr>
    <a:masterClrMapping/>
  </p:clrMapOvr>
  <p:transition advTm="297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rmAutofit/>
          </a:bodyPr>
          <a:lstStyle/>
          <a:p>
            <a:r>
              <a:rPr lang="en-US" dirty="0" smtClean="0"/>
              <a:t>Talk outline</a:t>
            </a:r>
            <a:endParaRPr lang="en-US" dirty="0"/>
          </a:p>
        </p:txBody>
      </p:sp>
      <p:cxnSp>
        <p:nvCxnSpPr>
          <p:cNvPr id="142" name="Straight Connector 141"/>
          <p:cNvCxnSpPr/>
          <p:nvPr/>
        </p:nvCxnSpPr>
        <p:spPr>
          <a:xfrm rot="5400000">
            <a:off x="1347444" y="3558046"/>
            <a:ext cx="2486709" cy="1"/>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5400000">
            <a:off x="3573956" y="3558047"/>
            <a:ext cx="2485116" cy="1588"/>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15120" y="2545675"/>
            <a:ext cx="8689853" cy="1588"/>
          </a:xfrm>
          <a:prstGeom prst="line">
            <a:avLst/>
          </a:prstGeom>
          <a:ln w="41275">
            <a:solidFill>
              <a:schemeClr val="tx1"/>
            </a:solidFill>
            <a:headEnd type="triangle"/>
            <a:tailEnd type="none" w="lg" len="me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928726" y="2534164"/>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930" y="2687358"/>
            <a:ext cx="2342082" cy="1015663"/>
          </a:xfrm>
          <a:prstGeom prst="rect">
            <a:avLst/>
          </a:prstGeom>
          <a:noFill/>
        </p:spPr>
        <p:txBody>
          <a:bodyPr wrap="none" rtlCol="0">
            <a:spAutoFit/>
          </a:bodyPr>
          <a:lstStyle/>
          <a:p>
            <a:r>
              <a:rPr lang="en-US" sz="2000" dirty="0" smtClean="0">
                <a:latin typeface="Calibri"/>
              </a:rPr>
              <a:t>Mostly disconnected</a:t>
            </a:r>
          </a:p>
          <a:p>
            <a:endParaRPr lang="en-US" sz="2200" b="1" dirty="0" smtClean="0">
              <a:latin typeface="Calibri"/>
            </a:endParaRPr>
          </a:p>
          <a:p>
            <a:r>
              <a:rPr lang="en-US" dirty="0" smtClean="0"/>
              <a:t>   </a:t>
            </a:r>
            <a:endParaRPr lang="en-US" dirty="0"/>
          </a:p>
        </p:txBody>
      </p:sp>
      <p:cxnSp>
        <p:nvCxnSpPr>
          <p:cNvPr id="131" name="Straight Connector 130"/>
          <p:cNvCxnSpPr/>
          <p:nvPr/>
        </p:nvCxnSpPr>
        <p:spPr>
          <a:xfrm rot="5400000">
            <a:off x="3292514" y="2538629"/>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2914867" y="2691823"/>
            <a:ext cx="1633781" cy="707886"/>
          </a:xfrm>
          <a:prstGeom prst="rect">
            <a:avLst/>
          </a:prstGeom>
          <a:noFill/>
        </p:spPr>
        <p:txBody>
          <a:bodyPr wrap="none" rtlCol="0">
            <a:spAutoFit/>
          </a:bodyPr>
          <a:lstStyle/>
          <a:p>
            <a:r>
              <a:rPr lang="en-US" sz="2000" dirty="0" smtClean="0">
                <a:latin typeface="Calibri"/>
              </a:rPr>
              <a:t>Intermittently </a:t>
            </a:r>
          </a:p>
          <a:p>
            <a:r>
              <a:rPr lang="en-US" sz="2000" dirty="0" smtClean="0">
                <a:latin typeface="Calibri"/>
              </a:rPr>
              <a:t>connected </a:t>
            </a:r>
            <a:endParaRPr lang="en-US" sz="2000" dirty="0">
              <a:latin typeface="Calibri"/>
            </a:endParaRPr>
          </a:p>
        </p:txBody>
      </p:sp>
      <p:cxnSp>
        <p:nvCxnSpPr>
          <p:cNvPr id="157" name="Straight Connector 156"/>
          <p:cNvCxnSpPr/>
          <p:nvPr/>
        </p:nvCxnSpPr>
        <p:spPr>
          <a:xfrm rot="5400000">
            <a:off x="6095206" y="2610364"/>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85800" y="1937026"/>
            <a:ext cx="902511" cy="400110"/>
          </a:xfrm>
          <a:prstGeom prst="rect">
            <a:avLst/>
          </a:prstGeom>
          <a:noFill/>
        </p:spPr>
        <p:txBody>
          <a:bodyPr wrap="none" rtlCol="0">
            <a:spAutoFit/>
          </a:bodyPr>
          <a:lstStyle/>
          <a:p>
            <a:r>
              <a:rPr lang="en-US" sz="2000" dirty="0" smtClean="0">
                <a:latin typeface="Calibri"/>
              </a:rPr>
              <a:t>~hours</a:t>
            </a:r>
            <a:endParaRPr lang="en-US" sz="2000" dirty="0">
              <a:latin typeface="Calibri"/>
            </a:endParaRPr>
          </a:p>
        </p:txBody>
      </p:sp>
      <p:sp>
        <p:nvSpPr>
          <p:cNvPr id="80" name="TextBox 79"/>
          <p:cNvSpPr txBox="1"/>
          <p:nvPr/>
        </p:nvSpPr>
        <p:spPr>
          <a:xfrm>
            <a:off x="2986920" y="1937026"/>
            <a:ext cx="1156737" cy="400110"/>
          </a:xfrm>
          <a:prstGeom prst="rect">
            <a:avLst/>
          </a:prstGeom>
          <a:noFill/>
        </p:spPr>
        <p:txBody>
          <a:bodyPr wrap="none" rtlCol="0">
            <a:spAutoFit/>
          </a:bodyPr>
          <a:lstStyle/>
          <a:p>
            <a:r>
              <a:rPr lang="en-US" sz="2000" dirty="0" smtClean="0">
                <a:latin typeface="Calibri"/>
              </a:rPr>
              <a:t>~minutes</a:t>
            </a:r>
            <a:endParaRPr lang="en-US" sz="2000" dirty="0">
              <a:latin typeface="Calibri"/>
            </a:endParaRPr>
          </a:p>
        </p:txBody>
      </p:sp>
      <p:sp>
        <p:nvSpPr>
          <p:cNvPr id="81" name="TextBox 80"/>
          <p:cNvSpPr txBox="1"/>
          <p:nvPr/>
        </p:nvSpPr>
        <p:spPr>
          <a:xfrm>
            <a:off x="5501520" y="1937026"/>
            <a:ext cx="1151728" cy="400110"/>
          </a:xfrm>
          <a:prstGeom prst="rect">
            <a:avLst/>
          </a:prstGeom>
          <a:noFill/>
        </p:spPr>
        <p:txBody>
          <a:bodyPr wrap="none" rtlCol="0">
            <a:spAutoFit/>
          </a:bodyPr>
          <a:lstStyle/>
          <a:p>
            <a:r>
              <a:rPr lang="en-US" sz="2000" dirty="0" smtClean="0">
                <a:latin typeface="Calibri"/>
              </a:rPr>
              <a:t>~seconds</a:t>
            </a:r>
            <a:endParaRPr lang="en-US" sz="2000" dirty="0">
              <a:latin typeface="Calibri"/>
            </a:endParaRPr>
          </a:p>
        </p:txBody>
      </p:sp>
      <p:sp>
        <p:nvSpPr>
          <p:cNvPr id="59" name="TextBox 58"/>
          <p:cNvSpPr txBox="1"/>
          <p:nvPr/>
        </p:nvSpPr>
        <p:spPr>
          <a:xfrm>
            <a:off x="6953838" y="2057400"/>
            <a:ext cx="1990173" cy="400110"/>
          </a:xfrm>
          <a:prstGeom prst="rect">
            <a:avLst/>
          </a:prstGeom>
          <a:noFill/>
        </p:spPr>
        <p:txBody>
          <a:bodyPr wrap="none" rtlCol="0">
            <a:spAutoFit/>
          </a:bodyPr>
          <a:lstStyle/>
          <a:p>
            <a:r>
              <a:rPr lang="en-US" sz="2000" dirty="0" smtClean="0">
                <a:latin typeface="Calibri"/>
              </a:rPr>
              <a:t>Disruption length</a:t>
            </a:r>
            <a:endParaRPr lang="en-US" sz="2000" dirty="0">
              <a:latin typeface="Calibri"/>
            </a:endParaRPr>
          </a:p>
        </p:txBody>
      </p:sp>
      <p:sp>
        <p:nvSpPr>
          <p:cNvPr id="18" name="TextBox 17"/>
          <p:cNvSpPr txBox="1"/>
          <p:nvPr/>
        </p:nvSpPr>
        <p:spPr>
          <a:xfrm>
            <a:off x="4810949" y="3220758"/>
            <a:ext cx="1742251" cy="677108"/>
          </a:xfrm>
          <a:prstGeom prst="rect">
            <a:avLst/>
          </a:prstGeom>
          <a:noFill/>
        </p:spPr>
        <p:txBody>
          <a:bodyPr wrap="square" rtlCol="0">
            <a:spAutoFit/>
          </a:bodyPr>
          <a:lstStyle/>
          <a:p>
            <a:r>
              <a:rPr lang="en-US" sz="2000" dirty="0" err="1" smtClean="0">
                <a:latin typeface="Calibri"/>
              </a:rPr>
              <a:t>WiFi</a:t>
            </a:r>
            <a:r>
              <a:rPr lang="en-US" sz="2000" dirty="0" smtClean="0">
                <a:latin typeface="Calibri"/>
              </a:rPr>
              <a:t> Mesh</a:t>
            </a:r>
          </a:p>
          <a:p>
            <a:endParaRPr lang="en-US" b="1" dirty="0" smtClean="0"/>
          </a:p>
        </p:txBody>
      </p:sp>
      <p:sp>
        <p:nvSpPr>
          <p:cNvPr id="19" name="TextBox 18"/>
          <p:cNvSpPr txBox="1"/>
          <p:nvPr/>
        </p:nvSpPr>
        <p:spPr>
          <a:xfrm>
            <a:off x="7503829" y="3220758"/>
            <a:ext cx="1335371" cy="677108"/>
          </a:xfrm>
          <a:prstGeom prst="rect">
            <a:avLst/>
          </a:prstGeom>
          <a:noFill/>
        </p:spPr>
        <p:txBody>
          <a:bodyPr wrap="square" rtlCol="0">
            <a:spAutoFit/>
          </a:bodyPr>
          <a:lstStyle/>
          <a:p>
            <a:r>
              <a:rPr lang="en-US" sz="2000" dirty="0" smtClean="0">
                <a:latin typeface="Calibri"/>
              </a:rPr>
              <a:t>Cellular</a:t>
            </a:r>
          </a:p>
          <a:p>
            <a:endParaRPr lang="en-US" b="1" dirty="0" smtClean="0"/>
          </a:p>
        </p:txBody>
      </p:sp>
      <p:sp>
        <p:nvSpPr>
          <p:cNvPr id="20" name="TextBox 19"/>
          <p:cNvSpPr txBox="1"/>
          <p:nvPr/>
        </p:nvSpPr>
        <p:spPr>
          <a:xfrm>
            <a:off x="5005115" y="2754628"/>
            <a:ext cx="3302763" cy="707886"/>
          </a:xfrm>
          <a:prstGeom prst="rect">
            <a:avLst/>
          </a:prstGeom>
          <a:noFill/>
        </p:spPr>
        <p:txBody>
          <a:bodyPr wrap="square" rtlCol="0">
            <a:spAutoFit/>
          </a:bodyPr>
          <a:lstStyle/>
          <a:p>
            <a:r>
              <a:rPr lang="en-US" sz="2200" b="1" dirty="0" smtClean="0">
                <a:latin typeface="Calibri"/>
              </a:rPr>
              <a:t>       </a:t>
            </a:r>
            <a:r>
              <a:rPr lang="en-US" sz="2000" dirty="0" smtClean="0">
                <a:latin typeface="Calibri"/>
              </a:rPr>
              <a:t>Mostly connected</a:t>
            </a:r>
            <a:r>
              <a:rPr lang="en-US" sz="2000" b="1" dirty="0" smtClean="0">
                <a:latin typeface="Calibri"/>
              </a:rPr>
              <a:t> </a:t>
            </a:r>
          </a:p>
          <a:p>
            <a:endParaRPr lang="en-US" b="1" dirty="0" smtClean="0"/>
          </a:p>
        </p:txBody>
      </p:sp>
      <p:cxnSp>
        <p:nvCxnSpPr>
          <p:cNvPr id="21" name="Straight Connector 20"/>
          <p:cNvCxnSpPr/>
          <p:nvPr/>
        </p:nvCxnSpPr>
        <p:spPr>
          <a:xfrm rot="5400000">
            <a:off x="4988805" y="3079721"/>
            <a:ext cx="233189"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5081315" y="2963128"/>
            <a:ext cx="405085"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7620000" y="2983104"/>
            <a:ext cx="40508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7884406" y="3079721"/>
            <a:ext cx="23318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763673" y="4010285"/>
            <a:ext cx="1580644" cy="1589"/>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92328" y="3955646"/>
            <a:ext cx="2527872" cy="1149754"/>
          </a:xfrm>
          <a:prstGeom prst="rect">
            <a:avLst/>
          </a:prstGeom>
          <a:noFill/>
        </p:spPr>
        <p:txBody>
          <a:bodyPr wrap="square" rtlCol="0">
            <a:spAutoFit/>
          </a:bodyPr>
          <a:lstStyle/>
          <a:p>
            <a:r>
              <a:rPr lang="en-US" sz="2200" b="1" dirty="0" err="1" smtClean="0">
                <a:latin typeface="Calibri"/>
              </a:rPr>
              <a:t>Wiffler</a:t>
            </a:r>
            <a:r>
              <a:rPr lang="en-US" sz="2200" b="1" dirty="0" smtClean="0">
                <a:latin typeface="Calibri"/>
              </a:rPr>
              <a:t>: Opportunistic augmentation</a:t>
            </a:r>
            <a:endParaRPr lang="en-US" sz="2200" b="1" dirty="0">
              <a:latin typeface="Calibri"/>
            </a:endParaRPr>
          </a:p>
        </p:txBody>
      </p:sp>
      <p:sp>
        <p:nvSpPr>
          <p:cNvPr id="33" name="TextBox 32"/>
          <p:cNvSpPr txBox="1"/>
          <p:nvPr/>
        </p:nvSpPr>
        <p:spPr>
          <a:xfrm>
            <a:off x="4817308" y="3955646"/>
            <a:ext cx="2527872" cy="1107996"/>
          </a:xfrm>
          <a:prstGeom prst="rect">
            <a:avLst/>
          </a:prstGeom>
          <a:noFill/>
        </p:spPr>
        <p:txBody>
          <a:bodyPr wrap="square" rtlCol="0">
            <a:spAutoFit/>
          </a:bodyPr>
          <a:lstStyle/>
          <a:p>
            <a:r>
              <a:rPr lang="en-US" sz="2200" b="1" dirty="0" err="1" smtClean="0">
                <a:latin typeface="Calibri"/>
              </a:rPr>
              <a:t>ViFi</a:t>
            </a:r>
            <a:r>
              <a:rPr lang="en-US" sz="2200" b="1" dirty="0" smtClean="0">
                <a:latin typeface="Calibri"/>
              </a:rPr>
              <a:t>: </a:t>
            </a:r>
          </a:p>
          <a:p>
            <a:r>
              <a:rPr lang="en-US" sz="2200" b="1" dirty="0" smtClean="0">
                <a:latin typeface="Calibri"/>
              </a:rPr>
              <a:t>Opportunistic forwarding</a:t>
            </a:r>
            <a:endParaRPr lang="en-US" sz="2200" b="1" dirty="0">
              <a:latin typeface="Calibri"/>
            </a:endParaRPr>
          </a:p>
        </p:txBody>
      </p:sp>
      <p:sp>
        <p:nvSpPr>
          <p:cNvPr id="34" name="TextBox 33"/>
          <p:cNvSpPr txBox="1"/>
          <p:nvPr/>
        </p:nvSpPr>
        <p:spPr>
          <a:xfrm>
            <a:off x="2729928" y="4038600"/>
            <a:ext cx="2527872" cy="1107996"/>
          </a:xfrm>
          <a:prstGeom prst="rect">
            <a:avLst/>
          </a:prstGeom>
          <a:noFill/>
        </p:spPr>
        <p:txBody>
          <a:bodyPr wrap="square" rtlCol="0">
            <a:spAutoFit/>
          </a:bodyPr>
          <a:lstStyle/>
          <a:p>
            <a:r>
              <a:rPr lang="en-US" sz="2200" b="1" dirty="0" err="1" smtClean="0">
                <a:latin typeface="Calibri"/>
              </a:rPr>
              <a:t>Thedu</a:t>
            </a:r>
            <a:r>
              <a:rPr lang="en-US" sz="2200" b="1" dirty="0" smtClean="0">
                <a:latin typeface="Calibri"/>
              </a:rPr>
              <a:t>: </a:t>
            </a:r>
          </a:p>
          <a:p>
            <a:r>
              <a:rPr lang="en-US" sz="2200" b="1" dirty="0" err="1" smtClean="0">
                <a:latin typeface="Calibri"/>
              </a:rPr>
              <a:t>Aggresive</a:t>
            </a:r>
            <a:endParaRPr lang="en-US" sz="2200" b="1" dirty="0" smtClean="0">
              <a:latin typeface="Calibri"/>
            </a:endParaRPr>
          </a:p>
          <a:p>
            <a:r>
              <a:rPr lang="en-US" sz="2200" b="1" dirty="0" err="1" smtClean="0">
                <a:latin typeface="Calibri"/>
              </a:rPr>
              <a:t>Prefetching</a:t>
            </a:r>
            <a:endParaRPr lang="en-US" sz="2200" b="1" dirty="0">
              <a:latin typeface="Calibri"/>
            </a:endParaRPr>
          </a:p>
        </p:txBody>
      </p:sp>
      <p:sp>
        <p:nvSpPr>
          <p:cNvPr id="35" name="TextBox 34"/>
          <p:cNvSpPr txBox="1"/>
          <p:nvPr/>
        </p:nvSpPr>
        <p:spPr>
          <a:xfrm>
            <a:off x="76200" y="4073604"/>
            <a:ext cx="2527872" cy="1107996"/>
          </a:xfrm>
          <a:prstGeom prst="rect">
            <a:avLst/>
          </a:prstGeom>
          <a:noFill/>
        </p:spPr>
        <p:txBody>
          <a:bodyPr wrap="square" rtlCol="0">
            <a:spAutoFit/>
          </a:bodyPr>
          <a:lstStyle/>
          <a:p>
            <a:r>
              <a:rPr lang="en-US" sz="2200" b="1" dirty="0" smtClean="0">
                <a:latin typeface="Calibri"/>
              </a:rPr>
              <a:t>Rapid: Opportunistic</a:t>
            </a:r>
          </a:p>
          <a:p>
            <a:r>
              <a:rPr lang="en-US" sz="2200" b="1" dirty="0" smtClean="0">
                <a:latin typeface="Calibri"/>
              </a:rPr>
              <a:t>replication</a:t>
            </a:r>
            <a:endParaRPr lang="en-US" sz="2200" b="1" dirty="0">
              <a:latin typeface="Calibri"/>
            </a:endParaRPr>
          </a:p>
        </p:txBody>
      </p:sp>
      <p:sp>
        <p:nvSpPr>
          <p:cNvPr id="36" name="Rounded Rectangle 35"/>
          <p:cNvSpPr/>
          <p:nvPr/>
        </p:nvSpPr>
        <p:spPr>
          <a:xfrm>
            <a:off x="132541" y="1600200"/>
            <a:ext cx="2458258"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6553200" y="1600200"/>
            <a:ext cx="2390811"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2590797" y="1600200"/>
            <a:ext cx="2220151"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4810948" y="1600200"/>
            <a:ext cx="1742253"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92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0" nodeType="afterEffect">
                                  <p:stCondLst>
                                    <p:cond delay="0"/>
                                  </p:stCondLst>
                                  <p:childTnLst>
                                    <p:animEffect transition="out" filter="fad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4"/>
          <a:srcRect/>
          <a:stretch>
            <a:fillRect/>
          </a:stretch>
        </p:blipFill>
        <p:spPr bwMode="auto">
          <a:xfrm>
            <a:off x="223838" y="1524000"/>
            <a:ext cx="7753350" cy="3429000"/>
          </a:xfrm>
          <a:prstGeom prst="rect">
            <a:avLst/>
          </a:prstGeom>
          <a:noFill/>
          <a:ln w="9525">
            <a:noFill/>
            <a:miter lim="800000"/>
            <a:headEnd/>
            <a:tailEnd/>
          </a:ln>
        </p:spPr>
      </p:pic>
      <p:sp>
        <p:nvSpPr>
          <p:cNvPr id="17411" name="Title 1"/>
          <p:cNvSpPr>
            <a:spLocks noGrp="1"/>
          </p:cNvSpPr>
          <p:nvPr>
            <p:ph type="title"/>
          </p:nvPr>
        </p:nvSpPr>
        <p:spPr>
          <a:xfrm>
            <a:off x="381000" y="-152400"/>
            <a:ext cx="8267700" cy="1143000"/>
          </a:xfrm>
        </p:spPr>
        <p:txBody>
          <a:bodyPr>
            <a:normAutofit fontScale="90000"/>
          </a:bodyPr>
          <a:lstStyle/>
          <a:p>
            <a:r>
              <a:rPr lang="en-US" dirty="0" smtClean="0">
                <a:latin typeface="Calibri" pitchFamily="-65" charset="0"/>
                <a:ea typeface="ＭＳ Ｐゴシック" pitchFamily="-65" charset="-128"/>
                <a:cs typeface="ＭＳ Ｐゴシック" pitchFamily="-65" charset="-128"/>
              </a:rPr>
              <a:t>Mobile networks considered in this thesis</a:t>
            </a:r>
          </a:p>
        </p:txBody>
      </p:sp>
      <p:grpSp>
        <p:nvGrpSpPr>
          <p:cNvPr id="2" name="Group 35"/>
          <p:cNvGrpSpPr>
            <a:grpSpLocks/>
          </p:cNvGrpSpPr>
          <p:nvPr/>
        </p:nvGrpSpPr>
        <p:grpSpPr bwMode="auto">
          <a:xfrm>
            <a:off x="2819400" y="3352800"/>
            <a:ext cx="1524000" cy="838200"/>
            <a:chOff x="533400" y="4953000"/>
            <a:chExt cx="2016981" cy="1219200"/>
          </a:xfrm>
        </p:grpSpPr>
        <p:grpSp>
          <p:nvGrpSpPr>
            <p:cNvPr id="3" name="Group 27"/>
            <p:cNvGrpSpPr>
              <a:grpSpLocks/>
            </p:cNvGrpSpPr>
            <p:nvPr/>
          </p:nvGrpSpPr>
          <p:grpSpPr bwMode="auto">
            <a:xfrm>
              <a:off x="533400" y="4984750"/>
              <a:ext cx="2016981" cy="1187450"/>
              <a:chOff x="1219200" y="5181601"/>
              <a:chExt cx="2016981" cy="1187450"/>
            </a:xfrm>
          </p:grpSpPr>
          <p:pic>
            <p:nvPicPr>
              <p:cNvPr id="17512" name="Picture 26"/>
              <p:cNvPicPr>
                <a:picLocks noChangeAspect="1"/>
              </p:cNvPicPr>
              <p:nvPr/>
            </p:nvPicPr>
            <p:blipFill>
              <a:blip r:embed="rId5"/>
              <a:srcRect/>
              <a:stretch>
                <a:fillRect/>
              </a:stretch>
            </p:blipFill>
            <p:spPr bwMode="auto">
              <a:xfrm>
                <a:off x="1219200" y="5181601"/>
                <a:ext cx="2016981" cy="1187450"/>
              </a:xfrm>
              <a:prstGeom prst="rect">
                <a:avLst/>
              </a:prstGeom>
              <a:noFill/>
              <a:ln w="9525">
                <a:noFill/>
                <a:miter lim="800000"/>
                <a:headEnd/>
                <a:tailEnd/>
              </a:ln>
            </p:spPr>
          </p:pic>
          <p:pic>
            <p:nvPicPr>
              <p:cNvPr id="17513"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2667000" y="5302250"/>
                <a:ext cx="331521" cy="304801"/>
              </a:xfrm>
              <a:prstGeom prst="rect">
                <a:avLst/>
              </a:prstGeom>
              <a:noFill/>
              <a:ln w="9525">
                <a:noFill/>
                <a:miter lim="800000"/>
                <a:headEnd/>
                <a:tailEnd/>
              </a:ln>
            </p:spPr>
          </p:pic>
        </p:grpSp>
        <p:pic>
          <p:nvPicPr>
            <p:cNvPr id="17510"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1371600" y="5029200"/>
              <a:ext cx="331521" cy="304801"/>
            </a:xfrm>
            <a:prstGeom prst="rect">
              <a:avLst/>
            </a:prstGeom>
            <a:noFill/>
            <a:ln w="9525">
              <a:noFill/>
              <a:miter lim="800000"/>
              <a:headEnd/>
              <a:tailEnd/>
            </a:ln>
          </p:spPr>
        </p:pic>
        <p:pic>
          <p:nvPicPr>
            <p:cNvPr id="17511"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533400" y="4953000"/>
              <a:ext cx="331521" cy="304801"/>
            </a:xfrm>
            <a:prstGeom prst="rect">
              <a:avLst/>
            </a:prstGeom>
            <a:noFill/>
            <a:ln w="9525">
              <a:noFill/>
              <a:miter lim="800000"/>
              <a:headEnd/>
              <a:tailEnd/>
            </a:ln>
          </p:spPr>
        </p:pic>
      </p:grpSp>
      <p:grpSp>
        <p:nvGrpSpPr>
          <p:cNvPr id="4" name="Group 34"/>
          <p:cNvGrpSpPr>
            <a:grpSpLocks/>
          </p:cNvGrpSpPr>
          <p:nvPr/>
        </p:nvGrpSpPr>
        <p:grpSpPr bwMode="auto">
          <a:xfrm>
            <a:off x="1524000" y="1219200"/>
            <a:ext cx="990600" cy="914400"/>
            <a:chOff x="609600" y="1524001"/>
            <a:chExt cx="1371600" cy="1371600"/>
          </a:xfrm>
        </p:grpSpPr>
        <p:pic>
          <p:nvPicPr>
            <p:cNvPr id="17506" name="Picture 28"/>
            <p:cNvPicPr>
              <a:picLocks noChangeAspect="1"/>
            </p:cNvPicPr>
            <p:nvPr/>
          </p:nvPicPr>
          <p:blipFill>
            <a:blip r:embed="rId7"/>
            <a:srcRect/>
            <a:stretch>
              <a:fillRect/>
            </a:stretch>
          </p:blipFill>
          <p:spPr bwMode="auto">
            <a:xfrm>
              <a:off x="609600" y="1524001"/>
              <a:ext cx="1371600" cy="1371600"/>
            </a:xfrm>
            <a:prstGeom prst="rect">
              <a:avLst/>
            </a:prstGeom>
            <a:noFill/>
            <a:ln w="9525">
              <a:noFill/>
              <a:miter lim="800000"/>
              <a:headEnd/>
              <a:tailEnd/>
            </a:ln>
          </p:spPr>
        </p:pic>
        <p:pic>
          <p:nvPicPr>
            <p:cNvPr id="17507"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609600" y="2438399"/>
              <a:ext cx="331521" cy="304801"/>
            </a:xfrm>
            <a:prstGeom prst="rect">
              <a:avLst/>
            </a:prstGeom>
            <a:noFill/>
            <a:ln w="9525">
              <a:noFill/>
              <a:miter lim="800000"/>
              <a:headEnd/>
              <a:tailEnd/>
            </a:ln>
          </p:spPr>
        </p:pic>
        <p:pic>
          <p:nvPicPr>
            <p:cNvPr id="17508"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1295400" y="2514599"/>
              <a:ext cx="331521" cy="304801"/>
            </a:xfrm>
            <a:prstGeom prst="rect">
              <a:avLst/>
            </a:prstGeom>
            <a:noFill/>
            <a:ln w="9525">
              <a:noFill/>
              <a:miter lim="800000"/>
              <a:headEnd/>
              <a:tailEnd/>
            </a:ln>
          </p:spPr>
        </p:pic>
      </p:grpSp>
      <p:grpSp>
        <p:nvGrpSpPr>
          <p:cNvPr id="5" name="Group 53"/>
          <p:cNvGrpSpPr>
            <a:grpSpLocks/>
          </p:cNvGrpSpPr>
          <p:nvPr/>
        </p:nvGrpSpPr>
        <p:grpSpPr bwMode="auto">
          <a:xfrm>
            <a:off x="6275386" y="1371600"/>
            <a:ext cx="887414" cy="514350"/>
            <a:chOff x="3837094" y="1295400"/>
            <a:chExt cx="887306" cy="514351"/>
          </a:xfrm>
        </p:grpSpPr>
        <p:pic>
          <p:nvPicPr>
            <p:cNvPr id="17504" name="Picture 48"/>
            <p:cNvPicPr>
              <a:picLocks noChangeAspect="1"/>
            </p:cNvPicPr>
            <p:nvPr/>
          </p:nvPicPr>
          <p:blipFill>
            <a:blip r:embed="rId8"/>
            <a:srcRect/>
            <a:stretch>
              <a:fillRect/>
            </a:stretch>
          </p:blipFill>
          <p:spPr bwMode="auto">
            <a:xfrm>
              <a:off x="3837094" y="1295400"/>
              <a:ext cx="887306" cy="444500"/>
            </a:xfrm>
            <a:prstGeom prst="rect">
              <a:avLst/>
            </a:prstGeom>
            <a:noFill/>
            <a:ln w="9525">
              <a:noFill/>
              <a:miter lim="800000"/>
              <a:headEnd/>
              <a:tailEnd/>
            </a:ln>
          </p:spPr>
        </p:pic>
        <p:pic>
          <p:nvPicPr>
            <p:cNvPr id="17505"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4038600" y="1600200"/>
              <a:ext cx="250492" cy="209551"/>
            </a:xfrm>
            <a:prstGeom prst="rect">
              <a:avLst/>
            </a:prstGeom>
            <a:noFill/>
            <a:ln w="9525">
              <a:noFill/>
              <a:miter lim="800000"/>
              <a:headEnd/>
              <a:tailEnd/>
            </a:ln>
          </p:spPr>
        </p:pic>
      </p:grpSp>
      <p:grpSp>
        <p:nvGrpSpPr>
          <p:cNvPr id="6" name="Group 67"/>
          <p:cNvGrpSpPr>
            <a:grpSpLocks/>
          </p:cNvGrpSpPr>
          <p:nvPr/>
        </p:nvGrpSpPr>
        <p:grpSpPr bwMode="auto">
          <a:xfrm>
            <a:off x="3352800" y="971550"/>
            <a:ext cx="990600" cy="914400"/>
            <a:chOff x="609600" y="1524001"/>
            <a:chExt cx="1371600" cy="1371600"/>
          </a:xfrm>
        </p:grpSpPr>
        <p:pic>
          <p:nvPicPr>
            <p:cNvPr id="17501" name="Picture 68"/>
            <p:cNvPicPr>
              <a:picLocks noChangeAspect="1"/>
            </p:cNvPicPr>
            <p:nvPr/>
          </p:nvPicPr>
          <p:blipFill>
            <a:blip r:embed="rId7"/>
            <a:srcRect/>
            <a:stretch>
              <a:fillRect/>
            </a:stretch>
          </p:blipFill>
          <p:spPr bwMode="auto">
            <a:xfrm>
              <a:off x="609600" y="1524001"/>
              <a:ext cx="1371600" cy="1371600"/>
            </a:xfrm>
            <a:prstGeom prst="rect">
              <a:avLst/>
            </a:prstGeom>
            <a:noFill/>
            <a:ln w="9525">
              <a:noFill/>
              <a:miter lim="800000"/>
              <a:headEnd/>
              <a:tailEnd/>
            </a:ln>
          </p:spPr>
        </p:pic>
        <p:pic>
          <p:nvPicPr>
            <p:cNvPr id="17502"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609600" y="2438399"/>
              <a:ext cx="331521" cy="304801"/>
            </a:xfrm>
            <a:prstGeom prst="rect">
              <a:avLst/>
            </a:prstGeom>
            <a:noFill/>
            <a:ln w="9525">
              <a:noFill/>
              <a:miter lim="800000"/>
              <a:headEnd/>
              <a:tailEnd/>
            </a:ln>
          </p:spPr>
        </p:pic>
        <p:pic>
          <p:nvPicPr>
            <p:cNvPr id="17503"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1295400" y="2514599"/>
              <a:ext cx="331521" cy="304801"/>
            </a:xfrm>
            <a:prstGeom prst="rect">
              <a:avLst/>
            </a:prstGeom>
            <a:noFill/>
            <a:ln w="9525">
              <a:noFill/>
              <a:miter lim="800000"/>
              <a:headEnd/>
              <a:tailEnd/>
            </a:ln>
          </p:spPr>
        </p:pic>
      </p:grpSp>
      <p:grpSp>
        <p:nvGrpSpPr>
          <p:cNvPr id="7" name="Group 71"/>
          <p:cNvGrpSpPr>
            <a:grpSpLocks/>
          </p:cNvGrpSpPr>
          <p:nvPr/>
        </p:nvGrpSpPr>
        <p:grpSpPr bwMode="auto">
          <a:xfrm>
            <a:off x="4628115" y="2768600"/>
            <a:ext cx="858285" cy="514350"/>
            <a:chOff x="3532332" y="1295400"/>
            <a:chExt cx="1192068" cy="514351"/>
          </a:xfrm>
        </p:grpSpPr>
        <p:pic>
          <p:nvPicPr>
            <p:cNvPr id="17499" name="Picture 72"/>
            <p:cNvPicPr>
              <a:picLocks noChangeAspect="1"/>
            </p:cNvPicPr>
            <p:nvPr/>
          </p:nvPicPr>
          <p:blipFill>
            <a:blip r:embed="rId8"/>
            <a:srcRect/>
            <a:stretch>
              <a:fillRect/>
            </a:stretch>
          </p:blipFill>
          <p:spPr bwMode="auto">
            <a:xfrm>
              <a:off x="3532332" y="1295400"/>
              <a:ext cx="1192068" cy="444500"/>
            </a:xfrm>
            <a:prstGeom prst="rect">
              <a:avLst/>
            </a:prstGeom>
            <a:noFill/>
            <a:ln w="9525">
              <a:noFill/>
              <a:miter lim="800000"/>
              <a:headEnd/>
              <a:tailEnd/>
            </a:ln>
          </p:spPr>
        </p:pic>
        <p:pic>
          <p:nvPicPr>
            <p:cNvPr id="17500"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4038600" y="1600200"/>
              <a:ext cx="250492" cy="209551"/>
            </a:xfrm>
            <a:prstGeom prst="rect">
              <a:avLst/>
            </a:prstGeom>
            <a:noFill/>
            <a:ln w="9525">
              <a:noFill/>
              <a:miter lim="800000"/>
              <a:headEnd/>
              <a:tailEnd/>
            </a:ln>
          </p:spPr>
        </p:pic>
      </p:grpSp>
      <p:grpSp>
        <p:nvGrpSpPr>
          <p:cNvPr id="135" name="Group 134"/>
          <p:cNvGrpSpPr/>
          <p:nvPr/>
        </p:nvGrpSpPr>
        <p:grpSpPr>
          <a:xfrm>
            <a:off x="7924800" y="3417887"/>
            <a:ext cx="938213" cy="1154113"/>
            <a:chOff x="7772400" y="3417887"/>
            <a:chExt cx="938213" cy="1154113"/>
          </a:xfrm>
        </p:grpSpPr>
        <p:grpSp>
          <p:nvGrpSpPr>
            <p:cNvPr id="8" name="Group 17"/>
            <p:cNvGrpSpPr>
              <a:grpSpLocks/>
            </p:cNvGrpSpPr>
            <p:nvPr/>
          </p:nvGrpSpPr>
          <p:grpSpPr bwMode="auto">
            <a:xfrm>
              <a:off x="7772400" y="3417887"/>
              <a:ext cx="938213" cy="620713"/>
              <a:chOff x="7088537" y="3200400"/>
              <a:chExt cx="1117600" cy="733943"/>
            </a:xfrm>
          </p:grpSpPr>
          <p:pic>
            <p:nvPicPr>
              <p:cNvPr id="17496" name="Picture 11"/>
              <p:cNvPicPr>
                <a:picLocks noChangeAspect="1"/>
              </p:cNvPicPr>
              <p:nvPr/>
            </p:nvPicPr>
            <p:blipFill>
              <a:blip r:embed="rId9"/>
              <a:srcRect/>
              <a:stretch>
                <a:fillRect/>
              </a:stretch>
            </p:blipFill>
            <p:spPr bwMode="auto">
              <a:xfrm>
                <a:off x="7620000" y="3200400"/>
                <a:ext cx="586137" cy="505343"/>
              </a:xfrm>
              <a:prstGeom prst="rect">
                <a:avLst/>
              </a:prstGeom>
              <a:noFill/>
              <a:ln w="9525">
                <a:noFill/>
                <a:miter lim="800000"/>
                <a:headEnd/>
                <a:tailEnd/>
              </a:ln>
            </p:spPr>
          </p:pic>
          <p:pic>
            <p:nvPicPr>
              <p:cNvPr id="17497" name="Picture 13"/>
              <p:cNvPicPr>
                <a:picLocks noChangeAspect="1"/>
              </p:cNvPicPr>
              <p:nvPr/>
            </p:nvPicPr>
            <p:blipFill>
              <a:blip r:embed="rId9"/>
              <a:srcRect/>
              <a:stretch>
                <a:fillRect/>
              </a:stretch>
            </p:blipFill>
            <p:spPr bwMode="auto">
              <a:xfrm>
                <a:off x="7467600" y="3429000"/>
                <a:ext cx="586137" cy="505343"/>
              </a:xfrm>
              <a:prstGeom prst="rect">
                <a:avLst/>
              </a:prstGeom>
              <a:noFill/>
              <a:ln w="9525">
                <a:noFill/>
                <a:miter lim="800000"/>
                <a:headEnd/>
                <a:tailEnd/>
              </a:ln>
            </p:spPr>
          </p:pic>
          <p:pic>
            <p:nvPicPr>
              <p:cNvPr id="17498" name="Picture 15"/>
              <p:cNvPicPr>
                <a:picLocks noChangeAspect="1"/>
              </p:cNvPicPr>
              <p:nvPr/>
            </p:nvPicPr>
            <p:blipFill>
              <a:blip r:embed="rId9"/>
              <a:srcRect/>
              <a:stretch>
                <a:fillRect/>
              </a:stretch>
            </p:blipFill>
            <p:spPr bwMode="auto">
              <a:xfrm>
                <a:off x="7088537" y="3345525"/>
                <a:ext cx="586137" cy="505343"/>
              </a:xfrm>
              <a:prstGeom prst="rect">
                <a:avLst/>
              </a:prstGeom>
              <a:noFill/>
              <a:ln w="9525">
                <a:noFill/>
                <a:miter lim="800000"/>
                <a:headEnd/>
                <a:tailEnd/>
              </a:ln>
            </p:spPr>
          </p:pic>
        </p:grpSp>
        <p:pic>
          <p:nvPicPr>
            <p:cNvPr id="17419" name="Picture 80"/>
            <p:cNvPicPr>
              <a:picLocks noChangeAspect="1"/>
            </p:cNvPicPr>
            <p:nvPr/>
          </p:nvPicPr>
          <p:blipFill>
            <a:blip r:embed="rId10"/>
            <a:srcRect/>
            <a:stretch>
              <a:fillRect/>
            </a:stretch>
          </p:blipFill>
          <p:spPr bwMode="auto">
            <a:xfrm>
              <a:off x="8077200" y="4114800"/>
              <a:ext cx="590550" cy="457200"/>
            </a:xfrm>
            <a:prstGeom prst="rect">
              <a:avLst/>
            </a:prstGeom>
            <a:noFill/>
            <a:ln w="9525">
              <a:noFill/>
              <a:miter lim="800000"/>
              <a:headEnd/>
              <a:tailEnd/>
            </a:ln>
          </p:spPr>
        </p:pic>
      </p:grpSp>
      <p:sp>
        <p:nvSpPr>
          <p:cNvPr id="40" name="Rectangle 1027"/>
          <p:cNvSpPr txBox="1">
            <a:spLocks noChangeArrowheads="1"/>
          </p:cNvSpPr>
          <p:nvPr/>
        </p:nvSpPr>
        <p:spPr bwMode="auto">
          <a:xfrm>
            <a:off x="-228600" y="5486400"/>
            <a:ext cx="1905000" cy="457200"/>
          </a:xfrm>
          <a:prstGeom prst="rect">
            <a:avLst/>
          </a:prstGeom>
          <a:noFill/>
          <a:ln w="12700">
            <a:noFill/>
            <a:miter lim="800000"/>
            <a:headEnd/>
            <a:tailEnd/>
          </a:ln>
        </p:spPr>
        <p:txBody>
          <a:bodyPr lIns="90488" tIns="44450" rIns="90488" bIns="44450">
            <a:prstTxWarp prst="textNoShape">
              <a:avLst/>
            </a:prstTxWarp>
          </a:bodyPr>
          <a:lstStyle/>
          <a:p>
            <a:pPr marL="342900" indent="6350" eaLnBrk="0" hangingPunct="0">
              <a:spcBef>
                <a:spcPct val="20000"/>
              </a:spcBef>
              <a:buClr>
                <a:srgbClr val="840C22"/>
              </a:buClr>
              <a:buSzPct val="100000"/>
              <a:buFont typeface="Wingdings" pitchFamily="-65" charset="2"/>
              <a:buNone/>
            </a:pPr>
            <a:r>
              <a:rPr lang="en-US" sz="2200" b="1" dirty="0" smtClean="0">
                <a:latin typeface="Calibri"/>
              </a:rPr>
              <a:t>Mostly connected cellular</a:t>
            </a:r>
            <a:endParaRPr lang="en-US" sz="2200" b="1" dirty="0">
              <a:latin typeface="Calibri"/>
            </a:endParaRPr>
          </a:p>
        </p:txBody>
      </p:sp>
      <p:sp>
        <p:nvSpPr>
          <p:cNvPr id="41" name="Rectangle 1027"/>
          <p:cNvSpPr txBox="1">
            <a:spLocks noChangeArrowheads="1"/>
          </p:cNvSpPr>
          <p:nvPr/>
        </p:nvSpPr>
        <p:spPr bwMode="auto">
          <a:xfrm>
            <a:off x="4495800" y="5486400"/>
            <a:ext cx="2209800" cy="457200"/>
          </a:xfrm>
          <a:prstGeom prst="rect">
            <a:avLst/>
          </a:prstGeom>
          <a:noFill/>
          <a:ln w="12700">
            <a:noFill/>
            <a:miter lim="800000"/>
            <a:headEnd/>
            <a:tailEnd/>
          </a:ln>
        </p:spPr>
        <p:txBody>
          <a:bodyPr lIns="90488" tIns="44450" rIns="90488" bIns="44450">
            <a:prstTxWarp prst="textNoShape">
              <a:avLst/>
            </a:prstTxWarp>
          </a:bodyPr>
          <a:lstStyle/>
          <a:p>
            <a:pPr marL="342900" indent="6350" eaLnBrk="0" hangingPunct="0">
              <a:spcBef>
                <a:spcPct val="20000"/>
              </a:spcBef>
              <a:buClr>
                <a:srgbClr val="840C22"/>
              </a:buClr>
              <a:buSzPct val="100000"/>
              <a:buFont typeface="Wingdings" pitchFamily="-65" charset="2"/>
              <a:buNone/>
            </a:pPr>
            <a:r>
              <a:rPr lang="en-US" sz="2200" b="1" dirty="0">
                <a:latin typeface="Calibri"/>
              </a:rPr>
              <a:t>Intermittently</a:t>
            </a:r>
            <a:r>
              <a:rPr lang="en-US" sz="2200" b="1" dirty="0" smtClean="0">
                <a:latin typeface="Calibri"/>
              </a:rPr>
              <a:t> </a:t>
            </a:r>
          </a:p>
          <a:p>
            <a:pPr marL="342900" indent="6350" eaLnBrk="0" hangingPunct="0">
              <a:spcBef>
                <a:spcPct val="20000"/>
              </a:spcBef>
              <a:buClr>
                <a:srgbClr val="840C22"/>
              </a:buClr>
              <a:buSzPct val="100000"/>
              <a:buFont typeface="Wingdings" pitchFamily="-65" charset="2"/>
              <a:buNone/>
            </a:pPr>
            <a:r>
              <a:rPr lang="en-US" sz="2200" b="1" dirty="0" smtClean="0">
                <a:latin typeface="Calibri"/>
              </a:rPr>
              <a:t>connected</a:t>
            </a:r>
            <a:endParaRPr lang="en-US" sz="2200" b="1" dirty="0">
              <a:latin typeface="Calibri"/>
            </a:endParaRPr>
          </a:p>
        </p:txBody>
      </p:sp>
      <p:sp>
        <p:nvSpPr>
          <p:cNvPr id="42" name="Rectangle 1027"/>
          <p:cNvSpPr txBox="1">
            <a:spLocks noChangeArrowheads="1"/>
          </p:cNvSpPr>
          <p:nvPr/>
        </p:nvSpPr>
        <p:spPr bwMode="auto">
          <a:xfrm>
            <a:off x="6858000" y="5410200"/>
            <a:ext cx="2438400" cy="609600"/>
          </a:xfrm>
          <a:prstGeom prst="rect">
            <a:avLst/>
          </a:prstGeom>
          <a:noFill/>
          <a:ln w="12700">
            <a:noFill/>
            <a:miter lim="800000"/>
            <a:headEnd/>
            <a:tailEnd/>
          </a:ln>
        </p:spPr>
        <p:txBody>
          <a:bodyPr lIns="90488" tIns="44450" rIns="90488" bIns="44450">
            <a:prstTxWarp prst="textNoShape">
              <a:avLst/>
            </a:prstTxWarp>
          </a:bodyPr>
          <a:lstStyle/>
          <a:p>
            <a:pPr marL="342900" indent="6350" eaLnBrk="0" hangingPunct="0">
              <a:spcBef>
                <a:spcPct val="20000"/>
              </a:spcBef>
              <a:buClr>
                <a:srgbClr val="840C22"/>
              </a:buClr>
              <a:buSzPct val="100000"/>
              <a:buFont typeface="Wingdings" pitchFamily="-65" charset="2"/>
              <a:buNone/>
            </a:pPr>
            <a:r>
              <a:rPr lang="en-US" sz="2200" b="1" dirty="0">
                <a:latin typeface="Calibri"/>
              </a:rPr>
              <a:t>Mostly </a:t>
            </a:r>
          </a:p>
          <a:p>
            <a:pPr marL="342900" indent="6350" eaLnBrk="0" hangingPunct="0">
              <a:spcBef>
                <a:spcPct val="20000"/>
              </a:spcBef>
              <a:buClr>
                <a:srgbClr val="840C22"/>
              </a:buClr>
              <a:buSzPct val="100000"/>
              <a:buFont typeface="Wingdings" pitchFamily="-65" charset="2"/>
              <a:buNone/>
            </a:pPr>
            <a:r>
              <a:rPr lang="en-US" sz="2200" b="1" dirty="0">
                <a:latin typeface="Calibri"/>
              </a:rPr>
              <a:t>disconnected</a:t>
            </a:r>
          </a:p>
        </p:txBody>
      </p:sp>
      <p:cxnSp>
        <p:nvCxnSpPr>
          <p:cNvPr id="44" name="Straight Connector 43"/>
          <p:cNvCxnSpPr>
            <a:cxnSpLocks noChangeShapeType="1"/>
          </p:cNvCxnSpPr>
          <p:nvPr/>
        </p:nvCxnSpPr>
        <p:spPr bwMode="auto">
          <a:xfrm rot="5400000">
            <a:off x="1699420" y="4061618"/>
            <a:ext cx="5564187" cy="28576"/>
          </a:xfrm>
          <a:prstGeom prst="line">
            <a:avLst/>
          </a:prstGeom>
          <a:noFill/>
          <a:ln w="12700">
            <a:solidFill>
              <a:schemeClr val="tx1"/>
            </a:solidFill>
            <a:round/>
            <a:headEnd/>
            <a:tailEnd/>
          </a:ln>
        </p:spPr>
      </p:cxnSp>
      <p:cxnSp>
        <p:nvCxnSpPr>
          <p:cNvPr id="49" name="Straight Connector 48"/>
          <p:cNvCxnSpPr>
            <a:cxnSpLocks noChangeShapeType="1"/>
          </p:cNvCxnSpPr>
          <p:nvPr/>
        </p:nvCxnSpPr>
        <p:spPr bwMode="auto">
          <a:xfrm rot="5400000">
            <a:off x="4291012" y="4062414"/>
            <a:ext cx="5562601" cy="28575"/>
          </a:xfrm>
          <a:prstGeom prst="line">
            <a:avLst/>
          </a:prstGeom>
          <a:noFill/>
          <a:ln w="12700">
            <a:solidFill>
              <a:schemeClr val="tx1"/>
            </a:solidFill>
            <a:round/>
            <a:headEnd/>
            <a:tailEnd/>
          </a:ln>
        </p:spPr>
      </p:cxnSp>
      <p:pic>
        <p:nvPicPr>
          <p:cNvPr id="17490" name="Picture 38"/>
          <p:cNvPicPr>
            <a:picLocks noChangeAspect="1"/>
          </p:cNvPicPr>
          <p:nvPr/>
        </p:nvPicPr>
        <p:blipFill>
          <a:blip r:embed="rId11"/>
          <a:srcRect/>
          <a:stretch>
            <a:fillRect/>
          </a:stretch>
        </p:blipFill>
        <p:spPr bwMode="auto">
          <a:xfrm>
            <a:off x="1981200" y="2510631"/>
            <a:ext cx="352425" cy="769937"/>
          </a:xfrm>
          <a:prstGeom prst="rect">
            <a:avLst/>
          </a:prstGeom>
          <a:noFill/>
          <a:ln w="9525">
            <a:noFill/>
            <a:miter lim="800000"/>
            <a:headEnd/>
            <a:tailEnd/>
          </a:ln>
        </p:spPr>
      </p:pic>
      <p:cxnSp>
        <p:nvCxnSpPr>
          <p:cNvPr id="80" name="Straight Arrow Connector 79"/>
          <p:cNvCxnSpPr>
            <a:cxnSpLocks noChangeShapeType="1"/>
          </p:cNvCxnSpPr>
          <p:nvPr/>
        </p:nvCxnSpPr>
        <p:spPr bwMode="auto">
          <a:xfrm rot="16200000" flipV="1">
            <a:off x="1738174" y="2158858"/>
            <a:ext cx="449262" cy="398746"/>
          </a:xfrm>
          <a:prstGeom prst="straightConnector1">
            <a:avLst/>
          </a:prstGeom>
          <a:noFill/>
          <a:ln w="25400">
            <a:solidFill>
              <a:schemeClr val="tx1"/>
            </a:solidFill>
            <a:prstDash val="sysDash"/>
            <a:round/>
            <a:headEnd/>
            <a:tailEnd type="arrow" w="med" len="med"/>
          </a:ln>
        </p:spPr>
      </p:cxnSp>
      <p:grpSp>
        <p:nvGrpSpPr>
          <p:cNvPr id="133" name="Group 132"/>
          <p:cNvGrpSpPr/>
          <p:nvPr/>
        </p:nvGrpSpPr>
        <p:grpSpPr>
          <a:xfrm>
            <a:off x="2750805" y="2048668"/>
            <a:ext cx="352426" cy="1304131"/>
            <a:chOff x="2750805" y="2048668"/>
            <a:chExt cx="352426" cy="1304131"/>
          </a:xfrm>
        </p:grpSpPr>
        <p:pic>
          <p:nvPicPr>
            <p:cNvPr id="17484" name="Picture 38"/>
            <p:cNvPicPr>
              <a:picLocks noChangeAspect="1"/>
            </p:cNvPicPr>
            <p:nvPr/>
          </p:nvPicPr>
          <p:blipFill>
            <a:blip r:embed="rId11"/>
            <a:srcRect/>
            <a:stretch>
              <a:fillRect/>
            </a:stretch>
          </p:blipFill>
          <p:spPr bwMode="auto">
            <a:xfrm>
              <a:off x="2750805" y="2048668"/>
              <a:ext cx="352426" cy="769937"/>
            </a:xfrm>
            <a:prstGeom prst="rect">
              <a:avLst/>
            </a:prstGeom>
            <a:noFill/>
            <a:ln w="9525">
              <a:noFill/>
              <a:miter lim="800000"/>
              <a:headEnd/>
              <a:tailEnd/>
            </a:ln>
          </p:spPr>
        </p:pic>
        <p:cxnSp>
          <p:nvCxnSpPr>
            <p:cNvPr id="17483" name="Straight Arrow Connector 84"/>
            <p:cNvCxnSpPr>
              <a:cxnSpLocks noChangeShapeType="1"/>
              <a:stCxn id="17484" idx="2"/>
              <a:endCxn id="17511" idx="0"/>
            </p:cNvCxnSpPr>
            <p:nvPr/>
          </p:nvCxnSpPr>
          <p:spPr bwMode="auto">
            <a:xfrm rot="16200000" flipH="1">
              <a:off x="2668735" y="3076888"/>
              <a:ext cx="534195" cy="17628"/>
            </a:xfrm>
            <a:prstGeom prst="straightConnector1">
              <a:avLst/>
            </a:prstGeom>
            <a:noFill/>
            <a:ln w="25400">
              <a:solidFill>
                <a:schemeClr val="tx1"/>
              </a:solidFill>
              <a:prstDash val="sysDash"/>
              <a:round/>
              <a:headEnd/>
              <a:tailEnd type="arrow" w="med" len="med"/>
            </a:ln>
          </p:spPr>
        </p:cxnSp>
      </p:grpSp>
      <p:grpSp>
        <p:nvGrpSpPr>
          <p:cNvPr id="14" name="Group 124"/>
          <p:cNvGrpSpPr>
            <a:grpSpLocks/>
          </p:cNvGrpSpPr>
          <p:nvPr/>
        </p:nvGrpSpPr>
        <p:grpSpPr bwMode="auto">
          <a:xfrm>
            <a:off x="4571995" y="1524000"/>
            <a:ext cx="420625" cy="1524000"/>
            <a:chOff x="4219569" y="1219200"/>
            <a:chExt cx="421186" cy="1524000"/>
          </a:xfrm>
        </p:grpSpPr>
        <p:pic>
          <p:nvPicPr>
            <p:cNvPr id="17476" name="Picture 38"/>
            <p:cNvPicPr>
              <a:picLocks noChangeAspect="1"/>
            </p:cNvPicPr>
            <p:nvPr/>
          </p:nvPicPr>
          <p:blipFill>
            <a:blip r:embed="rId11"/>
            <a:srcRect/>
            <a:stretch>
              <a:fillRect/>
            </a:stretch>
          </p:blipFill>
          <p:spPr bwMode="auto">
            <a:xfrm>
              <a:off x="4219569" y="1219200"/>
              <a:ext cx="352425" cy="769938"/>
            </a:xfrm>
            <a:prstGeom prst="rect">
              <a:avLst/>
            </a:prstGeom>
            <a:noFill/>
            <a:ln w="9525">
              <a:noFill/>
              <a:miter lim="800000"/>
              <a:headEnd/>
              <a:tailEnd/>
            </a:ln>
          </p:spPr>
        </p:pic>
        <p:cxnSp>
          <p:nvCxnSpPr>
            <p:cNvPr id="17475" name="Straight Arrow Connector 98"/>
            <p:cNvCxnSpPr>
              <a:cxnSpLocks noChangeShapeType="1"/>
            </p:cNvCxnSpPr>
            <p:nvPr/>
          </p:nvCxnSpPr>
          <p:spPr bwMode="auto">
            <a:xfrm rot="16200000" flipH="1">
              <a:off x="4000350" y="2102795"/>
              <a:ext cx="999332" cy="281478"/>
            </a:xfrm>
            <a:prstGeom prst="straightConnector1">
              <a:avLst/>
            </a:prstGeom>
            <a:noFill/>
            <a:ln w="25400">
              <a:solidFill>
                <a:schemeClr val="tx1"/>
              </a:solidFill>
              <a:prstDash val="sysDash"/>
              <a:round/>
              <a:headEnd/>
              <a:tailEnd type="arrow" w="med" len="med"/>
            </a:ln>
          </p:spPr>
        </p:cxnSp>
      </p:grpSp>
      <p:pic>
        <p:nvPicPr>
          <p:cNvPr id="17468" name="Picture 38"/>
          <p:cNvPicPr>
            <a:picLocks noChangeAspect="1"/>
          </p:cNvPicPr>
          <p:nvPr/>
        </p:nvPicPr>
        <p:blipFill>
          <a:blip r:embed="rId11"/>
          <a:srcRect/>
          <a:stretch>
            <a:fillRect/>
          </a:stretch>
        </p:blipFill>
        <p:spPr bwMode="auto">
          <a:xfrm>
            <a:off x="5743575" y="2049463"/>
            <a:ext cx="352425" cy="769937"/>
          </a:xfrm>
          <a:prstGeom prst="rect">
            <a:avLst/>
          </a:prstGeom>
          <a:noFill/>
          <a:ln w="9525">
            <a:noFill/>
            <a:miter lim="800000"/>
            <a:headEnd/>
            <a:tailEnd/>
          </a:ln>
        </p:spPr>
      </p:pic>
      <p:grpSp>
        <p:nvGrpSpPr>
          <p:cNvPr id="19" name="Group 123"/>
          <p:cNvGrpSpPr>
            <a:grpSpLocks/>
          </p:cNvGrpSpPr>
          <p:nvPr/>
        </p:nvGrpSpPr>
        <p:grpSpPr bwMode="auto">
          <a:xfrm>
            <a:off x="6503986" y="1885950"/>
            <a:ext cx="352426" cy="1093787"/>
            <a:chOff x="6324600" y="1428750"/>
            <a:chExt cx="352425" cy="1093788"/>
          </a:xfrm>
        </p:grpSpPr>
        <p:pic>
          <p:nvPicPr>
            <p:cNvPr id="17462" name="Picture 38"/>
            <p:cNvPicPr>
              <a:picLocks noChangeAspect="1"/>
            </p:cNvPicPr>
            <p:nvPr/>
          </p:nvPicPr>
          <p:blipFill>
            <a:blip r:embed="rId11"/>
            <a:srcRect/>
            <a:stretch>
              <a:fillRect/>
            </a:stretch>
          </p:blipFill>
          <p:spPr bwMode="auto">
            <a:xfrm>
              <a:off x="6324600" y="1752600"/>
              <a:ext cx="352425" cy="769938"/>
            </a:xfrm>
            <a:prstGeom prst="rect">
              <a:avLst/>
            </a:prstGeom>
            <a:noFill/>
            <a:ln w="9525">
              <a:noFill/>
              <a:miter lim="800000"/>
              <a:headEnd/>
              <a:tailEnd/>
            </a:ln>
          </p:spPr>
        </p:pic>
        <p:cxnSp>
          <p:nvCxnSpPr>
            <p:cNvPr id="17461" name="Straight Arrow Connector 116"/>
            <p:cNvCxnSpPr>
              <a:cxnSpLocks noChangeShapeType="1"/>
              <a:stCxn id="17462" idx="0"/>
              <a:endCxn id="17505" idx="2"/>
            </p:cNvCxnSpPr>
            <p:nvPr/>
          </p:nvCxnSpPr>
          <p:spPr bwMode="auto">
            <a:xfrm rot="16200000" flipV="1">
              <a:off x="6299877" y="1551664"/>
              <a:ext cx="323850" cy="78021"/>
            </a:xfrm>
            <a:prstGeom prst="straightConnector1">
              <a:avLst/>
            </a:prstGeom>
            <a:noFill/>
            <a:ln w="25400">
              <a:solidFill>
                <a:schemeClr val="tx1"/>
              </a:solidFill>
              <a:prstDash val="sysDash"/>
              <a:round/>
              <a:headEnd/>
              <a:tailEnd type="arrow" w="med" len="med"/>
            </a:ln>
          </p:spPr>
        </p:cxnSp>
      </p:grpSp>
      <p:grpSp>
        <p:nvGrpSpPr>
          <p:cNvPr id="22" name="Group 122"/>
          <p:cNvGrpSpPr>
            <a:grpSpLocks/>
          </p:cNvGrpSpPr>
          <p:nvPr/>
        </p:nvGrpSpPr>
        <p:grpSpPr bwMode="auto">
          <a:xfrm>
            <a:off x="7696200" y="4259262"/>
            <a:ext cx="609600" cy="769937"/>
            <a:chOff x="7467600" y="3657602"/>
            <a:chExt cx="609600" cy="769938"/>
          </a:xfrm>
        </p:grpSpPr>
        <p:pic>
          <p:nvPicPr>
            <p:cNvPr id="17454" name="Picture 38"/>
            <p:cNvPicPr>
              <a:picLocks noChangeAspect="1"/>
            </p:cNvPicPr>
            <p:nvPr/>
          </p:nvPicPr>
          <p:blipFill>
            <a:blip r:embed="rId11"/>
            <a:srcRect/>
            <a:stretch>
              <a:fillRect/>
            </a:stretch>
          </p:blipFill>
          <p:spPr bwMode="auto">
            <a:xfrm>
              <a:off x="7467600" y="3657602"/>
              <a:ext cx="352425" cy="769938"/>
            </a:xfrm>
            <a:prstGeom prst="rect">
              <a:avLst/>
            </a:prstGeom>
            <a:noFill/>
            <a:ln w="9525">
              <a:noFill/>
              <a:miter lim="800000"/>
              <a:headEnd/>
              <a:tailEnd/>
            </a:ln>
          </p:spPr>
        </p:pic>
        <p:cxnSp>
          <p:nvCxnSpPr>
            <p:cNvPr id="17453" name="Straight Arrow Connector 120"/>
            <p:cNvCxnSpPr>
              <a:cxnSpLocks noChangeShapeType="1"/>
            </p:cNvCxnSpPr>
            <p:nvPr/>
          </p:nvCxnSpPr>
          <p:spPr bwMode="auto">
            <a:xfrm>
              <a:off x="7820025" y="3886200"/>
              <a:ext cx="257175" cy="1588"/>
            </a:xfrm>
            <a:prstGeom prst="straightConnector1">
              <a:avLst/>
            </a:prstGeom>
            <a:noFill/>
            <a:ln w="25400">
              <a:solidFill>
                <a:schemeClr val="tx1"/>
              </a:solidFill>
              <a:prstDash val="sysDash"/>
              <a:round/>
              <a:headEnd/>
              <a:tailEnd type="arrow" w="med" len="med"/>
            </a:ln>
          </p:spPr>
        </p:cxnSp>
      </p:grpSp>
      <p:pic>
        <p:nvPicPr>
          <p:cNvPr id="17446" name="Picture 38"/>
          <p:cNvPicPr>
            <a:picLocks noChangeAspect="1"/>
          </p:cNvPicPr>
          <p:nvPr/>
        </p:nvPicPr>
        <p:blipFill>
          <a:blip r:embed="rId11"/>
          <a:srcRect/>
          <a:stretch>
            <a:fillRect/>
          </a:stretch>
        </p:blipFill>
        <p:spPr bwMode="auto">
          <a:xfrm>
            <a:off x="7086600" y="2582862"/>
            <a:ext cx="352425" cy="769938"/>
          </a:xfrm>
          <a:prstGeom prst="rect">
            <a:avLst/>
          </a:prstGeom>
          <a:noFill/>
          <a:ln w="9525">
            <a:noFill/>
            <a:miter lim="800000"/>
            <a:headEnd/>
            <a:tailEnd/>
          </a:ln>
        </p:spPr>
      </p:pic>
      <p:pic>
        <p:nvPicPr>
          <p:cNvPr id="96" name="Picture 1"/>
          <p:cNvPicPr>
            <a:picLocks noChangeAspect="1" noChangeArrowheads="1"/>
          </p:cNvPicPr>
          <p:nvPr/>
        </p:nvPicPr>
        <p:blipFill>
          <a:blip r:embed="rId12"/>
          <a:srcRect/>
          <a:stretch>
            <a:fillRect/>
          </a:stretch>
        </p:blipFill>
        <p:spPr bwMode="auto">
          <a:xfrm>
            <a:off x="5743575" y="1751014"/>
            <a:ext cx="306388" cy="301625"/>
          </a:xfrm>
          <a:prstGeom prst="rect">
            <a:avLst/>
          </a:prstGeom>
          <a:noFill/>
          <a:ln w="9525">
            <a:noFill/>
            <a:miter lim="800000"/>
            <a:headEnd/>
            <a:tailEnd/>
          </a:ln>
        </p:spPr>
      </p:pic>
      <p:grpSp>
        <p:nvGrpSpPr>
          <p:cNvPr id="134" name="Group 133"/>
          <p:cNvGrpSpPr/>
          <p:nvPr/>
        </p:nvGrpSpPr>
        <p:grpSpPr>
          <a:xfrm>
            <a:off x="3416019" y="1784350"/>
            <a:ext cx="352425" cy="960436"/>
            <a:chOff x="3416019" y="1784350"/>
            <a:chExt cx="352425" cy="960436"/>
          </a:xfrm>
        </p:grpSpPr>
        <p:pic>
          <p:nvPicPr>
            <p:cNvPr id="17440" name="Picture 38"/>
            <p:cNvPicPr>
              <a:picLocks noChangeAspect="1"/>
            </p:cNvPicPr>
            <p:nvPr/>
          </p:nvPicPr>
          <p:blipFill>
            <a:blip r:embed="rId11"/>
            <a:srcRect/>
            <a:stretch>
              <a:fillRect/>
            </a:stretch>
          </p:blipFill>
          <p:spPr bwMode="auto">
            <a:xfrm>
              <a:off x="3416019" y="1974848"/>
              <a:ext cx="352425" cy="769938"/>
            </a:xfrm>
            <a:prstGeom prst="rect">
              <a:avLst/>
            </a:prstGeom>
            <a:noFill/>
            <a:ln w="9525">
              <a:noFill/>
              <a:miter lim="800000"/>
              <a:headEnd/>
              <a:tailEnd/>
            </a:ln>
          </p:spPr>
        </p:pic>
        <p:cxnSp>
          <p:nvCxnSpPr>
            <p:cNvPr id="17439" name="Straight Arrow Connector 84"/>
            <p:cNvCxnSpPr>
              <a:cxnSpLocks noChangeShapeType="1"/>
              <a:endCxn id="17502" idx="2"/>
            </p:cNvCxnSpPr>
            <p:nvPr/>
          </p:nvCxnSpPr>
          <p:spPr bwMode="auto">
            <a:xfrm rot="16200000" flipV="1">
              <a:off x="3400216" y="1856650"/>
              <a:ext cx="264320" cy="119720"/>
            </a:xfrm>
            <a:prstGeom prst="straightConnector1">
              <a:avLst/>
            </a:prstGeom>
            <a:noFill/>
            <a:ln w="25400">
              <a:solidFill>
                <a:schemeClr val="tx1"/>
              </a:solidFill>
              <a:prstDash val="sysDash"/>
              <a:round/>
              <a:headEnd/>
              <a:tailEnd type="arrow" w="med" len="med"/>
            </a:ln>
          </p:spPr>
        </p:cxnSp>
      </p:grpSp>
      <p:pic>
        <p:nvPicPr>
          <p:cNvPr id="106" name="Picture 1"/>
          <p:cNvPicPr>
            <a:picLocks noChangeAspect="1" noChangeArrowheads="1"/>
          </p:cNvPicPr>
          <p:nvPr/>
        </p:nvPicPr>
        <p:blipFill>
          <a:blip r:embed="rId12"/>
          <a:srcRect/>
          <a:stretch>
            <a:fillRect/>
          </a:stretch>
        </p:blipFill>
        <p:spPr bwMode="auto">
          <a:xfrm>
            <a:off x="7085012" y="2384426"/>
            <a:ext cx="306388" cy="301625"/>
          </a:xfrm>
          <a:prstGeom prst="rect">
            <a:avLst/>
          </a:prstGeom>
          <a:noFill/>
          <a:ln w="9525">
            <a:noFill/>
            <a:miter lim="800000"/>
            <a:headEnd/>
            <a:tailEnd/>
          </a:ln>
        </p:spPr>
      </p:pic>
      <p:cxnSp>
        <p:nvCxnSpPr>
          <p:cNvPr id="120" name="Straight Connector 119"/>
          <p:cNvCxnSpPr>
            <a:cxnSpLocks noChangeShapeType="1"/>
          </p:cNvCxnSpPr>
          <p:nvPr/>
        </p:nvCxnSpPr>
        <p:spPr bwMode="auto">
          <a:xfrm rot="5400000">
            <a:off x="-1219994" y="4114006"/>
            <a:ext cx="5486400" cy="1588"/>
          </a:xfrm>
          <a:prstGeom prst="line">
            <a:avLst/>
          </a:prstGeom>
          <a:noFill/>
          <a:ln w="12700">
            <a:solidFill>
              <a:schemeClr val="tx1"/>
            </a:solidFill>
            <a:round/>
            <a:headEnd/>
            <a:tailEnd/>
          </a:ln>
        </p:spPr>
      </p:cxnSp>
      <p:pic>
        <p:nvPicPr>
          <p:cNvPr id="121" name="Picture 38"/>
          <p:cNvPicPr>
            <a:picLocks noChangeAspect="1"/>
          </p:cNvPicPr>
          <p:nvPr/>
        </p:nvPicPr>
        <p:blipFill>
          <a:blip r:embed="rId11"/>
          <a:srcRect/>
          <a:stretch>
            <a:fillRect/>
          </a:stretch>
        </p:blipFill>
        <p:spPr bwMode="auto">
          <a:xfrm>
            <a:off x="128587" y="4648200"/>
            <a:ext cx="352425" cy="769937"/>
          </a:xfrm>
          <a:prstGeom prst="rect">
            <a:avLst/>
          </a:prstGeom>
          <a:noFill/>
          <a:ln w="9525">
            <a:noFill/>
            <a:miter lim="800000"/>
            <a:headEnd/>
            <a:tailEnd/>
          </a:ln>
        </p:spPr>
      </p:pic>
      <p:pic>
        <p:nvPicPr>
          <p:cNvPr id="122" name="Picture 13"/>
          <p:cNvPicPr>
            <a:picLocks noChangeAspect="1"/>
          </p:cNvPicPr>
          <p:nvPr/>
        </p:nvPicPr>
        <p:blipFill>
          <a:blip r:embed="rId13"/>
          <a:srcRect/>
          <a:stretch>
            <a:fillRect/>
          </a:stretch>
        </p:blipFill>
        <p:spPr bwMode="auto">
          <a:xfrm>
            <a:off x="418726" y="2209800"/>
            <a:ext cx="619499" cy="838200"/>
          </a:xfrm>
          <a:prstGeom prst="rect">
            <a:avLst/>
          </a:prstGeom>
          <a:noFill/>
          <a:ln w="9525">
            <a:noFill/>
            <a:miter lim="800000"/>
            <a:headEnd/>
            <a:tailEnd/>
          </a:ln>
        </p:spPr>
      </p:pic>
      <p:cxnSp>
        <p:nvCxnSpPr>
          <p:cNvPr id="123" name="Straight Arrow Connector 122"/>
          <p:cNvCxnSpPr>
            <a:cxnSpLocks noChangeShapeType="1"/>
          </p:cNvCxnSpPr>
          <p:nvPr/>
        </p:nvCxnSpPr>
        <p:spPr bwMode="auto">
          <a:xfrm rot="5400000" flipH="1" flipV="1">
            <a:off x="-363539" y="3741739"/>
            <a:ext cx="1574801" cy="238122"/>
          </a:xfrm>
          <a:prstGeom prst="straightConnector1">
            <a:avLst/>
          </a:prstGeom>
          <a:noFill/>
          <a:ln w="25400">
            <a:solidFill>
              <a:schemeClr val="tx1"/>
            </a:solidFill>
            <a:prstDash val="sysDash"/>
            <a:round/>
            <a:headEnd/>
            <a:tailEnd type="arrow" w="med" len="med"/>
          </a:ln>
        </p:spPr>
      </p:cxnSp>
      <p:pic>
        <p:nvPicPr>
          <p:cNvPr id="126" name="Picture 125"/>
          <p:cNvPicPr>
            <a:picLocks noChangeAspect="1"/>
          </p:cNvPicPr>
          <p:nvPr/>
        </p:nvPicPr>
        <p:blipFill>
          <a:blip r:embed="rId11"/>
          <a:srcRect/>
          <a:stretch>
            <a:fillRect/>
          </a:stretch>
        </p:blipFill>
        <p:spPr bwMode="auto">
          <a:xfrm>
            <a:off x="912409" y="3474977"/>
            <a:ext cx="352425" cy="769937"/>
          </a:xfrm>
          <a:prstGeom prst="rect">
            <a:avLst/>
          </a:prstGeom>
          <a:noFill/>
          <a:ln w="9525">
            <a:noFill/>
            <a:miter lim="800000"/>
            <a:headEnd/>
            <a:tailEnd/>
          </a:ln>
        </p:spPr>
      </p:pic>
      <p:cxnSp>
        <p:nvCxnSpPr>
          <p:cNvPr id="128" name="Straight Arrow Connector 127"/>
          <p:cNvCxnSpPr>
            <a:cxnSpLocks noChangeShapeType="1"/>
            <a:stCxn id="126" idx="0"/>
          </p:cNvCxnSpPr>
          <p:nvPr/>
        </p:nvCxnSpPr>
        <p:spPr bwMode="auto">
          <a:xfrm rot="16200000" flipV="1">
            <a:off x="740000" y="3126354"/>
            <a:ext cx="423007" cy="274239"/>
          </a:xfrm>
          <a:prstGeom prst="straightConnector1">
            <a:avLst/>
          </a:prstGeom>
          <a:noFill/>
          <a:ln w="25400">
            <a:solidFill>
              <a:schemeClr val="tx1"/>
            </a:solidFill>
            <a:prstDash val="sysDash"/>
            <a:round/>
            <a:headEnd/>
            <a:tailEnd type="arrow" w="med" len="med"/>
          </a:ln>
        </p:spPr>
      </p:cxnSp>
      <p:sp>
        <p:nvSpPr>
          <p:cNvPr id="130" name="Rectangle 1027"/>
          <p:cNvSpPr txBox="1">
            <a:spLocks noChangeArrowheads="1"/>
          </p:cNvSpPr>
          <p:nvPr/>
        </p:nvSpPr>
        <p:spPr bwMode="auto">
          <a:xfrm>
            <a:off x="2057400" y="5486400"/>
            <a:ext cx="1905000" cy="457200"/>
          </a:xfrm>
          <a:prstGeom prst="rect">
            <a:avLst/>
          </a:prstGeom>
          <a:noFill/>
          <a:ln w="12700">
            <a:noFill/>
            <a:miter lim="800000"/>
            <a:headEnd/>
            <a:tailEnd/>
          </a:ln>
        </p:spPr>
        <p:txBody>
          <a:bodyPr lIns="90488" tIns="44450" rIns="90488" bIns="44450">
            <a:prstTxWarp prst="textNoShape">
              <a:avLst/>
            </a:prstTxWarp>
          </a:bodyPr>
          <a:lstStyle/>
          <a:p>
            <a:pPr marL="342900" indent="6350" eaLnBrk="0" hangingPunct="0">
              <a:spcBef>
                <a:spcPct val="20000"/>
              </a:spcBef>
              <a:buClr>
                <a:srgbClr val="840C22"/>
              </a:buClr>
              <a:buSzPct val="100000"/>
              <a:buFont typeface="Wingdings" pitchFamily="-65" charset="2"/>
              <a:buNone/>
            </a:pPr>
            <a:r>
              <a:rPr lang="en-US" sz="2200" b="1" dirty="0" smtClean="0">
                <a:latin typeface="Calibri"/>
              </a:rPr>
              <a:t>Mostly connected </a:t>
            </a:r>
            <a:r>
              <a:rPr lang="en-US" sz="2200" b="1" dirty="0" err="1" smtClean="0">
                <a:latin typeface="Calibri"/>
              </a:rPr>
              <a:t>WiFi</a:t>
            </a:r>
            <a:r>
              <a:rPr lang="en-US" sz="2200" b="1" dirty="0" smtClean="0">
                <a:latin typeface="Calibri"/>
              </a:rPr>
              <a:t> mesh</a:t>
            </a:r>
            <a:endParaRPr lang="en-US" sz="2200" b="1" dirty="0">
              <a:latin typeface="Calibri"/>
            </a:endParaRPr>
          </a:p>
        </p:txBody>
      </p:sp>
    </p:spTree>
    <p:custDataLst>
      <p:tags r:id="rId1"/>
    </p:custDataLst>
  </p:cSld>
  <p:clrMapOvr>
    <a:masterClrMapping/>
  </p:clrMapOvr>
  <p:transition advTm="849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500"/>
                                        <p:tgtEl>
                                          <p:spTgt spid="1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23"/>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21"/>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500"/>
                                        <p:tgtEl>
                                          <p:spTgt spid="126"/>
                                        </p:tgtEl>
                                      </p:cBhvr>
                                    </p:animEffect>
                                  </p:childTnLst>
                                </p:cTn>
                              </p:par>
                              <p:par>
                                <p:cTn id="22" presetID="10" presetClass="entr" presetSubtype="0" fill="hold" nodeType="with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fade">
                                      <p:cBhvr>
                                        <p:cTn id="24" dur="500"/>
                                        <p:tgtEl>
                                          <p:spTgt spid="1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fade">
                                      <p:cBhvr>
                                        <p:cTn id="29" dur="500"/>
                                        <p:tgtEl>
                                          <p:spTgt spid="12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2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28"/>
                                        </p:tgtEl>
                                        <p:attrNameLst>
                                          <p:attrName>style.visibility</p:attrName>
                                        </p:attrNameLst>
                                      </p:cBhvr>
                                      <p:to>
                                        <p:strVal val="hidden"/>
                                      </p:to>
                                    </p:set>
                                  </p:childTnLst>
                                </p:cTn>
                              </p:par>
                            </p:childTnLst>
                          </p:cTn>
                        </p:par>
                        <p:par>
                          <p:cTn id="47" fill="hold">
                            <p:stCondLst>
                              <p:cond delay="0"/>
                            </p:stCondLst>
                            <p:childTnLst>
                              <p:par>
                                <p:cTn id="48" presetID="10" presetClass="entr" presetSubtype="0" fill="hold" nodeType="afterEffect">
                                  <p:stCondLst>
                                    <p:cond delay="0"/>
                                  </p:stCondLst>
                                  <p:childTnLst>
                                    <p:set>
                                      <p:cBhvr>
                                        <p:cTn id="49" dur="1" fill="hold">
                                          <p:stCondLst>
                                            <p:cond delay="0"/>
                                          </p:stCondLst>
                                        </p:cTn>
                                        <p:tgtEl>
                                          <p:spTgt spid="17490"/>
                                        </p:tgtEl>
                                        <p:attrNameLst>
                                          <p:attrName>style.visibility</p:attrName>
                                        </p:attrNameLst>
                                      </p:cBhvr>
                                      <p:to>
                                        <p:strVal val="visible"/>
                                      </p:to>
                                    </p:set>
                                    <p:animEffect transition="in" filter="fade">
                                      <p:cBhvr>
                                        <p:cTn id="50" dur="500"/>
                                        <p:tgtEl>
                                          <p:spTgt spid="17490"/>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80"/>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7490"/>
                                        </p:tgtEl>
                                        <p:attrNameLst>
                                          <p:attrName>style.visibility</p:attrName>
                                        </p:attrNameLst>
                                      </p:cBhvr>
                                      <p:to>
                                        <p:strVal val="hidden"/>
                                      </p:to>
                                    </p:set>
                                  </p:childTnLst>
                                </p:cTn>
                              </p:par>
                            </p:childTnLst>
                          </p:cTn>
                        </p:par>
                        <p:par>
                          <p:cTn id="60" fill="hold">
                            <p:stCondLst>
                              <p:cond delay="0"/>
                            </p:stCondLst>
                            <p:childTnLst>
                              <p:par>
                                <p:cTn id="61" presetID="10" presetClass="entr" presetSubtype="0" fill="hold" nodeType="after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fade">
                                      <p:cBhvr>
                                        <p:cTn id="63" dur="500"/>
                                        <p:tgtEl>
                                          <p:spTgt spid="133"/>
                                        </p:tgtEl>
                                      </p:cBhvr>
                                    </p:animEffect>
                                  </p:childTnLst>
                                </p:cTn>
                              </p:par>
                            </p:childTnLst>
                          </p:cTn>
                        </p:par>
                        <p:par>
                          <p:cTn id="64" fill="hold">
                            <p:stCondLst>
                              <p:cond delay="500"/>
                            </p:stCondLst>
                            <p:childTnLst>
                              <p:par>
                                <p:cTn id="65" presetID="1" presetClass="exit" presetSubtype="0" fill="hold" nodeType="afterEffect">
                                  <p:stCondLst>
                                    <p:cond delay="0"/>
                                  </p:stCondLst>
                                  <p:childTnLst>
                                    <p:set>
                                      <p:cBhvr>
                                        <p:cTn id="66" dur="1" fill="hold">
                                          <p:stCondLst>
                                            <p:cond delay="0"/>
                                          </p:stCondLst>
                                        </p:cTn>
                                        <p:tgtEl>
                                          <p:spTgt spid="133"/>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34"/>
                                        </p:tgtEl>
                                        <p:attrNameLst>
                                          <p:attrName>style.visibility</p:attrName>
                                        </p:attrNameLst>
                                      </p:cBhvr>
                                      <p:to>
                                        <p:strVal val="visible"/>
                                      </p:to>
                                    </p:set>
                                    <p:animEffect transition="in" filter="fade">
                                      <p:cBhvr>
                                        <p:cTn id="70" dur="500"/>
                                        <p:tgtEl>
                                          <p:spTgt spid="13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par>
                          <p:cTn id="80" fill="hold">
                            <p:stCondLst>
                              <p:cond delay="1000"/>
                            </p:stCondLst>
                            <p:childTnLst>
                              <p:par>
                                <p:cTn id="81" presetID="1" presetClass="entr" presetSubtype="0"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34"/>
                                        </p:tgtEl>
                                        <p:attrNameLst>
                                          <p:attrName>style.visibility</p:attrName>
                                        </p:attrNameLst>
                                      </p:cBhvr>
                                      <p:to>
                                        <p:strVal val="hidden"/>
                                      </p:to>
                                    </p:set>
                                  </p:childTnLst>
                                </p:cTn>
                              </p:par>
                            </p:childTnLst>
                          </p:cTn>
                        </p:par>
                        <p:par>
                          <p:cTn id="89" fill="hold">
                            <p:stCondLst>
                              <p:cond delay="0"/>
                            </p:stCondLst>
                            <p:childTnLst>
                              <p:par>
                                <p:cTn id="90" presetID="10" presetClass="entr" presetSubtype="0" fill="hold"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4"/>
                                        </p:tgtEl>
                                        <p:attrNameLst>
                                          <p:attrName>style.visibility</p:attrName>
                                        </p:attrNameLst>
                                      </p:cBhvr>
                                      <p:to>
                                        <p:strVal val="hidden"/>
                                      </p:to>
                                    </p:set>
                                  </p:childTnLst>
                                </p:cTn>
                              </p:par>
                            </p:childTnLst>
                          </p:cTn>
                        </p:par>
                        <p:par>
                          <p:cTn id="97" fill="hold">
                            <p:stCondLst>
                              <p:cond delay="0"/>
                            </p:stCondLst>
                            <p:childTnLst>
                              <p:par>
                                <p:cTn id="98" presetID="10" presetClass="entr" presetSubtype="0" fill="hold" nodeType="afterEffect">
                                  <p:stCondLst>
                                    <p:cond delay="0"/>
                                  </p:stCondLst>
                                  <p:childTnLst>
                                    <p:set>
                                      <p:cBhvr>
                                        <p:cTn id="99" dur="1" fill="hold">
                                          <p:stCondLst>
                                            <p:cond delay="0"/>
                                          </p:stCondLst>
                                        </p:cTn>
                                        <p:tgtEl>
                                          <p:spTgt spid="17468"/>
                                        </p:tgtEl>
                                        <p:attrNameLst>
                                          <p:attrName>style.visibility</p:attrName>
                                        </p:attrNameLst>
                                      </p:cBhvr>
                                      <p:to>
                                        <p:strVal val="visible"/>
                                      </p:to>
                                    </p:set>
                                    <p:animEffect transition="in" filter="fade">
                                      <p:cBhvr>
                                        <p:cTn id="100" dur="500"/>
                                        <p:tgtEl>
                                          <p:spTgt spid="17468"/>
                                        </p:tgtEl>
                                      </p:cBhvr>
                                    </p:animEffect>
                                  </p:childTnLst>
                                </p:cTn>
                              </p:par>
                            </p:childTnLst>
                          </p:cTn>
                        </p:par>
                        <p:par>
                          <p:cTn id="101" fill="hold">
                            <p:stCondLst>
                              <p:cond delay="500"/>
                            </p:stCondLst>
                            <p:childTnLst>
                              <p:par>
                                <p:cTn id="102" presetID="1" presetClass="entr" presetSubtype="0" fill="hold" nodeType="afterEffect">
                                  <p:stCondLst>
                                    <p:cond delay="0"/>
                                  </p:stCondLst>
                                  <p:childTnLst>
                                    <p:set>
                                      <p:cBhvr>
                                        <p:cTn id="103" dur="1" fill="hold">
                                          <p:stCondLst>
                                            <p:cond delay="0"/>
                                          </p:stCondLst>
                                        </p:cTn>
                                        <p:tgtEl>
                                          <p:spTgt spid="9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nodeType="clickEffect">
                                  <p:stCondLst>
                                    <p:cond delay="0"/>
                                  </p:stCondLst>
                                  <p:childTnLst>
                                    <p:set>
                                      <p:cBhvr>
                                        <p:cTn id="107" dur="1" fill="hold">
                                          <p:stCondLst>
                                            <p:cond delay="0"/>
                                          </p:stCondLst>
                                        </p:cTn>
                                        <p:tgtEl>
                                          <p:spTgt spid="17468"/>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96"/>
                                        </p:tgtEl>
                                        <p:attrNameLst>
                                          <p:attrName>style.visibility</p:attrName>
                                        </p:attrNameLst>
                                      </p:cBhvr>
                                      <p:to>
                                        <p:strVal val="hidden"/>
                                      </p:to>
                                    </p:set>
                                  </p:childTnLst>
                                </p:cTn>
                              </p:par>
                            </p:childTnLst>
                          </p:cTn>
                        </p:par>
                        <p:par>
                          <p:cTn id="110" fill="hold">
                            <p:stCondLst>
                              <p:cond delay="0"/>
                            </p:stCondLst>
                            <p:childTnLst>
                              <p:par>
                                <p:cTn id="111" presetID="10" presetClass="entr" presetSubtype="0"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500"/>
                                        <p:tgtEl>
                                          <p:spTgt spid="49"/>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par>
                          <p:cTn id="123" fill="hold">
                            <p:stCondLst>
                              <p:cond delay="1000"/>
                            </p:stCondLst>
                            <p:childTnLst>
                              <p:par>
                                <p:cTn id="124" presetID="1" presetClass="entr" presetSubtype="0" fill="hold" nodeType="afterEffect">
                                  <p:stCondLst>
                                    <p:cond delay="0"/>
                                  </p:stCondLst>
                                  <p:childTnLst>
                                    <p:set>
                                      <p:cBhvr>
                                        <p:cTn id="125" dur="1" fill="hold">
                                          <p:stCondLst>
                                            <p:cond delay="0"/>
                                          </p:stCondLst>
                                        </p:cTn>
                                        <p:tgtEl>
                                          <p:spTgt spid="13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19"/>
                                        </p:tgtEl>
                                        <p:attrNameLst>
                                          <p:attrName>style.visibility</p:attrName>
                                        </p:attrNameLst>
                                      </p:cBhvr>
                                      <p:to>
                                        <p:strVal val="hidden"/>
                                      </p:to>
                                    </p:set>
                                  </p:childTnLst>
                                </p:cTn>
                              </p:par>
                            </p:childTnLst>
                          </p:cTn>
                        </p:par>
                        <p:par>
                          <p:cTn id="130" fill="hold">
                            <p:stCondLst>
                              <p:cond delay="0"/>
                            </p:stCondLst>
                            <p:childTnLst>
                              <p:par>
                                <p:cTn id="131" presetID="10" presetClass="entr" presetSubtype="0" fill="hold" nodeType="afterEffect">
                                  <p:stCondLst>
                                    <p:cond delay="0"/>
                                  </p:stCondLst>
                                  <p:childTnLst>
                                    <p:set>
                                      <p:cBhvr>
                                        <p:cTn id="132" dur="1" fill="hold">
                                          <p:stCondLst>
                                            <p:cond delay="0"/>
                                          </p:stCondLst>
                                        </p:cTn>
                                        <p:tgtEl>
                                          <p:spTgt spid="17446"/>
                                        </p:tgtEl>
                                        <p:attrNameLst>
                                          <p:attrName>style.visibility</p:attrName>
                                        </p:attrNameLst>
                                      </p:cBhvr>
                                      <p:to>
                                        <p:strVal val="visible"/>
                                      </p:to>
                                    </p:set>
                                    <p:animEffect transition="in" filter="fade">
                                      <p:cBhvr>
                                        <p:cTn id="133" dur="500"/>
                                        <p:tgtEl>
                                          <p:spTgt spid="17446"/>
                                        </p:tgtEl>
                                      </p:cBhvr>
                                    </p:animEffect>
                                  </p:childTnLst>
                                </p:cTn>
                              </p:par>
                            </p:childTnLst>
                          </p:cTn>
                        </p:par>
                        <p:par>
                          <p:cTn id="134" fill="hold">
                            <p:stCondLst>
                              <p:cond delay="500"/>
                            </p:stCondLst>
                            <p:childTnLst>
                              <p:par>
                                <p:cTn id="135" presetID="1" presetClass="entr" presetSubtype="0" fill="hold" nodeType="afterEffect">
                                  <p:stCondLst>
                                    <p:cond delay="0"/>
                                  </p:stCondLst>
                                  <p:childTnLst>
                                    <p:set>
                                      <p:cBhvr>
                                        <p:cTn id="136" dur="1" fill="hold">
                                          <p:stCondLst>
                                            <p:cond delay="0"/>
                                          </p:stCondLst>
                                        </p:cTn>
                                        <p:tgtEl>
                                          <p:spTgt spid="10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17446"/>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106"/>
                                        </p:tgtEl>
                                        <p:attrNameLst>
                                          <p:attrName>style.visibility</p:attrName>
                                        </p:attrNameLst>
                                      </p:cBhvr>
                                      <p:to>
                                        <p:strVal val="hidden"/>
                                      </p:to>
                                    </p:set>
                                  </p:childTnLst>
                                </p:cTn>
                              </p:par>
                            </p:childTnLst>
                          </p:cTn>
                        </p:par>
                        <p:par>
                          <p:cTn id="143" fill="hold">
                            <p:stCondLst>
                              <p:cond delay="0"/>
                            </p:stCondLst>
                            <p:childTnLst>
                              <p:par>
                                <p:cTn id="144" presetID="10" presetClass="entr" presetSubtype="0" fill="hold" nodeType="after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fade">
                                      <p:cBhvr>
                                        <p:cTn id="1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130"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Thedu</a:t>
            </a:r>
            <a:r>
              <a:rPr lang="en-US" dirty="0" smtClean="0"/>
              <a:t> [</a:t>
            </a:r>
            <a:r>
              <a:rPr lang="en-US" dirty="0" err="1" smtClean="0"/>
              <a:t>Mobicom</a:t>
            </a:r>
            <a:r>
              <a:rPr lang="en-US" dirty="0" smtClean="0"/>
              <a:t> 2008]</a:t>
            </a:r>
            <a:endParaRPr lang="en-US" dirty="0"/>
          </a:p>
        </p:txBody>
      </p:sp>
      <p:grpSp>
        <p:nvGrpSpPr>
          <p:cNvPr id="3" name="Group 30"/>
          <p:cNvGrpSpPr/>
          <p:nvPr/>
        </p:nvGrpSpPr>
        <p:grpSpPr>
          <a:xfrm>
            <a:off x="2057400" y="2667000"/>
            <a:ext cx="5060497" cy="3115469"/>
            <a:chOff x="76200" y="2362200"/>
            <a:chExt cx="5060497" cy="3115469"/>
          </a:xfrm>
        </p:grpSpPr>
        <p:grpSp>
          <p:nvGrpSpPr>
            <p:cNvPr id="4" name="Group 31"/>
            <p:cNvGrpSpPr/>
            <p:nvPr/>
          </p:nvGrpSpPr>
          <p:grpSpPr>
            <a:xfrm>
              <a:off x="76200" y="2362200"/>
              <a:ext cx="5060497" cy="3115469"/>
              <a:chOff x="76200" y="2362200"/>
              <a:chExt cx="5060497" cy="3115469"/>
            </a:xfrm>
          </p:grpSpPr>
          <p:pic>
            <p:nvPicPr>
              <p:cNvPr id="5" name="Picture 3"/>
              <p:cNvPicPr>
                <a:picLocks noChangeAspect="1"/>
              </p:cNvPicPr>
              <p:nvPr/>
            </p:nvPicPr>
            <p:blipFill>
              <a:blip r:embed="rId3"/>
              <a:srcRect/>
              <a:stretch>
                <a:fillRect/>
              </a:stretch>
            </p:blipFill>
            <p:spPr bwMode="auto">
              <a:xfrm>
                <a:off x="76200" y="2362200"/>
                <a:ext cx="5060497" cy="3115469"/>
              </a:xfrm>
              <a:prstGeom prst="rect">
                <a:avLst/>
              </a:prstGeom>
              <a:noFill/>
              <a:ln w="9525">
                <a:noFill/>
                <a:miter lim="800000"/>
                <a:headEnd/>
                <a:tailEnd/>
              </a:ln>
            </p:spPr>
          </p:pic>
          <p:pic>
            <p:nvPicPr>
              <p:cNvPr id="20" name="Picture 48"/>
              <p:cNvPicPr>
                <a:picLocks noChangeAspect="1"/>
              </p:cNvPicPr>
              <p:nvPr/>
            </p:nvPicPr>
            <p:blipFill>
              <a:blip r:embed="rId4"/>
              <a:srcRect/>
              <a:stretch>
                <a:fillRect/>
              </a:stretch>
            </p:blipFill>
            <p:spPr bwMode="auto">
              <a:xfrm>
                <a:off x="3836987" y="3676649"/>
                <a:ext cx="1192213" cy="444499"/>
              </a:xfrm>
              <a:prstGeom prst="rect">
                <a:avLst/>
              </a:prstGeom>
              <a:noFill/>
              <a:ln w="9525">
                <a:noFill/>
                <a:miter lim="800000"/>
                <a:headEnd/>
                <a:tailEnd/>
              </a:ln>
            </p:spPr>
          </p:pic>
          <p:pic>
            <p:nvPicPr>
              <p:cNvPr id="21" name="Picture 72"/>
              <p:cNvPicPr>
                <a:picLocks noChangeAspect="1"/>
              </p:cNvPicPr>
              <p:nvPr/>
            </p:nvPicPr>
            <p:blipFill>
              <a:blip r:embed="rId4"/>
              <a:srcRect/>
              <a:stretch>
                <a:fillRect/>
              </a:stretch>
            </p:blipFill>
            <p:spPr bwMode="auto">
              <a:xfrm>
                <a:off x="1174297" y="4275137"/>
                <a:ext cx="1192212" cy="444499"/>
              </a:xfrm>
              <a:prstGeom prst="rect">
                <a:avLst/>
              </a:prstGeom>
              <a:noFill/>
              <a:ln w="9525">
                <a:noFill/>
                <a:miter lim="800000"/>
                <a:headEnd/>
                <a:tailEnd/>
              </a:ln>
            </p:spPr>
          </p:pic>
        </p:grpSp>
        <p:pic>
          <p:nvPicPr>
            <p:cNvPr id="22" name="Picture 1" descr="C:\Documents and Settings\rohan\My Documents\My Pictures\Microsoft Clip Organizer\j0398499.wmf"/>
            <p:cNvPicPr>
              <a:picLocks noChangeAspect="1" noChangeArrowheads="1"/>
            </p:cNvPicPr>
            <p:nvPr/>
          </p:nvPicPr>
          <p:blipFill>
            <a:blip r:embed="rId5"/>
            <a:srcRect/>
            <a:stretch>
              <a:fillRect/>
            </a:stretch>
          </p:blipFill>
          <p:spPr bwMode="auto">
            <a:xfrm>
              <a:off x="1487333" y="4579937"/>
              <a:ext cx="250522" cy="209551"/>
            </a:xfrm>
            <a:prstGeom prst="rect">
              <a:avLst/>
            </a:prstGeom>
            <a:noFill/>
            <a:ln w="9525">
              <a:noFill/>
              <a:miter lim="800000"/>
              <a:headEnd/>
              <a:tailEnd/>
            </a:ln>
          </p:spPr>
        </p:pic>
        <p:pic>
          <p:nvPicPr>
            <p:cNvPr id="23" name="Picture 1" descr="C:\Documents and Settings\rohan\My Documents\My Pictures\Microsoft Clip Organizer\j0398499.wmf"/>
            <p:cNvPicPr>
              <a:picLocks noChangeAspect="1" noChangeArrowheads="1"/>
            </p:cNvPicPr>
            <p:nvPr/>
          </p:nvPicPr>
          <p:blipFill>
            <a:blip r:embed="rId5"/>
            <a:srcRect/>
            <a:stretch>
              <a:fillRect/>
            </a:stretch>
          </p:blipFill>
          <p:spPr bwMode="auto">
            <a:xfrm>
              <a:off x="4522787" y="4057649"/>
              <a:ext cx="250522" cy="209551"/>
            </a:xfrm>
            <a:prstGeom prst="rect">
              <a:avLst/>
            </a:prstGeom>
            <a:noFill/>
            <a:ln w="9525">
              <a:noFill/>
              <a:miter lim="800000"/>
              <a:headEnd/>
              <a:tailEnd/>
            </a:ln>
          </p:spPr>
        </p:pic>
      </p:grpSp>
      <p:sp>
        <p:nvSpPr>
          <p:cNvPr id="18" name="Content Placeholder 17"/>
          <p:cNvSpPr>
            <a:spLocks noGrp="1"/>
          </p:cNvSpPr>
          <p:nvPr>
            <p:ph sz="quarter" idx="1"/>
          </p:nvPr>
        </p:nvSpPr>
        <p:spPr>
          <a:xfrm>
            <a:off x="381000" y="1447800"/>
            <a:ext cx="8267700" cy="836888"/>
          </a:xfrm>
        </p:spPr>
        <p:txBody>
          <a:bodyPr/>
          <a:lstStyle/>
          <a:p>
            <a:r>
              <a:rPr lang="en-US" dirty="0" smtClean="0"/>
              <a:t>Problem : Intermittent connectivity due to coverage holes; lack of application support</a:t>
            </a:r>
            <a:endParaRPr lang="en-US" dirty="0"/>
          </a:p>
        </p:txBody>
      </p:sp>
    </p:spTree>
  </p:cSld>
  <p:clrMapOvr>
    <a:masterClrMapping/>
  </p:clrMapOvr>
  <p:transition advTm="1711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over Dome testbed</a:t>
            </a:r>
            <a:endParaRPr lang="en-US" dirty="0"/>
          </a:p>
        </p:txBody>
      </p:sp>
      <p:pic>
        <p:nvPicPr>
          <p:cNvPr id="5" name="Picture 4"/>
          <p:cNvPicPr>
            <a:picLocks noChangeAspect="1" noChangeArrowheads="1"/>
          </p:cNvPicPr>
          <p:nvPr/>
        </p:nvPicPr>
        <p:blipFill>
          <a:blip r:embed="rId3"/>
          <a:srcRect/>
          <a:stretch>
            <a:fillRect/>
          </a:stretch>
        </p:blipFill>
        <p:spPr bwMode="auto">
          <a:xfrm>
            <a:off x="152401" y="1219200"/>
            <a:ext cx="4882386" cy="2895600"/>
          </a:xfrm>
          <a:prstGeom prst="rect">
            <a:avLst/>
          </a:prstGeom>
          <a:noFill/>
          <a:ln w="12700">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4419600" y="3886200"/>
            <a:ext cx="4572000" cy="2763420"/>
          </a:xfrm>
          <a:prstGeom prst="rect">
            <a:avLst/>
          </a:prstGeom>
          <a:noFill/>
          <a:ln w="12700">
            <a:noFill/>
            <a:miter lim="800000"/>
            <a:headEnd/>
            <a:tailEnd/>
          </a:ln>
        </p:spPr>
      </p:pic>
      <p:grpSp>
        <p:nvGrpSpPr>
          <p:cNvPr id="13" name="Group 12"/>
          <p:cNvGrpSpPr/>
          <p:nvPr/>
        </p:nvGrpSpPr>
        <p:grpSpPr>
          <a:xfrm>
            <a:off x="914400" y="2438400"/>
            <a:ext cx="304800" cy="1144588"/>
            <a:chOff x="914400" y="2438400"/>
            <a:chExt cx="304800" cy="1144588"/>
          </a:xfrm>
        </p:grpSpPr>
        <p:cxnSp>
          <p:nvCxnSpPr>
            <p:cNvPr id="8" name="Straight Connector 7"/>
            <p:cNvCxnSpPr/>
            <p:nvPr/>
          </p:nvCxnSpPr>
          <p:spPr>
            <a:xfrm>
              <a:off x="914400" y="2438400"/>
              <a:ext cx="3048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647700" y="3011488"/>
              <a:ext cx="1141412"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914400" y="3657600"/>
            <a:ext cx="890689" cy="369332"/>
          </a:xfrm>
          <a:prstGeom prst="rect">
            <a:avLst/>
          </a:prstGeom>
          <a:noFill/>
        </p:spPr>
        <p:txBody>
          <a:bodyPr wrap="none" rtlCol="0">
            <a:spAutoFit/>
          </a:bodyPr>
          <a:lstStyle/>
          <a:p>
            <a:r>
              <a:rPr lang="en-US" b="1" dirty="0" smtClean="0"/>
              <a:t>30 sec</a:t>
            </a:r>
            <a:endParaRPr lang="en-US" b="1" dirty="0"/>
          </a:p>
        </p:txBody>
      </p:sp>
      <p:grpSp>
        <p:nvGrpSpPr>
          <p:cNvPr id="15" name="Group 14"/>
          <p:cNvGrpSpPr/>
          <p:nvPr/>
        </p:nvGrpSpPr>
        <p:grpSpPr>
          <a:xfrm>
            <a:off x="5257800" y="5103812"/>
            <a:ext cx="304800" cy="1144588"/>
            <a:chOff x="914400" y="2438400"/>
            <a:chExt cx="304800" cy="1144588"/>
          </a:xfrm>
        </p:grpSpPr>
        <p:cxnSp>
          <p:nvCxnSpPr>
            <p:cNvPr id="16" name="Straight Connector 15"/>
            <p:cNvCxnSpPr/>
            <p:nvPr/>
          </p:nvCxnSpPr>
          <p:spPr>
            <a:xfrm>
              <a:off x="914400" y="2438400"/>
              <a:ext cx="3048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647700" y="3011488"/>
              <a:ext cx="1141412"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4951464" y="6183868"/>
            <a:ext cx="915936" cy="369332"/>
          </a:xfrm>
          <a:prstGeom prst="rect">
            <a:avLst/>
          </a:prstGeom>
          <a:noFill/>
        </p:spPr>
        <p:txBody>
          <a:bodyPr wrap="none" rtlCol="0">
            <a:spAutoFit/>
          </a:bodyPr>
          <a:lstStyle/>
          <a:p>
            <a:r>
              <a:rPr lang="en-US" b="1" dirty="0" smtClean="0"/>
              <a:t>8 </a:t>
            </a:r>
            <a:r>
              <a:rPr lang="en-US" b="1" dirty="0" err="1" smtClean="0"/>
              <a:t>mins</a:t>
            </a:r>
            <a:endParaRPr lang="en-US" b="1" dirty="0"/>
          </a:p>
        </p:txBody>
      </p:sp>
      <p:sp>
        <p:nvSpPr>
          <p:cNvPr id="20" name="Rounded Rectangle 19"/>
          <p:cNvSpPr/>
          <p:nvPr/>
        </p:nvSpPr>
        <p:spPr>
          <a:xfrm>
            <a:off x="381000" y="6027003"/>
            <a:ext cx="8534400" cy="6785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lvl="1" defTabSz="914400">
              <a:spcBef>
                <a:spcPts val="375"/>
              </a:spcBef>
              <a:buClr>
                <a:srgbClr val="9B2D1F"/>
              </a:buClr>
              <a:buSzPct val="85000"/>
            </a:pPr>
            <a:r>
              <a:rPr lang="en-US" sz="2800" dirty="0" smtClean="0">
                <a:solidFill>
                  <a:schemeClr val="tx1"/>
                </a:solidFill>
                <a:latin typeface="Calibri"/>
              </a:rPr>
              <a:t> </a:t>
            </a:r>
            <a:r>
              <a:rPr lang="en-US" sz="2400" dirty="0" smtClean="0">
                <a:solidFill>
                  <a:schemeClr val="tx1"/>
                </a:solidFill>
                <a:latin typeface="Calibri"/>
              </a:rPr>
              <a:t>Goal: To enable web search in Intermittently connected networks</a:t>
            </a:r>
            <a:endParaRPr lang="en-US" sz="2400" dirty="0" smtClean="0">
              <a:solidFill>
                <a:schemeClr val="bg1"/>
              </a:solidFill>
              <a:latin typeface="Calibri"/>
              <a:ea typeface="ＭＳ Ｐゴシック" pitchFamily="-65" charset="-128"/>
            </a:endParaRPr>
          </a:p>
        </p:txBody>
      </p:sp>
    </p:spTree>
    <p:custDataLst>
      <p:tags r:id="rId1"/>
    </p:custDataLst>
  </p:cSld>
  <p:clrMapOvr>
    <a:masterClrMapping/>
  </p:clrMapOvr>
  <p:transition advTm="431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22"/>
          <p:cNvPicPr>
            <a:picLocks noChangeAspect="1" noChangeArrowheads="1"/>
          </p:cNvPicPr>
          <p:nvPr/>
        </p:nvPicPr>
        <p:blipFill>
          <a:blip r:embed="rId3"/>
          <a:srcRect/>
          <a:stretch>
            <a:fillRect/>
          </a:stretch>
        </p:blipFill>
        <p:spPr bwMode="auto">
          <a:xfrm rot="18115971">
            <a:off x="1201738" y="2103720"/>
            <a:ext cx="1076325" cy="1095375"/>
          </a:xfrm>
          <a:prstGeom prst="rect">
            <a:avLst/>
          </a:prstGeom>
          <a:noFill/>
          <a:ln w="12700">
            <a:noFill/>
            <a:miter lim="800000"/>
            <a:headEnd/>
            <a:tailEnd/>
          </a:ln>
        </p:spPr>
      </p:pic>
      <p:sp>
        <p:nvSpPr>
          <p:cNvPr id="20482" name="Title 1"/>
          <p:cNvSpPr>
            <a:spLocks noGrp="1"/>
          </p:cNvSpPr>
          <p:nvPr>
            <p:ph type="title"/>
          </p:nvPr>
        </p:nvSpPr>
        <p:spPr>
          <a:xfrm>
            <a:off x="457200" y="76200"/>
            <a:ext cx="4547937" cy="1143000"/>
          </a:xfrm>
        </p:spPr>
        <p:txBody>
          <a:bodyPr/>
          <a:lstStyle/>
          <a:p>
            <a:r>
              <a:rPr lang="en-US" dirty="0" smtClean="0">
                <a:latin typeface="Calibri" pitchFamily="-112" charset="0"/>
              </a:rPr>
              <a:t>Web search process</a:t>
            </a:r>
          </a:p>
        </p:txBody>
      </p:sp>
      <p:sp>
        <p:nvSpPr>
          <p:cNvPr id="6" name="TextBox 10"/>
          <p:cNvSpPr txBox="1">
            <a:spLocks noChangeArrowheads="1"/>
          </p:cNvSpPr>
          <p:nvPr/>
        </p:nvSpPr>
        <p:spPr bwMode="auto">
          <a:xfrm>
            <a:off x="457199" y="1295400"/>
            <a:ext cx="5005137" cy="461665"/>
          </a:xfrm>
          <a:prstGeom prst="rect">
            <a:avLst/>
          </a:prstGeom>
          <a:noFill/>
          <a:ln w="9525">
            <a:noFill/>
            <a:miter lim="800000"/>
            <a:headEnd/>
            <a:tailEnd/>
          </a:ln>
        </p:spPr>
        <p:txBody>
          <a:bodyPr wrap="square">
            <a:prstTxWarp prst="textNoShape">
              <a:avLst/>
            </a:prstTxWarp>
            <a:spAutoFit/>
          </a:bodyPr>
          <a:lstStyle/>
          <a:p>
            <a:pPr>
              <a:buFont typeface="Wingdings" pitchFamily="-112" charset="2"/>
              <a:buNone/>
            </a:pPr>
            <a:r>
              <a:rPr lang="en-US" sz="2400" b="1" dirty="0">
                <a:latin typeface="Helvetica" pitchFamily="-112" charset="0"/>
              </a:rPr>
              <a:t>&lt;your favorite search engine&gt;</a:t>
            </a:r>
          </a:p>
        </p:txBody>
      </p:sp>
      <p:pic>
        <p:nvPicPr>
          <p:cNvPr id="9" name="Picture 8"/>
          <p:cNvPicPr>
            <a:picLocks noChangeAspect="1"/>
          </p:cNvPicPr>
          <p:nvPr/>
        </p:nvPicPr>
        <p:blipFill>
          <a:blip r:embed="rId4"/>
          <a:stretch>
            <a:fillRect/>
          </a:stretch>
        </p:blipFill>
        <p:spPr>
          <a:xfrm>
            <a:off x="457200" y="1676400"/>
            <a:ext cx="4597400" cy="469900"/>
          </a:xfrm>
          <a:prstGeom prst="rect">
            <a:avLst/>
          </a:prstGeom>
        </p:spPr>
      </p:pic>
      <p:pic>
        <p:nvPicPr>
          <p:cNvPr id="10" name="Picture 9"/>
          <p:cNvPicPr>
            <a:picLocks noChangeAspect="1"/>
          </p:cNvPicPr>
          <p:nvPr/>
        </p:nvPicPr>
        <p:blipFill>
          <a:blip r:embed="rId5"/>
          <a:stretch>
            <a:fillRect/>
          </a:stretch>
        </p:blipFill>
        <p:spPr>
          <a:xfrm>
            <a:off x="457200" y="3048000"/>
            <a:ext cx="5005137" cy="2971800"/>
          </a:xfrm>
          <a:prstGeom prst="rect">
            <a:avLst/>
          </a:prstGeom>
        </p:spPr>
      </p:pic>
      <p:pic>
        <p:nvPicPr>
          <p:cNvPr id="12" name="Picture 11"/>
          <p:cNvPicPr>
            <a:picLocks noChangeAspect="1"/>
          </p:cNvPicPr>
          <p:nvPr/>
        </p:nvPicPr>
        <p:blipFill>
          <a:blip r:embed="rId6"/>
          <a:stretch>
            <a:fillRect/>
          </a:stretch>
        </p:blipFill>
        <p:spPr>
          <a:xfrm>
            <a:off x="6747527" y="1255719"/>
            <a:ext cx="1625600" cy="2438400"/>
          </a:xfrm>
          <a:prstGeom prst="rect">
            <a:avLst/>
          </a:prstGeom>
        </p:spPr>
      </p:pic>
      <p:sp>
        <p:nvSpPr>
          <p:cNvPr id="13" name="TextBox 75"/>
          <p:cNvSpPr txBox="1">
            <a:spLocks noChangeArrowheads="1"/>
          </p:cNvSpPr>
          <p:nvPr/>
        </p:nvSpPr>
        <p:spPr bwMode="auto">
          <a:xfrm>
            <a:off x="5469764" y="4999979"/>
            <a:ext cx="1963548" cy="461665"/>
          </a:xfrm>
          <a:prstGeom prst="rect">
            <a:avLst/>
          </a:prstGeom>
          <a:noFill/>
          <a:ln w="9525">
            <a:noFill/>
            <a:miter lim="800000"/>
            <a:headEnd/>
            <a:tailEnd/>
          </a:ln>
        </p:spPr>
        <p:txBody>
          <a:bodyPr wrap="none">
            <a:prstTxWarp prst="textNoShape">
              <a:avLst/>
            </a:prstTxWarp>
            <a:spAutoFit/>
          </a:bodyPr>
          <a:lstStyle/>
          <a:p>
            <a:pPr>
              <a:buFont typeface="Wingdings" pitchFamily="-112" charset="2"/>
              <a:buNone/>
            </a:pPr>
            <a:r>
              <a:rPr lang="en-US" sz="2400" dirty="0" smtClean="0">
                <a:latin typeface="Helvetica" pitchFamily="-112" charset="0"/>
              </a:rPr>
              <a:t>Retrieving….</a:t>
            </a:r>
          </a:p>
          <a:p>
            <a:pPr>
              <a:buFont typeface="Wingdings" pitchFamily="-112" charset="2"/>
              <a:buNone/>
            </a:pPr>
            <a:endParaRPr lang="en-US" sz="2400" dirty="0">
              <a:latin typeface="Helvetica" pitchFamily="-112" charset="0"/>
            </a:endParaRPr>
          </a:p>
        </p:txBody>
      </p:sp>
      <p:cxnSp>
        <p:nvCxnSpPr>
          <p:cNvPr id="15" name="Straight Arrow Connector 74"/>
          <p:cNvCxnSpPr>
            <a:cxnSpLocks noChangeShapeType="1"/>
          </p:cNvCxnSpPr>
          <p:nvPr/>
        </p:nvCxnSpPr>
        <p:spPr bwMode="auto">
          <a:xfrm flipV="1">
            <a:off x="5749273" y="2362200"/>
            <a:ext cx="1032527" cy="762000"/>
          </a:xfrm>
          <a:prstGeom prst="straightConnector1">
            <a:avLst/>
          </a:prstGeom>
          <a:noFill/>
          <a:ln w="63500">
            <a:solidFill>
              <a:schemeClr val="tx1"/>
            </a:solidFill>
            <a:prstDash val="dash"/>
            <a:round/>
            <a:headEnd/>
            <a:tailEnd type="arrow" w="med" len="med"/>
          </a:ln>
        </p:spPr>
      </p:cxnSp>
      <p:cxnSp>
        <p:nvCxnSpPr>
          <p:cNvPr id="24" name="Straight Arrow Connector 74"/>
          <p:cNvCxnSpPr>
            <a:cxnSpLocks noChangeShapeType="1"/>
          </p:cNvCxnSpPr>
          <p:nvPr/>
        </p:nvCxnSpPr>
        <p:spPr bwMode="auto">
          <a:xfrm>
            <a:off x="5828612" y="4676776"/>
            <a:ext cx="1604700" cy="1588"/>
          </a:xfrm>
          <a:prstGeom prst="straightConnector1">
            <a:avLst/>
          </a:prstGeom>
          <a:noFill/>
          <a:ln w="63500">
            <a:solidFill>
              <a:schemeClr val="tx1"/>
            </a:solidFill>
            <a:prstDash val="dash"/>
            <a:round/>
            <a:headEnd/>
            <a:tailEnd type="arrow" w="med" len="med"/>
          </a:ln>
        </p:spPr>
      </p:cxnSp>
      <p:sp>
        <p:nvSpPr>
          <p:cNvPr id="27" name="TextBox 75"/>
          <p:cNvSpPr txBox="1">
            <a:spLocks noChangeArrowheads="1"/>
          </p:cNvSpPr>
          <p:nvPr/>
        </p:nvSpPr>
        <p:spPr bwMode="auto">
          <a:xfrm rot="19263555">
            <a:off x="5082441" y="2242170"/>
            <a:ext cx="1963548" cy="461665"/>
          </a:xfrm>
          <a:prstGeom prst="rect">
            <a:avLst/>
          </a:prstGeom>
          <a:noFill/>
          <a:ln w="9525">
            <a:noFill/>
            <a:miter lim="800000"/>
            <a:headEnd/>
            <a:tailEnd/>
          </a:ln>
        </p:spPr>
        <p:txBody>
          <a:bodyPr wrap="none">
            <a:prstTxWarp prst="textNoShape">
              <a:avLst/>
            </a:prstTxWarp>
            <a:spAutoFit/>
          </a:bodyPr>
          <a:lstStyle/>
          <a:p>
            <a:pPr>
              <a:buFont typeface="Wingdings" pitchFamily="-112" charset="2"/>
              <a:buNone/>
            </a:pPr>
            <a:r>
              <a:rPr lang="en-US" sz="2400" dirty="0" smtClean="0">
                <a:latin typeface="Helvetica" pitchFamily="-112" charset="0"/>
              </a:rPr>
              <a:t>Retrieving….</a:t>
            </a:r>
          </a:p>
          <a:p>
            <a:pPr>
              <a:buFont typeface="Wingdings" pitchFamily="-112" charset="2"/>
              <a:buNone/>
            </a:pPr>
            <a:endParaRPr lang="en-US" sz="1800" dirty="0">
              <a:latin typeface="Helvetica" pitchFamily="-112" charset="0"/>
            </a:endParaRPr>
          </a:p>
        </p:txBody>
      </p:sp>
      <p:sp>
        <p:nvSpPr>
          <p:cNvPr id="16" name="Rounded Rectangle 15"/>
          <p:cNvSpPr/>
          <p:nvPr/>
        </p:nvSpPr>
        <p:spPr>
          <a:xfrm>
            <a:off x="381000" y="3048000"/>
            <a:ext cx="5081337" cy="12192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380999" y="4572000"/>
            <a:ext cx="5081337" cy="65881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
          <p:cNvPicPr>
            <a:picLocks noChangeAspect="1" noChangeArrowheads="1"/>
          </p:cNvPicPr>
          <p:nvPr/>
        </p:nvPicPr>
        <p:blipFill>
          <a:blip r:embed="rId7"/>
          <a:srcRect/>
          <a:stretch>
            <a:fillRect/>
          </a:stretch>
        </p:blipFill>
        <p:spPr bwMode="auto">
          <a:xfrm>
            <a:off x="6412750" y="4391057"/>
            <a:ext cx="584138" cy="574613"/>
          </a:xfrm>
          <a:prstGeom prst="rect">
            <a:avLst/>
          </a:prstGeom>
          <a:noFill/>
          <a:ln w="9525">
            <a:noFill/>
            <a:miter lim="800000"/>
            <a:headEnd/>
            <a:tailEnd/>
          </a:ln>
          <a:effectLst/>
        </p:spPr>
      </p:pic>
    </p:spTree>
    <p:custDataLst>
      <p:tags r:id="rId1"/>
    </p:custDataLst>
  </p:cSld>
  <p:clrMapOvr>
    <a:masterClrMapping/>
  </p:clrMapOvr>
  <p:transition advTm="256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1000"/>
                            </p:stCondLst>
                            <p:childTnLst>
                              <p:par>
                                <p:cTn id="21" presetID="3" presetClass="entr" presetSubtype="5"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vertical)">
                                      <p:cBhvr>
                                        <p:cTn id="23" dur="1000"/>
                                        <p:tgtEl>
                                          <p:spTgt spid="1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1000"/>
                            </p:stCondLst>
                            <p:childTnLst>
                              <p:par>
                                <p:cTn id="40" presetID="3" presetClass="entr" presetSubtype="5"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vertical)">
                                      <p:cBhvr>
                                        <p:cTn id="42" dur="1000"/>
                                        <p:tgtEl>
                                          <p:spTgt spid="24"/>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16" grpId="0" animBg="1"/>
      <p:bldP spid="16" grpId="1" animBg="1"/>
      <p:bldP spid="17"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76200"/>
            <a:ext cx="7772400" cy="1143000"/>
          </a:xfrm>
        </p:spPr>
        <p:txBody>
          <a:bodyPr>
            <a:normAutofit/>
          </a:bodyPr>
          <a:lstStyle/>
          <a:p>
            <a:r>
              <a:rPr lang="en-US" dirty="0" smtClean="0">
                <a:latin typeface="Calibri" pitchFamily="-112" charset="0"/>
              </a:rPr>
              <a:t>Adapting web search</a:t>
            </a:r>
          </a:p>
        </p:txBody>
      </p:sp>
      <p:sp>
        <p:nvSpPr>
          <p:cNvPr id="21507" name="Content Placeholder 2"/>
          <p:cNvSpPr>
            <a:spLocks noGrp="1"/>
          </p:cNvSpPr>
          <p:nvPr>
            <p:ph sz="quarter" idx="1"/>
          </p:nvPr>
        </p:nvSpPr>
        <p:spPr>
          <a:xfrm>
            <a:off x="457200" y="1295400"/>
            <a:ext cx="8229600" cy="3657600"/>
          </a:xfrm>
        </p:spPr>
        <p:txBody>
          <a:bodyPr/>
          <a:lstStyle/>
          <a:p>
            <a:pPr marL="0" indent="0">
              <a:buFont typeface="Arial"/>
              <a:buChar char="•"/>
            </a:pPr>
            <a:r>
              <a:rPr lang="en-US" dirty="0" smtClean="0">
                <a:latin typeface="Calibri" pitchFamily="-112" charset="0"/>
              </a:rPr>
              <a:t> Key idea: </a:t>
            </a:r>
            <a:r>
              <a:rPr lang="en-US" i="1" dirty="0" smtClean="0">
                <a:latin typeface="Calibri" pitchFamily="-112" charset="0"/>
              </a:rPr>
              <a:t>Aggressively </a:t>
            </a:r>
            <a:r>
              <a:rPr lang="en-US" i="1" dirty="0" err="1" smtClean="0">
                <a:latin typeface="Calibri" pitchFamily="-112" charset="0"/>
              </a:rPr>
              <a:t>prefetch</a:t>
            </a:r>
            <a:r>
              <a:rPr lang="en-US" i="1" dirty="0" smtClean="0">
                <a:latin typeface="Calibri" pitchFamily="-112" charset="0"/>
              </a:rPr>
              <a:t> </a:t>
            </a:r>
            <a:r>
              <a:rPr lang="en-US" dirty="0" smtClean="0">
                <a:latin typeface="Calibri" pitchFamily="-112" charset="0"/>
              </a:rPr>
              <a:t>web pages</a:t>
            </a:r>
          </a:p>
          <a:p>
            <a:pPr marL="0" indent="0">
              <a:buFont typeface="Arial"/>
              <a:buChar char="•"/>
            </a:pPr>
            <a:endParaRPr lang="en-US" i="1" dirty="0" smtClean="0">
              <a:latin typeface="Calibri" pitchFamily="-112" charset="0"/>
            </a:endParaRPr>
          </a:p>
          <a:p>
            <a:pPr marL="165100" indent="-165100">
              <a:buFont typeface="Arial"/>
              <a:buChar char="•"/>
            </a:pPr>
            <a:r>
              <a:rPr lang="en-US" b="1" dirty="0" smtClean="0">
                <a:latin typeface="Calibri" pitchFamily="-112" charset="0"/>
              </a:rPr>
              <a:t>Resource management question: How to prioritize web pages during short bandwidth opportunity?</a:t>
            </a:r>
          </a:p>
          <a:p>
            <a:pPr marL="439420" lvl="1" indent="-165100">
              <a:buFont typeface="Arial"/>
              <a:buChar char="•"/>
            </a:pPr>
            <a:r>
              <a:rPr lang="en-US" dirty="0" smtClean="0">
                <a:latin typeface="Calibri" pitchFamily="-112" charset="0"/>
              </a:rPr>
              <a:t>Is the 7</a:t>
            </a:r>
            <a:r>
              <a:rPr lang="en-US" baseline="30000" dirty="0" smtClean="0">
                <a:latin typeface="Calibri" pitchFamily="-112" charset="0"/>
              </a:rPr>
              <a:t>th</a:t>
            </a:r>
            <a:r>
              <a:rPr lang="en-US" dirty="0" smtClean="0">
                <a:latin typeface="Calibri" pitchFamily="-112" charset="0"/>
              </a:rPr>
              <a:t> web page retrieved for query q1 more important than the 5</a:t>
            </a:r>
            <a:r>
              <a:rPr lang="en-US" baseline="30000" dirty="0" smtClean="0">
                <a:latin typeface="Calibri" pitchFamily="-112" charset="0"/>
              </a:rPr>
              <a:t>th</a:t>
            </a:r>
            <a:r>
              <a:rPr lang="en-US" dirty="0" smtClean="0">
                <a:latin typeface="Calibri" pitchFamily="-112" charset="0"/>
              </a:rPr>
              <a:t> web page retrieved for query q2? </a:t>
            </a:r>
          </a:p>
          <a:p>
            <a:pPr marL="0" indent="115888">
              <a:buNone/>
            </a:pPr>
            <a:r>
              <a:rPr lang="en-US" dirty="0" smtClean="0">
                <a:latin typeface="Calibri" pitchFamily="-112" charset="0"/>
              </a:rPr>
              <a:t> </a:t>
            </a:r>
          </a:p>
        </p:txBody>
      </p:sp>
    </p:spTree>
    <p:custDataLst>
      <p:tags r:id="rId1"/>
    </p:custDataLst>
  </p:cSld>
  <p:clrMapOvr>
    <a:masterClrMapping/>
  </p:clrMapOvr>
  <p:transition advTm="509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Thedu’s</a:t>
            </a:r>
            <a:r>
              <a:rPr lang="en-US" dirty="0" smtClean="0"/>
              <a:t> utility-driven prioritization</a:t>
            </a:r>
            <a:endParaRPr lang="en-US" dirty="0"/>
          </a:p>
        </p:txBody>
      </p:sp>
      <p:sp>
        <p:nvSpPr>
          <p:cNvPr id="3" name="Content Placeholder 2"/>
          <p:cNvSpPr>
            <a:spLocks noGrp="1"/>
          </p:cNvSpPr>
          <p:nvPr>
            <p:ph sz="quarter" idx="1"/>
          </p:nvPr>
        </p:nvSpPr>
        <p:spPr>
          <a:xfrm>
            <a:off x="381000" y="1447800"/>
            <a:ext cx="8763000" cy="5410200"/>
          </a:xfrm>
        </p:spPr>
        <p:txBody>
          <a:bodyPr/>
          <a:lstStyle/>
          <a:p>
            <a:r>
              <a:rPr lang="en-US" dirty="0" smtClean="0"/>
              <a:t>Use query-type classification to remove web pages that are not useful</a:t>
            </a:r>
          </a:p>
          <a:p>
            <a:endParaRPr lang="en-US" dirty="0" smtClean="0"/>
          </a:p>
          <a:p>
            <a:r>
              <a:rPr lang="en-US" dirty="0" smtClean="0"/>
              <a:t>For the remaining web pages</a:t>
            </a:r>
          </a:p>
          <a:p>
            <a:endParaRPr lang="en-US" dirty="0" smtClean="0"/>
          </a:p>
          <a:p>
            <a:pPr lvl="1"/>
            <a:r>
              <a:rPr lang="en-US" dirty="0" smtClean="0"/>
              <a:t>Estimate probability that a web page is relevant to a query using IR techniques</a:t>
            </a:r>
          </a:p>
          <a:p>
            <a:pPr lvl="1"/>
            <a:endParaRPr lang="en-US" dirty="0" smtClean="0"/>
          </a:p>
          <a:p>
            <a:pPr lvl="1"/>
            <a:r>
              <a:rPr lang="en-US" dirty="0" smtClean="0"/>
              <a:t>(Vehicles) Download web pages according to the probabilities</a:t>
            </a:r>
          </a:p>
          <a:p>
            <a:pPr lvl="1">
              <a:buNone/>
            </a:pPr>
            <a:endParaRPr lang="en-US" dirty="0" smtClean="0"/>
          </a:p>
        </p:txBody>
      </p:sp>
    </p:spTree>
    <p:custDataLst>
      <p:tags r:id="rId1"/>
    </p:custDataLst>
  </p:cSld>
  <p:clrMapOvr>
    <a:masterClrMapping/>
  </p:clrMapOvr>
  <p:transition advTm="624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on Dome</a:t>
            </a:r>
            <a:endParaRPr lang="en-US" dirty="0"/>
          </a:p>
        </p:txBody>
      </p:sp>
      <p:sp>
        <p:nvSpPr>
          <p:cNvPr id="6" name="TextBox 5"/>
          <p:cNvSpPr txBox="1"/>
          <p:nvPr/>
        </p:nvSpPr>
        <p:spPr>
          <a:xfrm>
            <a:off x="838200" y="3124200"/>
            <a:ext cx="2505228" cy="830997"/>
          </a:xfrm>
          <a:prstGeom prst="rect">
            <a:avLst/>
          </a:prstGeom>
          <a:noFill/>
        </p:spPr>
        <p:txBody>
          <a:bodyPr wrap="square" rtlCol="0">
            <a:spAutoFit/>
          </a:bodyPr>
          <a:lstStyle/>
          <a:p>
            <a:r>
              <a:rPr lang="en-US" sz="2400" dirty="0" smtClean="0">
                <a:latin typeface="Calibri"/>
              </a:rPr>
              <a:t>Relevant </a:t>
            </a:r>
          </a:p>
          <a:p>
            <a:r>
              <a:rPr lang="en-US" sz="2400" dirty="0" smtClean="0">
                <a:latin typeface="Calibri"/>
              </a:rPr>
              <a:t>Web pages</a:t>
            </a:r>
          </a:p>
        </p:txBody>
      </p:sp>
      <p:graphicFrame>
        <p:nvGraphicFramePr>
          <p:cNvPr id="9" name="Chart 8"/>
          <p:cNvGraphicFramePr/>
          <p:nvPr/>
        </p:nvGraphicFramePr>
        <p:xfrm>
          <a:off x="2133600" y="2133600"/>
          <a:ext cx="5702300" cy="3657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6031966" y="3276600"/>
            <a:ext cx="1803934" cy="1150441"/>
            <a:chOff x="6934200" y="1371600"/>
            <a:chExt cx="1803934" cy="1150441"/>
          </a:xfrm>
        </p:grpSpPr>
        <p:sp>
          <p:nvSpPr>
            <p:cNvPr id="5" name="Rectangle 4"/>
            <p:cNvSpPr/>
            <p:nvPr/>
          </p:nvSpPr>
          <p:spPr>
            <a:xfrm>
              <a:off x="6934200" y="1539240"/>
              <a:ext cx="182880" cy="13716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934200" y="1920240"/>
              <a:ext cx="182880" cy="13716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169993" y="1371600"/>
              <a:ext cx="907207" cy="430887"/>
            </a:xfrm>
            <a:prstGeom prst="rect">
              <a:avLst/>
            </a:prstGeom>
            <a:noFill/>
          </p:spPr>
          <p:txBody>
            <a:bodyPr wrap="none" rtlCol="0">
              <a:spAutoFit/>
            </a:bodyPr>
            <a:lstStyle/>
            <a:p>
              <a:r>
                <a:rPr lang="en-US" sz="2200" dirty="0" err="1" smtClean="0">
                  <a:latin typeface="Calibri"/>
                </a:rPr>
                <a:t>Thedu</a:t>
              </a:r>
              <a:endParaRPr lang="en-US" sz="2200" dirty="0">
                <a:latin typeface="Calibri"/>
              </a:endParaRPr>
            </a:p>
          </p:txBody>
        </p:sp>
        <p:sp>
          <p:nvSpPr>
            <p:cNvPr id="10" name="TextBox 9"/>
            <p:cNvSpPr txBox="1"/>
            <p:nvPr/>
          </p:nvSpPr>
          <p:spPr>
            <a:xfrm>
              <a:off x="7162800" y="1752600"/>
              <a:ext cx="1575334" cy="769441"/>
            </a:xfrm>
            <a:prstGeom prst="rect">
              <a:avLst/>
            </a:prstGeom>
            <a:noFill/>
          </p:spPr>
          <p:txBody>
            <a:bodyPr wrap="none" rtlCol="0">
              <a:spAutoFit/>
            </a:bodyPr>
            <a:lstStyle/>
            <a:p>
              <a:r>
                <a:rPr lang="en-US" sz="2200" dirty="0" smtClean="0">
                  <a:latin typeface="Calibri"/>
                </a:rPr>
                <a:t>Today’s web </a:t>
              </a:r>
            </a:p>
            <a:p>
              <a:r>
                <a:rPr lang="en-US" sz="2200" dirty="0" smtClean="0">
                  <a:latin typeface="Calibri"/>
                </a:rPr>
                <a:t>search</a:t>
              </a:r>
              <a:endParaRPr lang="en-US" sz="2200" dirty="0">
                <a:latin typeface="Calibri"/>
              </a:endParaRPr>
            </a:p>
          </p:txBody>
        </p:sp>
      </p:grpSp>
      <p:sp>
        <p:nvSpPr>
          <p:cNvPr id="13" name="Content Placeholder 2"/>
          <p:cNvSpPr>
            <a:spLocks noGrp="1"/>
          </p:cNvSpPr>
          <p:nvPr>
            <p:ph sz="quarter" idx="1"/>
          </p:nvPr>
        </p:nvSpPr>
        <p:spPr>
          <a:xfrm>
            <a:off x="76200" y="1219200"/>
            <a:ext cx="7772400" cy="609600"/>
          </a:xfrm>
        </p:spPr>
        <p:txBody>
          <a:bodyPr/>
          <a:lstStyle/>
          <a:p>
            <a:pPr lvl="1"/>
            <a:r>
              <a:rPr lang="en-US" dirty="0" smtClean="0">
                <a:latin typeface="Calibri" pitchFamily="-112" charset="0"/>
              </a:rPr>
              <a:t>Queries generated at the rate of 10/hour/bus</a:t>
            </a:r>
          </a:p>
        </p:txBody>
      </p:sp>
      <p:sp>
        <p:nvSpPr>
          <p:cNvPr id="14" name="Content Placeholder 2"/>
          <p:cNvSpPr txBox="1">
            <a:spLocks/>
          </p:cNvSpPr>
          <p:nvPr/>
        </p:nvSpPr>
        <p:spPr>
          <a:xfrm>
            <a:off x="609600" y="5791200"/>
            <a:ext cx="8534400" cy="1066800"/>
          </a:xfrm>
          <a:prstGeom prst="rect">
            <a:avLst/>
          </a:prstGeom>
        </p:spPr>
        <p:txBody>
          <a:bodyPr vert="horz" anchor="t" anchorCtr="0">
            <a:noAutofit/>
          </a:bodyPr>
          <a:lstStyle/>
          <a:p>
            <a:pPr marL="0" marR="0" lvl="1" indent="49213" defTabSz="914400" rtl="0" eaLnBrk="1" fontAlgn="auto" latinLnBrk="0" hangingPunct="1">
              <a:lnSpc>
                <a:spcPct val="100000"/>
              </a:lnSpc>
              <a:spcBef>
                <a:spcPts val="370"/>
              </a:spcBef>
              <a:spcAft>
                <a:spcPts val="0"/>
              </a:spcAft>
              <a:buClr>
                <a:schemeClr val="accent2"/>
              </a:buClr>
              <a:buSzPct val="85000"/>
              <a:tabLst/>
              <a:defRPr/>
            </a:pPr>
            <a:r>
              <a:rPr kumimoji="0" lang="en-US" sz="2400" b="0" i="0" u="none" strike="noStrike" kern="1200" cap="none" spc="0" normalizeH="0" baseline="0" noProof="0" dirty="0" smtClean="0">
                <a:ln>
                  <a:noFill/>
                </a:ln>
                <a:solidFill>
                  <a:schemeClr val="tx1"/>
                </a:solidFill>
                <a:effectLst/>
                <a:uLnTx/>
                <a:uFillTx/>
                <a:latin typeface="Calibri" pitchFamily="-112" charset="0"/>
                <a:ea typeface="+mn-ea"/>
                <a:cs typeface="+mn-cs"/>
              </a:rPr>
              <a:t>Mean delay in receiving</a:t>
            </a:r>
            <a:r>
              <a:rPr kumimoji="0" lang="en-US" sz="2400" b="0" i="0" u="none" strike="noStrike" kern="1200" cap="none" spc="0" normalizeH="0" noProof="0" dirty="0" smtClean="0">
                <a:ln>
                  <a:noFill/>
                </a:ln>
                <a:solidFill>
                  <a:schemeClr val="tx1"/>
                </a:solidFill>
                <a:effectLst/>
                <a:uLnTx/>
                <a:uFillTx/>
                <a:latin typeface="Calibri"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Calibri" pitchFamily="-112" charset="0"/>
                <a:ea typeface="+mn-ea"/>
                <a:cs typeface="+mn-cs"/>
              </a:rPr>
              <a:t>relevant web pages</a:t>
            </a:r>
            <a:r>
              <a:rPr kumimoji="0" lang="en-US" sz="2400" b="0" i="0" u="none" strike="noStrike" kern="1200" cap="none" spc="0" normalizeH="0" noProof="0" dirty="0" smtClean="0">
                <a:ln>
                  <a:noFill/>
                </a:ln>
                <a:solidFill>
                  <a:schemeClr val="tx1"/>
                </a:solidFill>
                <a:effectLst/>
                <a:uLnTx/>
                <a:uFillTx/>
                <a:latin typeface="Calibri" pitchFamily="-112" charset="0"/>
                <a:ea typeface="+mn-ea"/>
                <a:cs typeface="+mn-cs"/>
              </a:rPr>
              <a:t> = 2.3 min</a:t>
            </a:r>
          </a:p>
          <a:p>
            <a:pPr marL="0" marR="0" lvl="1" indent="49213" defTabSz="914400" rtl="0" eaLnBrk="1" fontAlgn="auto" latinLnBrk="0" hangingPunct="1">
              <a:lnSpc>
                <a:spcPct val="100000"/>
              </a:lnSpc>
              <a:spcBef>
                <a:spcPts val="370"/>
              </a:spcBef>
              <a:spcAft>
                <a:spcPts val="0"/>
              </a:spcAft>
              <a:buClr>
                <a:schemeClr val="accent2"/>
              </a:buClr>
              <a:buSzPct val="85000"/>
              <a:tabLst/>
              <a:defRPr/>
            </a:pPr>
            <a:r>
              <a:rPr lang="en-US" sz="2400" dirty="0" smtClean="0">
                <a:latin typeface="Calibri" pitchFamily="-112" charset="0"/>
                <a:ea typeface="+mn-ea"/>
                <a:cs typeface="+mn-cs"/>
              </a:rPr>
              <a:t>Mean delay in Amherst town center = 33 seconds</a:t>
            </a:r>
            <a:endParaRPr kumimoji="0" lang="en-US" sz="2400" b="0" i="0" u="none" strike="noStrike" kern="1200" cap="none" spc="0" normalizeH="0" noProof="0" dirty="0" smtClean="0">
              <a:ln>
                <a:noFill/>
              </a:ln>
              <a:solidFill>
                <a:schemeClr val="tx1"/>
              </a:solidFill>
              <a:effectLst/>
              <a:uLnTx/>
              <a:uFillTx/>
              <a:latin typeface="Calibri" pitchFamily="-112" charset="0"/>
              <a:ea typeface="+mn-ea"/>
              <a:cs typeface="+mn-cs"/>
            </a:endParaRPr>
          </a:p>
        </p:txBody>
      </p:sp>
      <p:sp>
        <p:nvSpPr>
          <p:cNvPr id="15" name="Rounded Rectangle 14"/>
          <p:cNvSpPr/>
          <p:nvPr/>
        </p:nvSpPr>
        <p:spPr>
          <a:xfrm>
            <a:off x="304800" y="5798403"/>
            <a:ext cx="8534400" cy="9071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lvl="1" defTabSz="914400">
              <a:spcBef>
                <a:spcPts val="375"/>
              </a:spcBef>
              <a:buClr>
                <a:srgbClr val="9B2D1F"/>
              </a:buClr>
              <a:buSzPct val="85000"/>
            </a:pPr>
            <a:r>
              <a:rPr lang="en-US" sz="2600" dirty="0" err="1" smtClean="0">
                <a:solidFill>
                  <a:schemeClr val="bg1"/>
                </a:solidFill>
                <a:latin typeface="Calibri"/>
                <a:ea typeface="ＭＳ Ｐゴシック" pitchFamily="-65" charset="-128"/>
              </a:rPr>
              <a:t>Thedu</a:t>
            </a:r>
            <a:r>
              <a:rPr lang="en-US" sz="2600" dirty="0" smtClean="0">
                <a:solidFill>
                  <a:schemeClr val="bg1"/>
                </a:solidFill>
                <a:latin typeface="Calibri"/>
                <a:ea typeface="ＭＳ Ｐゴシック" pitchFamily="-65" charset="-128"/>
              </a:rPr>
              <a:t> enables web search using a utility-driven prioritization algorithm to implement aggressive </a:t>
            </a:r>
            <a:r>
              <a:rPr lang="en-US" sz="2600" dirty="0" err="1" smtClean="0">
                <a:solidFill>
                  <a:schemeClr val="bg1"/>
                </a:solidFill>
                <a:latin typeface="Calibri"/>
                <a:ea typeface="ＭＳ Ｐゴシック" pitchFamily="-65" charset="-128"/>
              </a:rPr>
              <a:t>prefetching</a:t>
            </a:r>
            <a:r>
              <a:rPr lang="en-US" sz="2600" dirty="0" smtClean="0">
                <a:solidFill>
                  <a:schemeClr val="bg1"/>
                </a:solidFill>
                <a:latin typeface="Calibri"/>
                <a:ea typeface="ＭＳ Ｐゴシック" pitchFamily="-65" charset="-128"/>
              </a:rPr>
              <a:t> </a:t>
            </a:r>
            <a:endParaRPr lang="en-US" sz="2400" dirty="0" smtClean="0">
              <a:solidFill>
                <a:schemeClr val="bg1"/>
              </a:solidFill>
              <a:latin typeface="Calibri"/>
              <a:ea typeface="ＭＳ Ｐゴシック" pitchFamily="-65" charset="-128"/>
            </a:endParaRPr>
          </a:p>
        </p:txBody>
      </p:sp>
    </p:spTree>
    <p:custDataLst>
      <p:tags r:id="rId1"/>
    </p:custDataLst>
  </p:cSld>
  <p:clrMapOvr>
    <a:masterClrMapping/>
  </p:clrMapOvr>
  <p:transition advTm="432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rmAutofit/>
          </a:bodyPr>
          <a:lstStyle/>
          <a:p>
            <a:r>
              <a:rPr lang="en-US" dirty="0" smtClean="0"/>
              <a:t>Talk outline</a:t>
            </a:r>
            <a:endParaRPr lang="en-US" dirty="0"/>
          </a:p>
        </p:txBody>
      </p:sp>
      <p:cxnSp>
        <p:nvCxnSpPr>
          <p:cNvPr id="142" name="Straight Connector 141"/>
          <p:cNvCxnSpPr/>
          <p:nvPr/>
        </p:nvCxnSpPr>
        <p:spPr>
          <a:xfrm rot="5400000">
            <a:off x="1347444" y="3558046"/>
            <a:ext cx="2486709" cy="1"/>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5400000">
            <a:off x="3573956" y="3558047"/>
            <a:ext cx="2485116" cy="1588"/>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15120" y="2545675"/>
            <a:ext cx="8689853" cy="1588"/>
          </a:xfrm>
          <a:prstGeom prst="line">
            <a:avLst/>
          </a:prstGeom>
          <a:ln w="41275">
            <a:solidFill>
              <a:schemeClr val="tx1"/>
            </a:solidFill>
            <a:headEnd type="triangle"/>
            <a:tailEnd type="none" w="lg" len="me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928726" y="2534164"/>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930" y="2687358"/>
            <a:ext cx="2342082" cy="1015663"/>
          </a:xfrm>
          <a:prstGeom prst="rect">
            <a:avLst/>
          </a:prstGeom>
          <a:noFill/>
        </p:spPr>
        <p:txBody>
          <a:bodyPr wrap="none" rtlCol="0">
            <a:spAutoFit/>
          </a:bodyPr>
          <a:lstStyle/>
          <a:p>
            <a:r>
              <a:rPr lang="en-US" sz="2000" dirty="0" smtClean="0">
                <a:latin typeface="Calibri"/>
              </a:rPr>
              <a:t>Mostly disconnected</a:t>
            </a:r>
          </a:p>
          <a:p>
            <a:endParaRPr lang="en-US" sz="2200" b="1" dirty="0" smtClean="0">
              <a:latin typeface="Calibri"/>
            </a:endParaRPr>
          </a:p>
          <a:p>
            <a:r>
              <a:rPr lang="en-US" dirty="0" smtClean="0"/>
              <a:t>   </a:t>
            </a:r>
            <a:endParaRPr lang="en-US" dirty="0"/>
          </a:p>
        </p:txBody>
      </p:sp>
      <p:cxnSp>
        <p:nvCxnSpPr>
          <p:cNvPr id="131" name="Straight Connector 130"/>
          <p:cNvCxnSpPr/>
          <p:nvPr/>
        </p:nvCxnSpPr>
        <p:spPr>
          <a:xfrm rot="5400000">
            <a:off x="3292514" y="2538629"/>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2914867" y="2691823"/>
            <a:ext cx="1633781" cy="707886"/>
          </a:xfrm>
          <a:prstGeom prst="rect">
            <a:avLst/>
          </a:prstGeom>
          <a:noFill/>
        </p:spPr>
        <p:txBody>
          <a:bodyPr wrap="none" rtlCol="0">
            <a:spAutoFit/>
          </a:bodyPr>
          <a:lstStyle/>
          <a:p>
            <a:r>
              <a:rPr lang="en-US" sz="2000" dirty="0" smtClean="0">
                <a:latin typeface="Calibri"/>
              </a:rPr>
              <a:t>Intermittently </a:t>
            </a:r>
          </a:p>
          <a:p>
            <a:r>
              <a:rPr lang="en-US" sz="2000" dirty="0" smtClean="0">
                <a:latin typeface="Calibri"/>
              </a:rPr>
              <a:t>connected </a:t>
            </a:r>
            <a:endParaRPr lang="en-US" sz="2000" dirty="0">
              <a:latin typeface="Calibri"/>
            </a:endParaRPr>
          </a:p>
        </p:txBody>
      </p:sp>
      <p:cxnSp>
        <p:nvCxnSpPr>
          <p:cNvPr id="157" name="Straight Connector 156"/>
          <p:cNvCxnSpPr/>
          <p:nvPr/>
        </p:nvCxnSpPr>
        <p:spPr>
          <a:xfrm rot="5400000">
            <a:off x="6095206" y="2610364"/>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85800" y="1937026"/>
            <a:ext cx="902511" cy="400110"/>
          </a:xfrm>
          <a:prstGeom prst="rect">
            <a:avLst/>
          </a:prstGeom>
          <a:noFill/>
        </p:spPr>
        <p:txBody>
          <a:bodyPr wrap="none" rtlCol="0">
            <a:spAutoFit/>
          </a:bodyPr>
          <a:lstStyle/>
          <a:p>
            <a:r>
              <a:rPr lang="en-US" sz="2000" dirty="0" smtClean="0">
                <a:latin typeface="Calibri"/>
              </a:rPr>
              <a:t>~hours</a:t>
            </a:r>
            <a:endParaRPr lang="en-US" sz="2000" dirty="0">
              <a:latin typeface="Calibri"/>
            </a:endParaRPr>
          </a:p>
        </p:txBody>
      </p:sp>
      <p:sp>
        <p:nvSpPr>
          <p:cNvPr id="80" name="TextBox 79"/>
          <p:cNvSpPr txBox="1"/>
          <p:nvPr/>
        </p:nvSpPr>
        <p:spPr>
          <a:xfrm>
            <a:off x="2986920" y="1937026"/>
            <a:ext cx="1156737" cy="400110"/>
          </a:xfrm>
          <a:prstGeom prst="rect">
            <a:avLst/>
          </a:prstGeom>
          <a:noFill/>
        </p:spPr>
        <p:txBody>
          <a:bodyPr wrap="none" rtlCol="0">
            <a:spAutoFit/>
          </a:bodyPr>
          <a:lstStyle/>
          <a:p>
            <a:r>
              <a:rPr lang="en-US" sz="2000" dirty="0" smtClean="0">
                <a:latin typeface="Calibri"/>
              </a:rPr>
              <a:t>~minutes</a:t>
            </a:r>
            <a:endParaRPr lang="en-US" sz="2000" dirty="0">
              <a:latin typeface="Calibri"/>
            </a:endParaRPr>
          </a:p>
        </p:txBody>
      </p:sp>
      <p:sp>
        <p:nvSpPr>
          <p:cNvPr id="81" name="TextBox 80"/>
          <p:cNvSpPr txBox="1"/>
          <p:nvPr/>
        </p:nvSpPr>
        <p:spPr>
          <a:xfrm>
            <a:off x="5501520" y="1937026"/>
            <a:ext cx="1151728" cy="400110"/>
          </a:xfrm>
          <a:prstGeom prst="rect">
            <a:avLst/>
          </a:prstGeom>
          <a:noFill/>
        </p:spPr>
        <p:txBody>
          <a:bodyPr wrap="none" rtlCol="0">
            <a:spAutoFit/>
          </a:bodyPr>
          <a:lstStyle/>
          <a:p>
            <a:r>
              <a:rPr lang="en-US" sz="2000" dirty="0" smtClean="0">
                <a:latin typeface="Calibri"/>
              </a:rPr>
              <a:t>~seconds</a:t>
            </a:r>
            <a:endParaRPr lang="en-US" sz="2000" dirty="0">
              <a:latin typeface="Calibri"/>
            </a:endParaRPr>
          </a:p>
        </p:txBody>
      </p:sp>
      <p:sp>
        <p:nvSpPr>
          <p:cNvPr id="59" name="TextBox 58"/>
          <p:cNvSpPr txBox="1"/>
          <p:nvPr/>
        </p:nvSpPr>
        <p:spPr>
          <a:xfrm>
            <a:off x="6953838" y="2057400"/>
            <a:ext cx="1990173" cy="400110"/>
          </a:xfrm>
          <a:prstGeom prst="rect">
            <a:avLst/>
          </a:prstGeom>
          <a:noFill/>
        </p:spPr>
        <p:txBody>
          <a:bodyPr wrap="none" rtlCol="0">
            <a:spAutoFit/>
          </a:bodyPr>
          <a:lstStyle/>
          <a:p>
            <a:r>
              <a:rPr lang="en-US" sz="2000" dirty="0" smtClean="0">
                <a:latin typeface="Calibri"/>
              </a:rPr>
              <a:t>Disruption length</a:t>
            </a:r>
            <a:endParaRPr lang="en-US" sz="2000" dirty="0">
              <a:latin typeface="Calibri"/>
            </a:endParaRPr>
          </a:p>
        </p:txBody>
      </p:sp>
      <p:sp>
        <p:nvSpPr>
          <p:cNvPr id="18" name="TextBox 17"/>
          <p:cNvSpPr txBox="1"/>
          <p:nvPr/>
        </p:nvSpPr>
        <p:spPr>
          <a:xfrm>
            <a:off x="4810949" y="3220758"/>
            <a:ext cx="1742251" cy="677108"/>
          </a:xfrm>
          <a:prstGeom prst="rect">
            <a:avLst/>
          </a:prstGeom>
          <a:noFill/>
        </p:spPr>
        <p:txBody>
          <a:bodyPr wrap="square" rtlCol="0">
            <a:spAutoFit/>
          </a:bodyPr>
          <a:lstStyle/>
          <a:p>
            <a:r>
              <a:rPr lang="en-US" sz="2000" dirty="0" err="1" smtClean="0">
                <a:latin typeface="Calibri"/>
              </a:rPr>
              <a:t>WiFi</a:t>
            </a:r>
            <a:r>
              <a:rPr lang="en-US" sz="2000" dirty="0" smtClean="0">
                <a:latin typeface="Calibri"/>
              </a:rPr>
              <a:t> Mesh</a:t>
            </a:r>
          </a:p>
          <a:p>
            <a:endParaRPr lang="en-US" b="1" dirty="0" smtClean="0"/>
          </a:p>
        </p:txBody>
      </p:sp>
      <p:sp>
        <p:nvSpPr>
          <p:cNvPr id="19" name="TextBox 18"/>
          <p:cNvSpPr txBox="1"/>
          <p:nvPr/>
        </p:nvSpPr>
        <p:spPr>
          <a:xfrm>
            <a:off x="7503829" y="3220758"/>
            <a:ext cx="1335371" cy="677108"/>
          </a:xfrm>
          <a:prstGeom prst="rect">
            <a:avLst/>
          </a:prstGeom>
          <a:noFill/>
        </p:spPr>
        <p:txBody>
          <a:bodyPr wrap="square" rtlCol="0">
            <a:spAutoFit/>
          </a:bodyPr>
          <a:lstStyle/>
          <a:p>
            <a:r>
              <a:rPr lang="en-US" sz="2000" dirty="0" smtClean="0">
                <a:latin typeface="Calibri"/>
              </a:rPr>
              <a:t>Cellular</a:t>
            </a:r>
          </a:p>
          <a:p>
            <a:endParaRPr lang="en-US" b="1" dirty="0" smtClean="0"/>
          </a:p>
        </p:txBody>
      </p:sp>
      <p:sp>
        <p:nvSpPr>
          <p:cNvPr id="20" name="TextBox 19"/>
          <p:cNvSpPr txBox="1"/>
          <p:nvPr/>
        </p:nvSpPr>
        <p:spPr>
          <a:xfrm>
            <a:off x="5005115" y="2754628"/>
            <a:ext cx="3302763" cy="707886"/>
          </a:xfrm>
          <a:prstGeom prst="rect">
            <a:avLst/>
          </a:prstGeom>
          <a:noFill/>
        </p:spPr>
        <p:txBody>
          <a:bodyPr wrap="square" rtlCol="0">
            <a:spAutoFit/>
          </a:bodyPr>
          <a:lstStyle/>
          <a:p>
            <a:r>
              <a:rPr lang="en-US" sz="2200" b="1" dirty="0" smtClean="0">
                <a:latin typeface="Calibri"/>
              </a:rPr>
              <a:t>       </a:t>
            </a:r>
            <a:r>
              <a:rPr lang="en-US" sz="2000" dirty="0" smtClean="0">
                <a:latin typeface="Calibri"/>
              </a:rPr>
              <a:t>Mostly connected</a:t>
            </a:r>
            <a:r>
              <a:rPr lang="en-US" sz="2000" b="1" dirty="0" smtClean="0">
                <a:latin typeface="Calibri"/>
              </a:rPr>
              <a:t> </a:t>
            </a:r>
          </a:p>
          <a:p>
            <a:endParaRPr lang="en-US" b="1" dirty="0" smtClean="0"/>
          </a:p>
        </p:txBody>
      </p:sp>
      <p:cxnSp>
        <p:nvCxnSpPr>
          <p:cNvPr id="21" name="Straight Connector 20"/>
          <p:cNvCxnSpPr/>
          <p:nvPr/>
        </p:nvCxnSpPr>
        <p:spPr>
          <a:xfrm rot="5400000">
            <a:off x="4988805" y="3079721"/>
            <a:ext cx="233189"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5081315" y="2963128"/>
            <a:ext cx="405085"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7620000" y="2983104"/>
            <a:ext cx="40508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7884406" y="3079721"/>
            <a:ext cx="23318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763673" y="4010285"/>
            <a:ext cx="1580644" cy="1589"/>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92328" y="3955646"/>
            <a:ext cx="2527872" cy="1149754"/>
          </a:xfrm>
          <a:prstGeom prst="rect">
            <a:avLst/>
          </a:prstGeom>
          <a:noFill/>
        </p:spPr>
        <p:txBody>
          <a:bodyPr wrap="square" rtlCol="0">
            <a:spAutoFit/>
          </a:bodyPr>
          <a:lstStyle/>
          <a:p>
            <a:r>
              <a:rPr lang="en-US" sz="2200" b="1" dirty="0" err="1" smtClean="0">
                <a:latin typeface="Calibri"/>
              </a:rPr>
              <a:t>Wiffler</a:t>
            </a:r>
            <a:r>
              <a:rPr lang="en-US" sz="2200" b="1" dirty="0" smtClean="0">
                <a:latin typeface="Calibri"/>
              </a:rPr>
              <a:t>: Opportunistic augmentation</a:t>
            </a:r>
            <a:endParaRPr lang="en-US" sz="2200" b="1" dirty="0">
              <a:latin typeface="Calibri"/>
            </a:endParaRPr>
          </a:p>
        </p:txBody>
      </p:sp>
      <p:sp>
        <p:nvSpPr>
          <p:cNvPr id="33" name="TextBox 32"/>
          <p:cNvSpPr txBox="1"/>
          <p:nvPr/>
        </p:nvSpPr>
        <p:spPr>
          <a:xfrm>
            <a:off x="4817308" y="3955646"/>
            <a:ext cx="2527872" cy="1107996"/>
          </a:xfrm>
          <a:prstGeom prst="rect">
            <a:avLst/>
          </a:prstGeom>
          <a:noFill/>
        </p:spPr>
        <p:txBody>
          <a:bodyPr wrap="square" rtlCol="0">
            <a:spAutoFit/>
          </a:bodyPr>
          <a:lstStyle/>
          <a:p>
            <a:r>
              <a:rPr lang="en-US" sz="2200" b="1" dirty="0" err="1" smtClean="0">
                <a:latin typeface="Calibri"/>
              </a:rPr>
              <a:t>ViFi</a:t>
            </a:r>
            <a:r>
              <a:rPr lang="en-US" sz="2200" b="1" dirty="0" smtClean="0">
                <a:latin typeface="Calibri"/>
              </a:rPr>
              <a:t>: </a:t>
            </a:r>
          </a:p>
          <a:p>
            <a:r>
              <a:rPr lang="en-US" sz="2200" b="1" dirty="0" smtClean="0">
                <a:latin typeface="Calibri"/>
              </a:rPr>
              <a:t>Opportunistic forwarding</a:t>
            </a:r>
            <a:endParaRPr lang="en-US" sz="2200" b="1" dirty="0">
              <a:latin typeface="Calibri"/>
            </a:endParaRPr>
          </a:p>
        </p:txBody>
      </p:sp>
      <p:sp>
        <p:nvSpPr>
          <p:cNvPr id="34" name="TextBox 33"/>
          <p:cNvSpPr txBox="1"/>
          <p:nvPr/>
        </p:nvSpPr>
        <p:spPr>
          <a:xfrm>
            <a:off x="2729928" y="4038600"/>
            <a:ext cx="2527872" cy="1107996"/>
          </a:xfrm>
          <a:prstGeom prst="rect">
            <a:avLst/>
          </a:prstGeom>
          <a:noFill/>
        </p:spPr>
        <p:txBody>
          <a:bodyPr wrap="square" rtlCol="0">
            <a:spAutoFit/>
          </a:bodyPr>
          <a:lstStyle/>
          <a:p>
            <a:r>
              <a:rPr lang="en-US" sz="2200" b="1" dirty="0" err="1" smtClean="0">
                <a:latin typeface="Calibri"/>
              </a:rPr>
              <a:t>Thedu</a:t>
            </a:r>
            <a:r>
              <a:rPr lang="en-US" sz="2200" b="1" dirty="0" smtClean="0">
                <a:latin typeface="Calibri"/>
              </a:rPr>
              <a:t>: </a:t>
            </a:r>
          </a:p>
          <a:p>
            <a:r>
              <a:rPr lang="en-US" sz="2200" b="1" dirty="0" err="1" smtClean="0">
                <a:latin typeface="Calibri"/>
              </a:rPr>
              <a:t>Aggresive</a:t>
            </a:r>
            <a:endParaRPr lang="en-US" sz="2200" b="1" dirty="0" smtClean="0">
              <a:latin typeface="Calibri"/>
            </a:endParaRPr>
          </a:p>
          <a:p>
            <a:r>
              <a:rPr lang="en-US" sz="2200" b="1" dirty="0" err="1" smtClean="0">
                <a:latin typeface="Calibri"/>
              </a:rPr>
              <a:t>Prefetching</a:t>
            </a:r>
            <a:endParaRPr lang="en-US" sz="2200" b="1" dirty="0">
              <a:latin typeface="Calibri"/>
            </a:endParaRPr>
          </a:p>
        </p:txBody>
      </p:sp>
      <p:sp>
        <p:nvSpPr>
          <p:cNvPr id="35" name="TextBox 34"/>
          <p:cNvSpPr txBox="1"/>
          <p:nvPr/>
        </p:nvSpPr>
        <p:spPr>
          <a:xfrm>
            <a:off x="76200" y="4073604"/>
            <a:ext cx="2527872" cy="1107996"/>
          </a:xfrm>
          <a:prstGeom prst="rect">
            <a:avLst/>
          </a:prstGeom>
          <a:noFill/>
        </p:spPr>
        <p:txBody>
          <a:bodyPr wrap="square" rtlCol="0">
            <a:spAutoFit/>
          </a:bodyPr>
          <a:lstStyle/>
          <a:p>
            <a:r>
              <a:rPr lang="en-US" sz="2200" b="1" dirty="0" smtClean="0">
                <a:latin typeface="Calibri"/>
              </a:rPr>
              <a:t>Rapid: Opportunistic</a:t>
            </a:r>
          </a:p>
          <a:p>
            <a:r>
              <a:rPr lang="en-US" sz="2200" b="1" dirty="0" smtClean="0">
                <a:latin typeface="Calibri"/>
              </a:rPr>
              <a:t>replication</a:t>
            </a:r>
            <a:endParaRPr lang="en-US" sz="2200" b="1" dirty="0">
              <a:latin typeface="Calibri"/>
            </a:endParaRPr>
          </a:p>
        </p:txBody>
      </p:sp>
      <p:sp>
        <p:nvSpPr>
          <p:cNvPr id="36" name="Rounded Rectangle 35"/>
          <p:cNvSpPr/>
          <p:nvPr/>
        </p:nvSpPr>
        <p:spPr>
          <a:xfrm>
            <a:off x="132541" y="1600200"/>
            <a:ext cx="2458258"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6553200" y="1600200"/>
            <a:ext cx="2390811"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2590797" y="1600200"/>
            <a:ext cx="2220151"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4810948" y="1600200"/>
            <a:ext cx="1742253" cy="3962400"/>
          </a:xfrm>
          <a:prstGeom prst="roundRect">
            <a:avLst/>
          </a:prstGeom>
          <a:solidFill>
            <a:schemeClr val="bg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182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0" nodeType="afterEffect">
                                  <p:stCondLst>
                                    <p:cond delay="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6" name="Group 55"/>
          <p:cNvGrpSpPr/>
          <p:nvPr/>
        </p:nvGrpSpPr>
        <p:grpSpPr>
          <a:xfrm>
            <a:off x="596900" y="2900308"/>
            <a:ext cx="7924800" cy="3884181"/>
            <a:chOff x="304800" y="2743201"/>
            <a:chExt cx="7924800" cy="3884181"/>
          </a:xfrm>
        </p:grpSpPr>
        <p:pic>
          <p:nvPicPr>
            <p:cNvPr id="5" name="Picture 2"/>
            <p:cNvPicPr>
              <a:picLocks noChangeAspect="1" noChangeArrowheads="1"/>
            </p:cNvPicPr>
            <p:nvPr/>
          </p:nvPicPr>
          <p:blipFill>
            <a:blip r:embed="rId4"/>
            <a:srcRect/>
            <a:stretch>
              <a:fillRect/>
            </a:stretch>
          </p:blipFill>
          <p:spPr bwMode="auto">
            <a:xfrm>
              <a:off x="304800" y="3657600"/>
              <a:ext cx="7924800" cy="1449926"/>
            </a:xfrm>
            <a:prstGeom prst="rect">
              <a:avLst/>
            </a:prstGeom>
            <a:noFill/>
            <a:ln w="9525">
              <a:noFill/>
              <a:miter lim="800000"/>
              <a:headEnd/>
              <a:tailEnd/>
            </a:ln>
          </p:spPr>
        </p:pic>
        <p:grpSp>
          <p:nvGrpSpPr>
            <p:cNvPr id="25" name="Group 67"/>
            <p:cNvGrpSpPr>
              <a:grpSpLocks/>
            </p:cNvGrpSpPr>
            <p:nvPr/>
          </p:nvGrpSpPr>
          <p:grpSpPr bwMode="auto">
            <a:xfrm>
              <a:off x="762000" y="2743201"/>
              <a:ext cx="754678" cy="914399"/>
              <a:chOff x="-1204088" y="1524002"/>
              <a:chExt cx="1371602" cy="1371599"/>
            </a:xfrm>
          </p:grpSpPr>
          <p:pic>
            <p:nvPicPr>
              <p:cNvPr id="26" name="Picture 68"/>
              <p:cNvPicPr>
                <a:picLocks noChangeAspect="1"/>
              </p:cNvPicPr>
              <p:nvPr/>
            </p:nvPicPr>
            <p:blipFill>
              <a:blip r:embed="rId5"/>
              <a:srcRect/>
              <a:stretch>
                <a:fillRect/>
              </a:stretch>
            </p:blipFill>
            <p:spPr bwMode="auto">
              <a:xfrm>
                <a:off x="-1204088" y="1524002"/>
                <a:ext cx="1371602" cy="1371599"/>
              </a:xfrm>
              <a:prstGeom prst="rect">
                <a:avLst/>
              </a:prstGeom>
              <a:noFill/>
              <a:ln w="9525">
                <a:noFill/>
                <a:miter lim="800000"/>
                <a:headEnd/>
                <a:tailEnd/>
              </a:ln>
            </p:spPr>
          </p:pic>
          <p:pic>
            <p:nvPicPr>
              <p:cNvPr id="27"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650124" y="2324101"/>
                <a:ext cx="497284" cy="457202"/>
              </a:xfrm>
              <a:prstGeom prst="rect">
                <a:avLst/>
              </a:prstGeom>
              <a:noFill/>
              <a:ln w="9525">
                <a:noFill/>
                <a:miter lim="800000"/>
                <a:headEnd/>
                <a:tailEnd/>
              </a:ln>
            </p:spPr>
          </p:pic>
        </p:grpSp>
        <p:grpSp>
          <p:nvGrpSpPr>
            <p:cNvPr id="28" name="Group 17"/>
            <p:cNvGrpSpPr>
              <a:grpSpLocks/>
            </p:cNvGrpSpPr>
            <p:nvPr/>
          </p:nvGrpSpPr>
          <p:grpSpPr bwMode="auto">
            <a:xfrm>
              <a:off x="5367545" y="5410326"/>
              <a:ext cx="817359" cy="657977"/>
              <a:chOff x="7210102" y="3200400"/>
              <a:chExt cx="1117602" cy="733943"/>
            </a:xfrm>
          </p:grpSpPr>
          <p:pic>
            <p:nvPicPr>
              <p:cNvPr id="29" name="Picture 11"/>
              <p:cNvPicPr>
                <a:picLocks noChangeAspect="1"/>
              </p:cNvPicPr>
              <p:nvPr/>
            </p:nvPicPr>
            <p:blipFill>
              <a:blip r:embed="rId7"/>
              <a:srcRect/>
              <a:stretch>
                <a:fillRect/>
              </a:stretch>
            </p:blipFill>
            <p:spPr bwMode="auto">
              <a:xfrm>
                <a:off x="7741566" y="3200400"/>
                <a:ext cx="586138" cy="505343"/>
              </a:xfrm>
              <a:prstGeom prst="rect">
                <a:avLst/>
              </a:prstGeom>
              <a:noFill/>
              <a:ln w="9525">
                <a:noFill/>
                <a:miter lim="800000"/>
                <a:headEnd/>
                <a:tailEnd/>
              </a:ln>
            </p:spPr>
          </p:pic>
          <p:pic>
            <p:nvPicPr>
              <p:cNvPr id="30" name="Picture 13"/>
              <p:cNvPicPr>
                <a:picLocks noChangeAspect="1"/>
              </p:cNvPicPr>
              <p:nvPr/>
            </p:nvPicPr>
            <p:blipFill>
              <a:blip r:embed="rId7"/>
              <a:srcRect/>
              <a:stretch>
                <a:fillRect/>
              </a:stretch>
            </p:blipFill>
            <p:spPr bwMode="auto">
              <a:xfrm>
                <a:off x="7589162" y="3429000"/>
                <a:ext cx="586138" cy="505343"/>
              </a:xfrm>
              <a:prstGeom prst="rect">
                <a:avLst/>
              </a:prstGeom>
              <a:noFill/>
              <a:ln w="9525">
                <a:noFill/>
                <a:miter lim="800000"/>
                <a:headEnd/>
                <a:tailEnd/>
              </a:ln>
            </p:spPr>
          </p:pic>
          <p:pic>
            <p:nvPicPr>
              <p:cNvPr id="31" name="Picture 15"/>
              <p:cNvPicPr>
                <a:picLocks noChangeAspect="1"/>
              </p:cNvPicPr>
              <p:nvPr/>
            </p:nvPicPr>
            <p:blipFill>
              <a:blip r:embed="rId7"/>
              <a:srcRect/>
              <a:stretch>
                <a:fillRect/>
              </a:stretch>
            </p:blipFill>
            <p:spPr bwMode="auto">
              <a:xfrm>
                <a:off x="7210102" y="3345525"/>
                <a:ext cx="586138" cy="505343"/>
              </a:xfrm>
              <a:prstGeom prst="rect">
                <a:avLst/>
              </a:prstGeom>
              <a:noFill/>
              <a:ln w="9525">
                <a:noFill/>
                <a:miter lim="800000"/>
                <a:headEnd/>
                <a:tailEnd/>
              </a:ln>
            </p:spPr>
          </p:pic>
        </p:grpSp>
        <p:pic>
          <p:nvPicPr>
            <p:cNvPr id="32" name="Picture 38"/>
            <p:cNvPicPr>
              <a:picLocks noChangeAspect="1"/>
            </p:cNvPicPr>
            <p:nvPr/>
          </p:nvPicPr>
          <p:blipFill>
            <a:blip r:embed="rId8"/>
            <a:srcRect/>
            <a:stretch>
              <a:fillRect/>
            </a:stretch>
          </p:blipFill>
          <p:spPr bwMode="auto">
            <a:xfrm>
              <a:off x="4889500" y="5509224"/>
              <a:ext cx="511817" cy="1118158"/>
            </a:xfrm>
            <a:prstGeom prst="rect">
              <a:avLst/>
            </a:prstGeom>
            <a:noFill/>
            <a:ln w="9525">
              <a:noFill/>
              <a:miter lim="800000"/>
              <a:headEnd/>
              <a:tailEnd/>
            </a:ln>
          </p:spPr>
        </p:pic>
      </p:grpSp>
      <p:sp>
        <p:nvSpPr>
          <p:cNvPr id="2" name="Title 1"/>
          <p:cNvSpPr>
            <a:spLocks noGrp="1"/>
          </p:cNvSpPr>
          <p:nvPr>
            <p:ph type="title"/>
          </p:nvPr>
        </p:nvSpPr>
        <p:spPr>
          <a:xfrm>
            <a:off x="457200" y="76200"/>
            <a:ext cx="7772400" cy="1143000"/>
          </a:xfrm>
        </p:spPr>
        <p:txBody>
          <a:bodyPr>
            <a:normAutofit/>
          </a:bodyPr>
          <a:lstStyle/>
          <a:p>
            <a:r>
              <a:rPr lang="en-US" dirty="0" smtClean="0"/>
              <a:t>RAPID [</a:t>
            </a:r>
            <a:r>
              <a:rPr lang="en-US" dirty="0" err="1" smtClean="0"/>
              <a:t>Sigcomm</a:t>
            </a:r>
            <a:r>
              <a:rPr lang="en-US" dirty="0" smtClean="0"/>
              <a:t> 07, </a:t>
            </a:r>
            <a:r>
              <a:rPr lang="en-US" dirty="0" err="1" smtClean="0"/>
              <a:t>ToN</a:t>
            </a:r>
            <a:r>
              <a:rPr lang="en-US" dirty="0" smtClean="0"/>
              <a:t> 10]</a:t>
            </a:r>
            <a:endParaRPr lang="en-US" dirty="0"/>
          </a:p>
        </p:txBody>
      </p:sp>
      <p:sp>
        <p:nvSpPr>
          <p:cNvPr id="3" name="Content Placeholder 2"/>
          <p:cNvSpPr>
            <a:spLocks noGrp="1"/>
          </p:cNvSpPr>
          <p:nvPr>
            <p:ph sz="quarter" idx="1"/>
          </p:nvPr>
        </p:nvSpPr>
        <p:spPr>
          <a:xfrm>
            <a:off x="457200" y="1295400"/>
            <a:ext cx="8686800" cy="1243808"/>
          </a:xfrm>
        </p:spPr>
        <p:txBody>
          <a:bodyPr>
            <a:noAutofit/>
          </a:bodyPr>
          <a:lstStyle/>
          <a:p>
            <a:pPr marL="274320" lvl="1" indent="-274320">
              <a:spcBef>
                <a:spcPts val="580"/>
              </a:spcBef>
              <a:buClr>
                <a:schemeClr val="accent1"/>
              </a:buClr>
            </a:pPr>
            <a:r>
              <a:rPr lang="en-US" dirty="0" smtClean="0"/>
              <a:t>Challenge: Uncertain topology, Lack of end-to-end path</a:t>
            </a:r>
          </a:p>
          <a:p>
            <a:pPr marL="274320" lvl="1" indent="-274320">
              <a:spcBef>
                <a:spcPts val="580"/>
              </a:spcBef>
              <a:buClr>
                <a:schemeClr val="accent1"/>
              </a:buClr>
            </a:pPr>
            <a:r>
              <a:rPr lang="en-US" dirty="0" smtClean="0"/>
              <a:t>Idea: Opportunistic replication</a:t>
            </a:r>
          </a:p>
          <a:p>
            <a:pPr marL="274320" lvl="1" indent="-274320">
              <a:spcBef>
                <a:spcPts val="580"/>
              </a:spcBef>
              <a:buClr>
                <a:schemeClr val="accent1"/>
              </a:buClr>
              <a:buNone/>
            </a:pPr>
            <a:endParaRPr lang="en-US" sz="2000" dirty="0" smtClean="0"/>
          </a:p>
          <a:p>
            <a:endParaRPr lang="en-US" sz="2400" dirty="0" smtClean="0"/>
          </a:p>
          <a:p>
            <a:endParaRPr lang="en-US" dirty="0" smtClean="0"/>
          </a:p>
          <a:p>
            <a:pPr>
              <a:buNone/>
            </a:pPr>
            <a:r>
              <a:rPr lang="en-US" dirty="0" smtClean="0"/>
              <a:t> </a:t>
            </a:r>
            <a:endParaRPr lang="en-US" dirty="0"/>
          </a:p>
        </p:txBody>
      </p:sp>
      <p:pic>
        <p:nvPicPr>
          <p:cNvPr id="11" name="Picture 11"/>
          <p:cNvPicPr>
            <a:picLocks noChangeAspect="1"/>
          </p:cNvPicPr>
          <p:nvPr/>
        </p:nvPicPr>
        <p:blipFill>
          <a:blip r:embed="rId9"/>
          <a:srcRect/>
          <a:stretch>
            <a:fillRect/>
          </a:stretch>
        </p:blipFill>
        <p:spPr bwMode="auto">
          <a:xfrm>
            <a:off x="6184900" y="4685759"/>
            <a:ext cx="901700" cy="484188"/>
          </a:xfrm>
          <a:prstGeom prst="rect">
            <a:avLst/>
          </a:prstGeom>
          <a:noFill/>
          <a:ln w="9525">
            <a:noFill/>
            <a:miter lim="800000"/>
            <a:headEnd/>
            <a:tailEnd/>
          </a:ln>
        </p:spPr>
      </p:pic>
      <p:pic>
        <p:nvPicPr>
          <p:cNvPr id="21" name="Picture 11"/>
          <p:cNvPicPr>
            <a:picLocks noChangeAspect="1"/>
          </p:cNvPicPr>
          <p:nvPr/>
        </p:nvPicPr>
        <p:blipFill>
          <a:blip r:embed="rId9"/>
          <a:srcRect/>
          <a:stretch>
            <a:fillRect/>
          </a:stretch>
        </p:blipFill>
        <p:spPr bwMode="auto">
          <a:xfrm>
            <a:off x="996950" y="4739219"/>
            <a:ext cx="901700" cy="484188"/>
          </a:xfrm>
          <a:prstGeom prst="rect">
            <a:avLst/>
          </a:prstGeom>
          <a:noFill/>
          <a:ln w="9525">
            <a:noFill/>
            <a:miter lim="800000"/>
            <a:headEnd/>
            <a:tailEnd/>
          </a:ln>
        </p:spPr>
      </p:pic>
      <p:cxnSp>
        <p:nvCxnSpPr>
          <p:cNvPr id="42" name="Straight Arrow Connector 41"/>
          <p:cNvCxnSpPr/>
          <p:nvPr/>
        </p:nvCxnSpPr>
        <p:spPr>
          <a:xfrm rot="10800000" flipV="1">
            <a:off x="5532544" y="4928645"/>
            <a:ext cx="563457" cy="556281"/>
          </a:xfrm>
          <a:prstGeom prst="straightConnector1">
            <a:avLst/>
          </a:prstGeom>
          <a:ln w="25400">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H="1">
            <a:off x="838696" y="4042020"/>
            <a:ext cx="914399" cy="988"/>
          </a:xfrm>
          <a:prstGeom prst="straightConnector1">
            <a:avLst/>
          </a:prstGeom>
          <a:ln w="25400">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5105400" y="5567433"/>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984250" y="4597279"/>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066800" y="3382115"/>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019800" y="4650526"/>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5400000" flipH="1" flipV="1">
            <a:off x="3706995" y="3178302"/>
            <a:ext cx="1272810" cy="15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flipV="1">
            <a:off x="4637508" y="3175490"/>
            <a:ext cx="1272810" cy="15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flipH="1" flipV="1">
            <a:off x="4164989" y="3175490"/>
            <a:ext cx="1272810"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6477004" y="5638800"/>
            <a:ext cx="971402" cy="430887"/>
          </a:xfrm>
          <a:prstGeom prst="rect">
            <a:avLst/>
          </a:prstGeom>
          <a:noFill/>
        </p:spPr>
        <p:txBody>
          <a:bodyPr wrap="none" rtlCol="0">
            <a:spAutoFit/>
          </a:bodyPr>
          <a:lstStyle/>
          <a:p>
            <a:r>
              <a:rPr lang="en-US" sz="2200" b="1" dirty="0" smtClean="0">
                <a:latin typeface="Calibri"/>
              </a:rPr>
              <a:t>Village</a:t>
            </a:r>
            <a:endParaRPr lang="en-US" sz="2200" b="1" dirty="0">
              <a:latin typeface="Calibri"/>
            </a:endParaRPr>
          </a:p>
        </p:txBody>
      </p:sp>
      <p:sp>
        <p:nvSpPr>
          <p:cNvPr id="68" name="TextBox 67"/>
          <p:cNvSpPr txBox="1"/>
          <p:nvPr/>
        </p:nvSpPr>
        <p:spPr>
          <a:xfrm>
            <a:off x="1124634" y="2514600"/>
            <a:ext cx="646331" cy="430887"/>
          </a:xfrm>
          <a:prstGeom prst="rect">
            <a:avLst/>
          </a:prstGeom>
          <a:noFill/>
        </p:spPr>
        <p:txBody>
          <a:bodyPr wrap="none" rtlCol="0">
            <a:spAutoFit/>
          </a:bodyPr>
          <a:lstStyle/>
          <a:p>
            <a:r>
              <a:rPr lang="en-US" sz="2200" b="1" dirty="0" smtClean="0">
                <a:latin typeface="Calibri"/>
              </a:rPr>
              <a:t>City</a:t>
            </a:r>
            <a:endParaRPr lang="en-US" sz="2200" b="1" dirty="0">
              <a:latin typeface="Calibri"/>
            </a:endParaRPr>
          </a:p>
        </p:txBody>
      </p:sp>
      <p:pic>
        <p:nvPicPr>
          <p:cNvPr id="43" name="Picture 10" descr="cartoon cars full color illustration art"/>
          <p:cNvPicPr>
            <a:picLocks noChangeAspect="1" noChangeArrowheads="1"/>
          </p:cNvPicPr>
          <p:nvPr/>
        </p:nvPicPr>
        <p:blipFill>
          <a:blip r:embed="rId10"/>
          <a:srcRect/>
          <a:stretch>
            <a:fillRect/>
          </a:stretch>
        </p:blipFill>
        <p:spPr bwMode="auto">
          <a:xfrm flipH="1">
            <a:off x="5186742" y="4597279"/>
            <a:ext cx="604458" cy="563562"/>
          </a:xfrm>
          <a:prstGeom prst="rect">
            <a:avLst/>
          </a:prstGeom>
          <a:noFill/>
          <a:ln w="9525">
            <a:noFill/>
            <a:miter lim="800000"/>
            <a:headEnd/>
            <a:tailEnd/>
          </a:ln>
        </p:spPr>
      </p:pic>
      <p:sp>
        <p:nvSpPr>
          <p:cNvPr id="46" name="Rectangle 45"/>
          <p:cNvSpPr/>
          <p:nvPr/>
        </p:nvSpPr>
        <p:spPr>
          <a:xfrm>
            <a:off x="5012769" y="4642624"/>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rot="5400000">
            <a:off x="4915764" y="5206389"/>
            <a:ext cx="557073" cy="1588"/>
          </a:xfrm>
          <a:prstGeom prst="straightConnector1">
            <a:avLst/>
          </a:prstGeom>
          <a:ln w="25400">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rot="5400000">
            <a:off x="4288245" y="2826520"/>
            <a:ext cx="778431" cy="670617"/>
            <a:chOff x="6477004" y="2150372"/>
            <a:chExt cx="778431" cy="670617"/>
          </a:xfrm>
        </p:grpSpPr>
        <p:pic>
          <p:nvPicPr>
            <p:cNvPr id="44" name="Picture 10" descr="cartoon cars full color illustration art"/>
            <p:cNvPicPr>
              <a:picLocks noChangeAspect="1" noChangeArrowheads="1"/>
            </p:cNvPicPr>
            <p:nvPr/>
          </p:nvPicPr>
          <p:blipFill>
            <a:blip r:embed="rId10"/>
            <a:srcRect/>
            <a:stretch>
              <a:fillRect/>
            </a:stretch>
          </p:blipFill>
          <p:spPr bwMode="auto">
            <a:xfrm flipH="1">
              <a:off x="6650977" y="2257427"/>
              <a:ext cx="604458" cy="563562"/>
            </a:xfrm>
            <a:prstGeom prst="rect">
              <a:avLst/>
            </a:prstGeom>
            <a:noFill/>
            <a:ln w="9525">
              <a:noFill/>
              <a:miter lim="800000"/>
              <a:headEnd/>
              <a:tailEnd/>
            </a:ln>
          </p:spPr>
        </p:pic>
        <p:sp>
          <p:nvSpPr>
            <p:cNvPr id="47" name="Rectangle 46"/>
            <p:cNvSpPr/>
            <p:nvPr/>
          </p:nvSpPr>
          <p:spPr>
            <a:xfrm>
              <a:off x="6477004" y="2150372"/>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p:nvPr/>
        </p:nvSpPr>
        <p:spPr>
          <a:xfrm>
            <a:off x="152400" y="5715671"/>
            <a:ext cx="8839200" cy="685129"/>
          </a:xfrm>
          <a:prstGeom prst="round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t" anchorCtr="1"/>
          <a:lstStyle/>
          <a:p>
            <a:pPr>
              <a:lnSpc>
                <a:spcPct val="90000"/>
              </a:lnSpc>
            </a:pPr>
            <a:r>
              <a:rPr lang="en-US" sz="2400" dirty="0" smtClean="0">
                <a:solidFill>
                  <a:schemeClr val="tx1"/>
                </a:solidFill>
                <a:latin typeface="Calibri"/>
              </a:rPr>
              <a:t>How to control replication in a resource-constrained environment?</a:t>
            </a:r>
          </a:p>
        </p:txBody>
      </p:sp>
    </p:spTree>
    <p:custDataLst>
      <p:tags r:id="rId1"/>
    </p:custDataLst>
  </p:cSld>
  <p:clrMapOvr>
    <a:masterClrMapping/>
  </p:clrMapOvr>
  <p:transition advTm="962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3"/>
                                        </p:tgtEl>
                                        <p:attrNameLst>
                                          <p:attrName>style.visibility</p:attrName>
                                        </p:attrNameLst>
                                      </p:cBhvr>
                                      <p:to>
                                        <p:strVal val="hidden"/>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5"/>
                                        </p:tgtEl>
                                        <p:attrNameLst>
                                          <p:attrName>style.visibility</p:attrName>
                                        </p:attrNameLst>
                                      </p:cBhvr>
                                      <p:to>
                                        <p:strVal val="hidden"/>
                                      </p:to>
                                    </p:set>
                                  </p:childTnLst>
                                </p:cTn>
                              </p:par>
                            </p:childTnLst>
                          </p:cTn>
                        </p:par>
                        <p:par>
                          <p:cTn id="47" fill="hold">
                            <p:stCondLst>
                              <p:cond delay="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animBg="1"/>
      <p:bldP spid="55" grpId="0" animBg="1"/>
      <p:bldP spid="55" grpId="1" animBg="1"/>
      <p:bldP spid="46" grpId="0" animBg="1"/>
      <p:bldP spid="46" grpId="1" animBg="1"/>
      <p:bldP spid="39"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DTN routing as a resource allocation problem</a:t>
            </a:r>
            <a:endParaRPr lang="en-US" dirty="0"/>
          </a:p>
        </p:txBody>
      </p:sp>
      <p:sp>
        <p:nvSpPr>
          <p:cNvPr id="4" name="Content Placeholder 3"/>
          <p:cNvSpPr>
            <a:spLocks noGrp="1"/>
          </p:cNvSpPr>
          <p:nvPr>
            <p:ph sz="quarter" idx="1"/>
          </p:nvPr>
        </p:nvSpPr>
        <p:spPr>
          <a:xfrm>
            <a:off x="304800" y="1219200"/>
            <a:ext cx="8763000" cy="5334000"/>
          </a:xfrm>
        </p:spPr>
        <p:txBody>
          <a:bodyPr/>
          <a:lstStyle/>
          <a:p>
            <a:r>
              <a:rPr lang="en-US" dirty="0" smtClean="0"/>
              <a:t>Resource: Bandwidth during a transfer opportunity</a:t>
            </a:r>
            <a:endParaRPr lang="en-US" sz="2600" dirty="0" smtClean="0"/>
          </a:p>
          <a:p>
            <a:pPr lvl="1"/>
            <a:endParaRPr lang="en-US" dirty="0" smtClean="0"/>
          </a:p>
          <a:p>
            <a:pPr lvl="1"/>
            <a:endParaRPr lang="en-US" dirty="0" smtClean="0"/>
          </a:p>
          <a:p>
            <a:pPr lvl="1"/>
            <a:endParaRPr lang="en-US" dirty="0" smtClean="0"/>
          </a:p>
          <a:p>
            <a:pPr lvl="1"/>
            <a:endParaRPr lang="en-US" dirty="0" smtClean="0"/>
          </a:p>
          <a:p>
            <a:r>
              <a:rPr lang="en-US" dirty="0" smtClean="0"/>
              <a:t>How to allocate the limited bandwidth resource to packets to optimize a routing metric?</a:t>
            </a:r>
          </a:p>
          <a:p>
            <a:pPr>
              <a:buNone/>
            </a:pPr>
            <a:r>
              <a:rPr lang="en-US" dirty="0" smtClean="0"/>
              <a:t>					OR</a:t>
            </a:r>
          </a:p>
          <a:p>
            <a:r>
              <a:rPr lang="en-US" b="1" dirty="0" smtClean="0"/>
              <a:t>Resource management question: What subset of packets to replicate to optimize a specified routing metric?  </a:t>
            </a:r>
          </a:p>
          <a:p>
            <a:pPr>
              <a:buNone/>
            </a:pPr>
            <a:r>
              <a:rPr lang="en-US" dirty="0" smtClean="0"/>
              <a:t>					</a:t>
            </a:r>
          </a:p>
          <a:p>
            <a:pPr>
              <a:buNone/>
            </a:pPr>
            <a:endParaRPr lang="en-US" dirty="0" smtClean="0"/>
          </a:p>
          <a:p>
            <a:pPr lvl="1">
              <a:buNone/>
            </a:pPr>
            <a:endParaRPr lang="en-US" dirty="0" smtClean="0"/>
          </a:p>
          <a:p>
            <a:pPr lvl="1"/>
            <a:endParaRPr lang="en-US" dirty="0"/>
          </a:p>
        </p:txBody>
      </p:sp>
      <p:cxnSp>
        <p:nvCxnSpPr>
          <p:cNvPr id="15" name="Straight Connector 14"/>
          <p:cNvCxnSpPr/>
          <p:nvPr/>
        </p:nvCxnSpPr>
        <p:spPr>
          <a:xfrm>
            <a:off x="2984500" y="2820988"/>
            <a:ext cx="1130300" cy="1588"/>
          </a:xfrm>
          <a:prstGeom prst="line">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708650" y="1996282"/>
            <a:ext cx="1149350" cy="1066800"/>
            <a:chOff x="5937250" y="2743200"/>
            <a:chExt cx="1149350" cy="1066800"/>
          </a:xfrm>
        </p:grpSpPr>
        <p:grpSp>
          <p:nvGrpSpPr>
            <p:cNvPr id="19" name="Group 18"/>
            <p:cNvGrpSpPr/>
            <p:nvPr/>
          </p:nvGrpSpPr>
          <p:grpSpPr>
            <a:xfrm>
              <a:off x="5937250" y="2958306"/>
              <a:ext cx="901700" cy="851694"/>
              <a:chOff x="5937250" y="2286000"/>
              <a:chExt cx="901700" cy="851694"/>
            </a:xfrm>
          </p:grpSpPr>
          <p:pic>
            <p:nvPicPr>
              <p:cNvPr id="12" name="Picture 11"/>
              <p:cNvPicPr>
                <a:picLocks noChangeAspect="1"/>
              </p:cNvPicPr>
              <p:nvPr/>
            </p:nvPicPr>
            <p:blipFill>
              <a:blip r:embed="rId4"/>
              <a:srcRect/>
              <a:stretch>
                <a:fillRect/>
              </a:stretch>
            </p:blipFill>
            <p:spPr bwMode="auto">
              <a:xfrm>
                <a:off x="5937250" y="2653506"/>
                <a:ext cx="901700" cy="484188"/>
              </a:xfrm>
              <a:prstGeom prst="rect">
                <a:avLst/>
              </a:prstGeom>
              <a:noFill/>
              <a:ln w="9525">
                <a:noFill/>
                <a:miter lim="800000"/>
                <a:headEnd/>
                <a:tailEnd/>
              </a:ln>
            </p:spPr>
          </p:pic>
          <p:sp>
            <p:nvSpPr>
              <p:cNvPr id="16" name="TextBox 15"/>
              <p:cNvSpPr txBox="1"/>
              <p:nvPr/>
            </p:nvSpPr>
            <p:spPr>
              <a:xfrm>
                <a:off x="6231485" y="2286000"/>
                <a:ext cx="340057" cy="430887"/>
              </a:xfrm>
              <a:prstGeom prst="rect">
                <a:avLst/>
              </a:prstGeom>
              <a:noFill/>
            </p:spPr>
            <p:txBody>
              <a:bodyPr wrap="none" rtlCol="0">
                <a:spAutoFit/>
              </a:bodyPr>
              <a:lstStyle/>
              <a:p>
                <a:r>
                  <a:rPr lang="en-US" sz="2200" b="1" dirty="0" smtClean="0">
                    <a:latin typeface="Calibri"/>
                  </a:rPr>
                  <a:t>X</a:t>
                </a:r>
                <a:endParaRPr lang="en-US" sz="2200" b="1" dirty="0">
                  <a:latin typeface="Calibri"/>
                </a:endParaRPr>
              </a:p>
            </p:txBody>
          </p:sp>
        </p:grpSp>
        <p:grpSp>
          <p:nvGrpSpPr>
            <p:cNvPr id="29" name="Group 28"/>
            <p:cNvGrpSpPr/>
            <p:nvPr/>
          </p:nvGrpSpPr>
          <p:grpSpPr>
            <a:xfrm>
              <a:off x="6705600" y="2743200"/>
              <a:ext cx="381000" cy="624682"/>
              <a:chOff x="7239000" y="2958306"/>
              <a:chExt cx="381000" cy="624682"/>
            </a:xfrm>
          </p:grpSpPr>
          <p:sp>
            <p:nvSpPr>
              <p:cNvPr id="23" name="Rectangle 22"/>
              <p:cNvSpPr/>
              <p:nvPr/>
            </p:nvSpPr>
            <p:spPr>
              <a:xfrm>
                <a:off x="7239000" y="2958306"/>
                <a:ext cx="381000" cy="62468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2390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239000" y="3276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239000" y="3122612"/>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239000" y="3581400"/>
                <a:ext cx="381000" cy="1588"/>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43" name="Group 42"/>
          <p:cNvGrpSpPr/>
          <p:nvPr/>
        </p:nvGrpSpPr>
        <p:grpSpPr>
          <a:xfrm>
            <a:off x="4114800" y="1981200"/>
            <a:ext cx="1143000" cy="1081882"/>
            <a:chOff x="4343400" y="2728118"/>
            <a:chExt cx="1143000" cy="1081882"/>
          </a:xfrm>
        </p:grpSpPr>
        <p:grpSp>
          <p:nvGrpSpPr>
            <p:cNvPr id="20" name="Group 19"/>
            <p:cNvGrpSpPr/>
            <p:nvPr/>
          </p:nvGrpSpPr>
          <p:grpSpPr>
            <a:xfrm>
              <a:off x="4343400" y="2958306"/>
              <a:ext cx="901700" cy="851694"/>
              <a:chOff x="4343400" y="2286000"/>
              <a:chExt cx="901700" cy="851694"/>
            </a:xfrm>
          </p:grpSpPr>
          <p:pic>
            <p:nvPicPr>
              <p:cNvPr id="13" name="Picture 12"/>
              <p:cNvPicPr>
                <a:picLocks noChangeAspect="1"/>
              </p:cNvPicPr>
              <p:nvPr/>
            </p:nvPicPr>
            <p:blipFill>
              <a:blip r:embed="rId4"/>
              <a:srcRect/>
              <a:stretch>
                <a:fillRect/>
              </a:stretch>
            </p:blipFill>
            <p:spPr bwMode="auto">
              <a:xfrm>
                <a:off x="4343400" y="2653506"/>
                <a:ext cx="901700" cy="484188"/>
              </a:xfrm>
              <a:prstGeom prst="rect">
                <a:avLst/>
              </a:prstGeom>
              <a:noFill/>
              <a:ln w="9525">
                <a:noFill/>
                <a:miter lim="800000"/>
                <a:headEnd/>
                <a:tailEnd/>
              </a:ln>
            </p:spPr>
          </p:pic>
          <p:sp>
            <p:nvSpPr>
              <p:cNvPr id="18" name="TextBox 17"/>
              <p:cNvSpPr txBox="1"/>
              <p:nvPr/>
            </p:nvSpPr>
            <p:spPr>
              <a:xfrm>
                <a:off x="4648200" y="2286000"/>
                <a:ext cx="340057" cy="430887"/>
              </a:xfrm>
              <a:prstGeom prst="rect">
                <a:avLst/>
              </a:prstGeom>
              <a:noFill/>
            </p:spPr>
            <p:txBody>
              <a:bodyPr wrap="none" rtlCol="0">
                <a:spAutoFit/>
              </a:bodyPr>
              <a:lstStyle/>
              <a:p>
                <a:r>
                  <a:rPr lang="en-US" sz="2200" b="1" dirty="0" smtClean="0">
                    <a:latin typeface="Calibri"/>
                  </a:rPr>
                  <a:t>X</a:t>
                </a:r>
                <a:endParaRPr lang="en-US" sz="2200" b="1" dirty="0">
                  <a:latin typeface="Calibri"/>
                </a:endParaRPr>
              </a:p>
            </p:txBody>
          </p:sp>
        </p:grpSp>
        <p:grpSp>
          <p:nvGrpSpPr>
            <p:cNvPr id="30" name="Group 29"/>
            <p:cNvGrpSpPr/>
            <p:nvPr/>
          </p:nvGrpSpPr>
          <p:grpSpPr>
            <a:xfrm>
              <a:off x="5105400" y="2728118"/>
              <a:ext cx="381000" cy="624682"/>
              <a:chOff x="7239000" y="2958306"/>
              <a:chExt cx="381000" cy="624682"/>
            </a:xfrm>
          </p:grpSpPr>
          <p:sp>
            <p:nvSpPr>
              <p:cNvPr id="31" name="Rectangle 30"/>
              <p:cNvSpPr/>
              <p:nvPr/>
            </p:nvSpPr>
            <p:spPr>
              <a:xfrm>
                <a:off x="7239000" y="2958306"/>
                <a:ext cx="381000" cy="62468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72390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239000" y="3276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239000" y="3122612"/>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239000" y="3581400"/>
                <a:ext cx="381000" cy="1588"/>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44" name="Group 43"/>
          <p:cNvGrpSpPr/>
          <p:nvPr/>
        </p:nvGrpSpPr>
        <p:grpSpPr>
          <a:xfrm>
            <a:off x="1905000" y="1981200"/>
            <a:ext cx="1079500" cy="1081882"/>
            <a:chOff x="2133600" y="2728118"/>
            <a:chExt cx="1079500" cy="1081882"/>
          </a:xfrm>
        </p:grpSpPr>
        <p:grpSp>
          <p:nvGrpSpPr>
            <p:cNvPr id="21" name="Group 20"/>
            <p:cNvGrpSpPr/>
            <p:nvPr/>
          </p:nvGrpSpPr>
          <p:grpSpPr>
            <a:xfrm>
              <a:off x="2362200" y="2958306"/>
              <a:ext cx="850900" cy="851694"/>
              <a:chOff x="2362200" y="2286000"/>
              <a:chExt cx="850900" cy="851694"/>
            </a:xfrm>
          </p:grpSpPr>
          <p:pic>
            <p:nvPicPr>
              <p:cNvPr id="11" name="Picture 11"/>
              <p:cNvPicPr>
                <a:picLocks noChangeAspect="1"/>
              </p:cNvPicPr>
              <p:nvPr/>
            </p:nvPicPr>
            <p:blipFill>
              <a:blip r:embed="rId4"/>
              <a:srcRect/>
              <a:stretch>
                <a:fillRect/>
              </a:stretch>
            </p:blipFill>
            <p:spPr bwMode="auto">
              <a:xfrm flipH="1">
                <a:off x="2362200" y="2653506"/>
                <a:ext cx="850900" cy="484188"/>
              </a:xfrm>
              <a:prstGeom prst="rect">
                <a:avLst/>
              </a:prstGeom>
              <a:noFill/>
              <a:ln w="9525">
                <a:noFill/>
                <a:miter lim="800000"/>
                <a:headEnd/>
                <a:tailEnd/>
              </a:ln>
            </p:spPr>
          </p:pic>
          <p:sp>
            <p:nvSpPr>
              <p:cNvPr id="17" name="TextBox 16"/>
              <p:cNvSpPr txBox="1"/>
              <p:nvPr/>
            </p:nvSpPr>
            <p:spPr>
              <a:xfrm>
                <a:off x="2667000" y="2286000"/>
                <a:ext cx="351378" cy="430887"/>
              </a:xfrm>
              <a:prstGeom prst="rect">
                <a:avLst/>
              </a:prstGeom>
              <a:noFill/>
            </p:spPr>
            <p:txBody>
              <a:bodyPr wrap="none" rtlCol="0">
                <a:spAutoFit/>
              </a:bodyPr>
              <a:lstStyle/>
              <a:p>
                <a:r>
                  <a:rPr lang="en-US" sz="2200" b="1" dirty="0" smtClean="0">
                    <a:latin typeface="Calibri"/>
                  </a:rPr>
                  <a:t>Y</a:t>
                </a:r>
                <a:endParaRPr lang="en-US" sz="2200" b="1" dirty="0">
                  <a:latin typeface="Calibri"/>
                </a:endParaRPr>
              </a:p>
            </p:txBody>
          </p:sp>
        </p:grpSp>
        <p:grpSp>
          <p:nvGrpSpPr>
            <p:cNvPr id="36" name="Group 35"/>
            <p:cNvGrpSpPr/>
            <p:nvPr/>
          </p:nvGrpSpPr>
          <p:grpSpPr>
            <a:xfrm>
              <a:off x="2133600" y="2728118"/>
              <a:ext cx="381000" cy="624682"/>
              <a:chOff x="7239000" y="2958306"/>
              <a:chExt cx="381000" cy="624682"/>
            </a:xfrm>
          </p:grpSpPr>
          <p:sp>
            <p:nvSpPr>
              <p:cNvPr id="37" name="Rectangle 36"/>
              <p:cNvSpPr/>
              <p:nvPr/>
            </p:nvSpPr>
            <p:spPr>
              <a:xfrm>
                <a:off x="7239000" y="2958306"/>
                <a:ext cx="381000" cy="62468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72390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239000" y="3276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239000" y="3122612"/>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239000" y="3581400"/>
                <a:ext cx="381000" cy="1588"/>
              </a:xfrm>
              <a:prstGeom prst="line">
                <a:avLst/>
              </a:prstGeom>
            </p:spPr>
            <p:style>
              <a:lnRef idx="2">
                <a:schemeClr val="accent1"/>
              </a:lnRef>
              <a:fillRef idx="0">
                <a:schemeClr val="accent1"/>
              </a:fillRef>
              <a:effectRef idx="1">
                <a:schemeClr val="accent1"/>
              </a:effectRef>
              <a:fontRef idx="minor">
                <a:schemeClr val="tx1"/>
              </a:fontRef>
            </p:style>
          </p:cxnSp>
        </p:grpSp>
      </p:grpSp>
    </p:spTree>
    <p:custDataLst>
      <p:tags r:id="rId1"/>
    </p:custDataLst>
  </p:cSld>
  <p:clrMapOvr>
    <a:masterClrMapping/>
  </p:clrMapOvr>
  <p:transition advTm="706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2"/>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optimize a specified routing metric?</a:t>
            </a:r>
            <a:endParaRPr lang="en-US" dirty="0"/>
          </a:p>
        </p:txBody>
      </p:sp>
      <p:sp>
        <p:nvSpPr>
          <p:cNvPr id="4" name="Content Placeholder 3"/>
          <p:cNvSpPr>
            <a:spLocks noGrp="1"/>
          </p:cNvSpPr>
          <p:nvPr>
            <p:ph sz="quarter" idx="1"/>
          </p:nvPr>
        </p:nvSpPr>
        <p:spPr/>
        <p:txBody>
          <a:bodyPr/>
          <a:lstStyle/>
          <a:p>
            <a:pPr>
              <a:buNone/>
            </a:pPr>
            <a:r>
              <a:rPr lang="en-US" dirty="0" smtClean="0"/>
              <a:t>Using a utility-driven algorithm</a:t>
            </a:r>
          </a:p>
          <a:p>
            <a:pPr>
              <a:buNone/>
            </a:pPr>
            <a:endParaRPr lang="en-US" dirty="0" smtClean="0"/>
          </a:p>
          <a:p>
            <a:r>
              <a:rPr lang="en-US" dirty="0" smtClean="0"/>
              <a:t>Translate routing metric to per-packet utility function</a:t>
            </a:r>
          </a:p>
          <a:p>
            <a:endParaRPr lang="en-US" dirty="0" smtClean="0"/>
          </a:p>
          <a:p>
            <a:r>
              <a:rPr lang="en-US" dirty="0" smtClean="0"/>
              <a:t>Replicate packet with highest improvement in utility</a:t>
            </a:r>
          </a:p>
          <a:p>
            <a:pPr>
              <a:buNone/>
            </a:pPr>
            <a:endParaRPr lang="en-US" sz="2600" dirty="0"/>
          </a:p>
        </p:txBody>
      </p:sp>
      <p:sp>
        <p:nvSpPr>
          <p:cNvPr id="5" name="Rounded Rectangle 4"/>
          <p:cNvSpPr/>
          <p:nvPr/>
        </p:nvSpPr>
        <p:spPr>
          <a:xfrm>
            <a:off x="381000" y="4876800"/>
            <a:ext cx="8534400" cy="1447800"/>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t" anchorCtr="0"/>
          <a:lstStyle/>
          <a:p>
            <a:pPr marL="0" lvl="1" defTabSz="914400">
              <a:spcBef>
                <a:spcPts val="375"/>
              </a:spcBef>
              <a:buClr>
                <a:srgbClr val="9B2D1F"/>
              </a:buClr>
              <a:buSzPct val="85000"/>
            </a:pPr>
            <a:r>
              <a:rPr lang="en-US" sz="2400" dirty="0" smtClean="0">
                <a:solidFill>
                  <a:schemeClr val="tx1"/>
                </a:solidFill>
                <a:latin typeface="Calibri"/>
                <a:ea typeface="ＭＳ Ｐゴシック" pitchFamily="-65" charset="-128"/>
                <a:cs typeface="ＭＳ Ｐゴシック" pitchFamily="31" charset="-128"/>
              </a:rPr>
              <a:t>RAPID is instantiated for three routing metrics: </a:t>
            </a:r>
            <a:r>
              <a:rPr lang="en-US" sz="2400" dirty="0" err="1" smtClean="0">
                <a:solidFill>
                  <a:schemeClr val="tx1"/>
                </a:solidFill>
                <a:latin typeface="Calibri"/>
                <a:ea typeface="ＭＳ Ｐゴシック" pitchFamily="-65" charset="-128"/>
                <a:cs typeface="ＭＳ Ｐゴシック" pitchFamily="31" charset="-128"/>
              </a:rPr>
              <a:t>Avg</a:t>
            </a:r>
            <a:r>
              <a:rPr lang="en-US" sz="2400" dirty="0" smtClean="0">
                <a:solidFill>
                  <a:schemeClr val="tx1"/>
                </a:solidFill>
                <a:latin typeface="Calibri"/>
                <a:ea typeface="ＭＳ Ｐゴシック" pitchFamily="-65" charset="-128"/>
                <a:cs typeface="ＭＳ Ｐゴシック" pitchFamily="31" charset="-128"/>
              </a:rPr>
              <a:t> delay, Worse case delay, and Delivery within a deadline. </a:t>
            </a:r>
          </a:p>
          <a:p>
            <a:pPr marL="0" lvl="1" defTabSz="914400">
              <a:spcBef>
                <a:spcPts val="375"/>
              </a:spcBef>
              <a:buClr>
                <a:srgbClr val="9B2D1F"/>
              </a:buClr>
              <a:buSzPct val="85000"/>
            </a:pPr>
            <a:r>
              <a:rPr lang="en-US" sz="2400" dirty="0" smtClean="0">
                <a:solidFill>
                  <a:schemeClr val="tx1"/>
                </a:solidFill>
                <a:latin typeface="Calibri"/>
                <a:ea typeface="ＭＳ Ｐゴシック" pitchFamily="-65" charset="-128"/>
                <a:cs typeface="ＭＳ Ｐゴシック" pitchFamily="31" charset="-128"/>
              </a:rPr>
              <a:t>RAPID can be implemented in a decentralized environment.</a:t>
            </a:r>
            <a:endParaRPr lang="en-US" sz="2400" dirty="0" smtClean="0">
              <a:solidFill>
                <a:schemeClr val="tx1"/>
              </a:solidFill>
              <a:latin typeface="Calibri"/>
              <a:ea typeface="ＭＳ Ｐゴシック" pitchFamily="31" charset="-128"/>
              <a:cs typeface="ＭＳ Ｐゴシック" pitchFamily="31" charset="-128"/>
            </a:endParaRPr>
          </a:p>
          <a:p>
            <a:pPr marL="0" lvl="1">
              <a:lnSpc>
                <a:spcPct val="90000"/>
              </a:lnSpc>
              <a:spcBef>
                <a:spcPct val="20000"/>
              </a:spcBef>
              <a:buClr>
                <a:schemeClr val="accent1"/>
              </a:buClr>
              <a:defRPr/>
            </a:pPr>
            <a:r>
              <a:rPr lang="en-US" sz="2400" dirty="0" smtClean="0">
                <a:solidFill>
                  <a:schemeClr val="tx1"/>
                </a:solidFill>
                <a:latin typeface="Calibri"/>
                <a:ea typeface="ＭＳ Ｐゴシック" pitchFamily="-65" charset="-128"/>
              </a:rPr>
              <a:t> </a:t>
            </a:r>
          </a:p>
          <a:p>
            <a:pPr marL="0" lvl="1" defTabSz="914400">
              <a:spcBef>
                <a:spcPts val="375"/>
              </a:spcBef>
              <a:buClr>
                <a:srgbClr val="9B2D1F"/>
              </a:buClr>
              <a:buSzPct val="85000"/>
            </a:pPr>
            <a:endParaRPr lang="en-US" sz="2400" dirty="0" smtClean="0">
              <a:solidFill>
                <a:schemeClr val="tx1"/>
              </a:solidFill>
              <a:latin typeface="Calibri"/>
              <a:ea typeface="ＭＳ Ｐゴシック" pitchFamily="-65" charset="-128"/>
            </a:endParaRPr>
          </a:p>
        </p:txBody>
      </p:sp>
    </p:spTree>
    <p:custDataLst>
      <p:tags r:id="rId1"/>
    </p:custDataLst>
  </p:cSld>
  <p:clrMapOvr>
    <a:masterClrMapping/>
  </p:clrMapOvr>
  <p:transition advTm="425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rmAutofit/>
          </a:bodyPr>
          <a:lstStyle/>
          <a:p>
            <a:r>
              <a:rPr lang="en-US" dirty="0" smtClean="0"/>
              <a:t>Why the four networks?</a:t>
            </a:r>
            <a:endParaRPr lang="en-US" dirty="0"/>
          </a:p>
        </p:txBody>
      </p:sp>
      <p:sp>
        <p:nvSpPr>
          <p:cNvPr id="60" name="Content Placeholder 59"/>
          <p:cNvSpPr>
            <a:spLocks noGrp="1"/>
          </p:cNvSpPr>
          <p:nvPr>
            <p:ph sz="quarter" idx="1"/>
          </p:nvPr>
        </p:nvSpPr>
        <p:spPr>
          <a:xfrm>
            <a:off x="304800" y="1295400"/>
            <a:ext cx="8686800" cy="697468"/>
          </a:xfrm>
        </p:spPr>
        <p:txBody>
          <a:bodyPr/>
          <a:lstStyle/>
          <a:p>
            <a:pPr>
              <a:buNone/>
            </a:pPr>
            <a:r>
              <a:rPr lang="en-US" dirty="0" smtClean="0"/>
              <a:t>Spans the connectivity spectrum</a:t>
            </a:r>
            <a:endParaRPr lang="en-US" dirty="0"/>
          </a:p>
        </p:txBody>
      </p:sp>
      <p:cxnSp>
        <p:nvCxnSpPr>
          <p:cNvPr id="142" name="Straight Connector 141"/>
          <p:cNvCxnSpPr/>
          <p:nvPr/>
        </p:nvCxnSpPr>
        <p:spPr>
          <a:xfrm rot="16200000" flipH="1">
            <a:off x="2033645" y="3080087"/>
            <a:ext cx="1419107" cy="2"/>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5400000">
            <a:off x="4256975" y="3077704"/>
            <a:ext cx="1418312" cy="5564"/>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167520" y="2601517"/>
            <a:ext cx="8689853" cy="1588"/>
          </a:xfrm>
          <a:prstGeom prst="line">
            <a:avLst/>
          </a:prstGeom>
          <a:ln w="41275">
            <a:solidFill>
              <a:schemeClr val="tx1"/>
            </a:solidFill>
            <a:headEnd type="triangle"/>
            <a:tailEnd type="none" w="lg" len="med"/>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210330" y="2743200"/>
            <a:ext cx="2609070" cy="1046440"/>
          </a:xfrm>
          <a:prstGeom prst="rect">
            <a:avLst/>
          </a:prstGeom>
          <a:noFill/>
        </p:spPr>
        <p:txBody>
          <a:bodyPr wrap="none" rtlCol="0">
            <a:spAutoFit/>
          </a:bodyPr>
          <a:lstStyle/>
          <a:p>
            <a:r>
              <a:rPr lang="en-US" sz="2200" b="1" dirty="0" smtClean="0">
                <a:latin typeface="Calibri"/>
              </a:rPr>
              <a:t>Mostly disconnected</a:t>
            </a:r>
          </a:p>
          <a:p>
            <a:endParaRPr lang="en-US" sz="2200" b="1" dirty="0" smtClean="0">
              <a:latin typeface="Calibri"/>
            </a:endParaRPr>
          </a:p>
          <a:p>
            <a:r>
              <a:rPr lang="en-US" dirty="0" smtClean="0"/>
              <a:t>   </a:t>
            </a:r>
            <a:endParaRPr lang="en-US" dirty="0"/>
          </a:p>
        </p:txBody>
      </p:sp>
      <p:sp>
        <p:nvSpPr>
          <p:cNvPr id="132" name="TextBox 131"/>
          <p:cNvSpPr txBox="1"/>
          <p:nvPr/>
        </p:nvSpPr>
        <p:spPr>
          <a:xfrm>
            <a:off x="3067267" y="2747665"/>
            <a:ext cx="1826141" cy="769441"/>
          </a:xfrm>
          <a:prstGeom prst="rect">
            <a:avLst/>
          </a:prstGeom>
          <a:noFill/>
        </p:spPr>
        <p:txBody>
          <a:bodyPr wrap="none" rtlCol="0">
            <a:spAutoFit/>
          </a:bodyPr>
          <a:lstStyle/>
          <a:p>
            <a:r>
              <a:rPr lang="en-US" sz="2200" b="1" dirty="0" smtClean="0">
                <a:latin typeface="Calibri"/>
              </a:rPr>
              <a:t>Intermittently </a:t>
            </a:r>
          </a:p>
          <a:p>
            <a:r>
              <a:rPr lang="en-US" sz="2200" b="1" dirty="0" smtClean="0">
                <a:latin typeface="Calibri"/>
              </a:rPr>
              <a:t>connected </a:t>
            </a:r>
            <a:endParaRPr lang="en-US" sz="2200" b="1" dirty="0">
              <a:latin typeface="Calibri"/>
            </a:endParaRPr>
          </a:p>
        </p:txBody>
      </p:sp>
      <p:grpSp>
        <p:nvGrpSpPr>
          <p:cNvPr id="27" name="Group 26"/>
          <p:cNvGrpSpPr/>
          <p:nvPr/>
        </p:nvGrpSpPr>
        <p:grpSpPr>
          <a:xfrm>
            <a:off x="838200" y="1992868"/>
            <a:ext cx="974295" cy="826532"/>
            <a:chOff x="838200" y="1992868"/>
            <a:chExt cx="974295" cy="826532"/>
          </a:xfrm>
        </p:grpSpPr>
        <p:cxnSp>
          <p:nvCxnSpPr>
            <p:cNvPr id="107" name="Straight Connector 106"/>
            <p:cNvCxnSpPr/>
            <p:nvPr/>
          </p:nvCxnSpPr>
          <p:spPr>
            <a:xfrm rot="5400000">
              <a:off x="1081126" y="2590006"/>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838200" y="1992868"/>
              <a:ext cx="974295" cy="430887"/>
            </a:xfrm>
            <a:prstGeom prst="rect">
              <a:avLst/>
            </a:prstGeom>
            <a:noFill/>
          </p:spPr>
          <p:txBody>
            <a:bodyPr wrap="none" rtlCol="0">
              <a:spAutoFit/>
            </a:bodyPr>
            <a:lstStyle/>
            <a:p>
              <a:r>
                <a:rPr lang="en-US" sz="2200" dirty="0" smtClean="0">
                  <a:latin typeface="Calibri"/>
                </a:rPr>
                <a:t>~hours</a:t>
              </a:r>
              <a:endParaRPr lang="en-US" sz="2200" dirty="0">
                <a:latin typeface="Calibri"/>
              </a:endParaRPr>
            </a:p>
          </p:txBody>
        </p:sp>
      </p:grpSp>
      <p:grpSp>
        <p:nvGrpSpPr>
          <p:cNvPr id="26" name="Group 25"/>
          <p:cNvGrpSpPr/>
          <p:nvPr/>
        </p:nvGrpSpPr>
        <p:grpSpPr>
          <a:xfrm>
            <a:off x="3139320" y="1992868"/>
            <a:ext cx="1253944" cy="830997"/>
            <a:chOff x="3139320" y="1992868"/>
            <a:chExt cx="1253944" cy="830997"/>
          </a:xfrm>
        </p:grpSpPr>
        <p:cxnSp>
          <p:nvCxnSpPr>
            <p:cNvPr id="131" name="Straight Connector 130"/>
            <p:cNvCxnSpPr/>
            <p:nvPr/>
          </p:nvCxnSpPr>
          <p:spPr>
            <a:xfrm rot="5400000">
              <a:off x="3444914" y="2594471"/>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139320" y="1992868"/>
              <a:ext cx="1253944" cy="430887"/>
            </a:xfrm>
            <a:prstGeom prst="rect">
              <a:avLst/>
            </a:prstGeom>
            <a:noFill/>
          </p:spPr>
          <p:txBody>
            <a:bodyPr wrap="none" rtlCol="0">
              <a:spAutoFit/>
            </a:bodyPr>
            <a:lstStyle/>
            <a:p>
              <a:r>
                <a:rPr lang="en-US" sz="2200" dirty="0" smtClean="0">
                  <a:latin typeface="Calibri"/>
                </a:rPr>
                <a:t>~minutes</a:t>
              </a:r>
              <a:endParaRPr lang="en-US" sz="2200" dirty="0">
                <a:latin typeface="Calibri"/>
              </a:endParaRPr>
            </a:p>
          </p:txBody>
        </p:sp>
      </p:grpSp>
      <p:grpSp>
        <p:nvGrpSpPr>
          <p:cNvPr id="25" name="Group 24"/>
          <p:cNvGrpSpPr/>
          <p:nvPr/>
        </p:nvGrpSpPr>
        <p:grpSpPr>
          <a:xfrm>
            <a:off x="5653920" y="1992868"/>
            <a:ext cx="1248434" cy="902732"/>
            <a:chOff x="5653920" y="1992868"/>
            <a:chExt cx="1248434" cy="902732"/>
          </a:xfrm>
        </p:grpSpPr>
        <p:cxnSp>
          <p:nvCxnSpPr>
            <p:cNvPr id="157" name="Straight Connector 156"/>
            <p:cNvCxnSpPr/>
            <p:nvPr/>
          </p:nvCxnSpPr>
          <p:spPr>
            <a:xfrm rot="5400000">
              <a:off x="6247606" y="2666206"/>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5653920" y="1992868"/>
              <a:ext cx="1248434" cy="430887"/>
            </a:xfrm>
            <a:prstGeom prst="rect">
              <a:avLst/>
            </a:prstGeom>
            <a:noFill/>
          </p:spPr>
          <p:txBody>
            <a:bodyPr wrap="none" rtlCol="0">
              <a:spAutoFit/>
            </a:bodyPr>
            <a:lstStyle/>
            <a:p>
              <a:r>
                <a:rPr lang="en-US" sz="2200" dirty="0" smtClean="0">
                  <a:latin typeface="Calibri"/>
                </a:rPr>
                <a:t>~seconds</a:t>
              </a:r>
              <a:endParaRPr lang="en-US" sz="2200" dirty="0">
                <a:latin typeface="Calibri"/>
              </a:endParaRPr>
            </a:p>
          </p:txBody>
        </p:sp>
      </p:grpSp>
      <p:sp>
        <p:nvSpPr>
          <p:cNvPr id="59" name="TextBox 58"/>
          <p:cNvSpPr txBox="1"/>
          <p:nvPr/>
        </p:nvSpPr>
        <p:spPr>
          <a:xfrm>
            <a:off x="6953838" y="2057400"/>
            <a:ext cx="2223072" cy="430887"/>
          </a:xfrm>
          <a:prstGeom prst="rect">
            <a:avLst/>
          </a:prstGeom>
          <a:noFill/>
        </p:spPr>
        <p:txBody>
          <a:bodyPr wrap="none" rtlCol="0">
            <a:spAutoFit/>
          </a:bodyPr>
          <a:lstStyle/>
          <a:p>
            <a:r>
              <a:rPr lang="en-US" sz="2200" b="1" dirty="0" smtClean="0">
                <a:latin typeface="Calibri"/>
              </a:rPr>
              <a:t>Disruption length</a:t>
            </a:r>
            <a:endParaRPr lang="en-US" sz="2200" b="1" dirty="0">
              <a:latin typeface="Calibri"/>
            </a:endParaRPr>
          </a:p>
        </p:txBody>
      </p:sp>
      <p:sp>
        <p:nvSpPr>
          <p:cNvPr id="18" name="TextBox 17"/>
          <p:cNvSpPr txBox="1"/>
          <p:nvPr/>
        </p:nvSpPr>
        <p:spPr>
          <a:xfrm>
            <a:off x="4963349" y="3276600"/>
            <a:ext cx="1742251" cy="430887"/>
          </a:xfrm>
          <a:prstGeom prst="rect">
            <a:avLst/>
          </a:prstGeom>
          <a:noFill/>
        </p:spPr>
        <p:txBody>
          <a:bodyPr wrap="square" rtlCol="0">
            <a:spAutoFit/>
          </a:bodyPr>
          <a:lstStyle/>
          <a:p>
            <a:r>
              <a:rPr lang="en-US" sz="2200" b="1" dirty="0" err="1" smtClean="0">
                <a:latin typeface="Calibri"/>
              </a:rPr>
              <a:t>WiFi</a:t>
            </a:r>
            <a:r>
              <a:rPr lang="en-US" sz="2200" b="1" dirty="0" smtClean="0">
                <a:latin typeface="Calibri"/>
              </a:rPr>
              <a:t> Mesh</a:t>
            </a:r>
          </a:p>
          <a:p>
            <a:endParaRPr lang="en-US" b="1" dirty="0" smtClean="0"/>
          </a:p>
        </p:txBody>
      </p:sp>
      <p:sp>
        <p:nvSpPr>
          <p:cNvPr id="19" name="TextBox 18"/>
          <p:cNvSpPr txBox="1"/>
          <p:nvPr/>
        </p:nvSpPr>
        <p:spPr>
          <a:xfrm>
            <a:off x="7656229" y="3276600"/>
            <a:ext cx="1335371" cy="430887"/>
          </a:xfrm>
          <a:prstGeom prst="rect">
            <a:avLst/>
          </a:prstGeom>
          <a:noFill/>
        </p:spPr>
        <p:txBody>
          <a:bodyPr wrap="square" rtlCol="0">
            <a:spAutoFit/>
          </a:bodyPr>
          <a:lstStyle/>
          <a:p>
            <a:r>
              <a:rPr lang="en-US" sz="2200" b="1" dirty="0" smtClean="0">
                <a:latin typeface="Calibri"/>
              </a:rPr>
              <a:t>Cellular</a:t>
            </a:r>
          </a:p>
          <a:p>
            <a:endParaRPr lang="en-US" b="1" dirty="0" smtClean="0"/>
          </a:p>
        </p:txBody>
      </p:sp>
      <p:grpSp>
        <p:nvGrpSpPr>
          <p:cNvPr id="28" name="Group 27"/>
          <p:cNvGrpSpPr/>
          <p:nvPr/>
        </p:nvGrpSpPr>
        <p:grpSpPr>
          <a:xfrm>
            <a:off x="5157515" y="2810470"/>
            <a:ext cx="3302763" cy="441688"/>
            <a:chOff x="5157515" y="2810470"/>
            <a:chExt cx="3302763" cy="441688"/>
          </a:xfrm>
        </p:grpSpPr>
        <p:sp>
          <p:nvSpPr>
            <p:cNvPr id="20" name="TextBox 19"/>
            <p:cNvSpPr txBox="1"/>
            <p:nvPr/>
          </p:nvSpPr>
          <p:spPr>
            <a:xfrm>
              <a:off x="5157515" y="2810470"/>
              <a:ext cx="3302763" cy="430887"/>
            </a:xfrm>
            <a:prstGeom prst="rect">
              <a:avLst/>
            </a:prstGeom>
            <a:noFill/>
          </p:spPr>
          <p:txBody>
            <a:bodyPr wrap="square" rtlCol="0">
              <a:spAutoFit/>
            </a:bodyPr>
            <a:lstStyle/>
            <a:p>
              <a:r>
                <a:rPr lang="en-US" sz="2200" dirty="0" smtClean="0">
                  <a:latin typeface="Calibri"/>
                </a:rPr>
                <a:t>       </a:t>
              </a:r>
              <a:r>
                <a:rPr lang="en-US" sz="2200" b="1" dirty="0" smtClean="0">
                  <a:latin typeface="Calibri"/>
                </a:rPr>
                <a:t>Mostly connected </a:t>
              </a:r>
            </a:p>
            <a:p>
              <a:endParaRPr lang="en-US" b="1" dirty="0" smtClean="0"/>
            </a:p>
          </p:txBody>
        </p:sp>
        <p:cxnSp>
          <p:nvCxnSpPr>
            <p:cNvPr id="21" name="Straight Connector 20"/>
            <p:cNvCxnSpPr/>
            <p:nvPr/>
          </p:nvCxnSpPr>
          <p:spPr>
            <a:xfrm rot="5400000">
              <a:off x="5141205" y="3135563"/>
              <a:ext cx="233189"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5233715" y="3018970"/>
              <a:ext cx="405085"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7772400" y="3038946"/>
              <a:ext cx="40508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8036806" y="3135563"/>
              <a:ext cx="23318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advTm="283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4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500"/>
                                        <p:tgtEl>
                                          <p:spTgt spid="1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32" grpId="0"/>
      <p:bldP spid="18" grpId="0"/>
      <p:bldP spid="19"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42900" y="152400"/>
            <a:ext cx="8267700" cy="1143000"/>
          </a:xfrm>
        </p:spPr>
        <p:txBody>
          <a:bodyPr>
            <a:normAutofit/>
          </a:bodyPr>
          <a:lstStyle/>
          <a:p>
            <a:r>
              <a:rPr lang="en-US" dirty="0" smtClean="0"/>
              <a:t>Fundamental results in DTN routing</a:t>
            </a:r>
            <a:endParaRPr lang="en-US" dirty="0"/>
          </a:p>
        </p:txBody>
      </p:sp>
      <p:sp>
        <p:nvSpPr>
          <p:cNvPr id="7" name="Content Placeholder 6"/>
          <p:cNvSpPr>
            <a:spLocks noGrp="1"/>
          </p:cNvSpPr>
          <p:nvPr>
            <p:ph sz="quarter" idx="1"/>
          </p:nvPr>
        </p:nvSpPr>
        <p:spPr>
          <a:xfrm>
            <a:off x="381000" y="1600200"/>
            <a:ext cx="8267700" cy="3962400"/>
          </a:xfrm>
        </p:spPr>
        <p:txBody>
          <a:bodyPr/>
          <a:lstStyle/>
          <a:p>
            <a:r>
              <a:rPr lang="en-US" sz="2400" b="1" dirty="0" smtClean="0"/>
              <a:t>Computation hardness result: With complete knowledge</a:t>
            </a:r>
          </a:p>
          <a:p>
            <a:pPr lvl="1">
              <a:lnSpc>
                <a:spcPct val="90000"/>
              </a:lnSpc>
            </a:pPr>
            <a:r>
              <a:rPr lang="en-US" sz="2200" dirty="0" smtClean="0"/>
              <a:t>DTN routing is NP Hard</a:t>
            </a:r>
          </a:p>
          <a:p>
            <a:pPr lvl="1">
              <a:lnSpc>
                <a:spcPct val="90000"/>
              </a:lnSpc>
            </a:pPr>
            <a:r>
              <a:rPr lang="en-US" sz="2200" dirty="0" smtClean="0"/>
              <a:t>Lower bound on </a:t>
            </a:r>
            <a:r>
              <a:rPr lang="en-US" sz="2200" dirty="0" err="1" smtClean="0"/>
              <a:t>approximability</a:t>
            </a:r>
            <a:r>
              <a:rPr lang="en-US" sz="2200" dirty="0" smtClean="0"/>
              <a:t> √</a:t>
            </a:r>
            <a:r>
              <a:rPr lang="en-US" sz="2200" dirty="0" err="1" smtClean="0"/>
              <a:t>n</a:t>
            </a:r>
            <a:endParaRPr lang="en-US" sz="2200" dirty="0" smtClean="0"/>
          </a:p>
          <a:p>
            <a:pPr lvl="1">
              <a:lnSpc>
                <a:spcPct val="90000"/>
              </a:lnSpc>
            </a:pPr>
            <a:endParaRPr lang="en-US" sz="2200" dirty="0" smtClean="0"/>
          </a:p>
          <a:p>
            <a:pPr>
              <a:lnSpc>
                <a:spcPct val="90000"/>
              </a:lnSpc>
            </a:pPr>
            <a:r>
              <a:rPr lang="en-US" sz="2400" b="1" dirty="0" smtClean="0"/>
              <a:t>Competitive hardness result: With partial knowledge</a:t>
            </a:r>
            <a:endParaRPr lang="en-US" b="1" dirty="0" smtClean="0"/>
          </a:p>
          <a:p>
            <a:pPr lvl="1">
              <a:lnSpc>
                <a:spcPct val="90000"/>
              </a:lnSpc>
            </a:pPr>
            <a:r>
              <a:rPr lang="en-US" sz="2200" dirty="0" smtClean="0"/>
              <a:t>Any DTN routing protocol can perform arbitrarily far from optimal</a:t>
            </a:r>
            <a:endParaRPr lang="en-US" sz="2200" dirty="0" smtClean="0">
              <a:latin typeface="Helvetica" charset="0"/>
            </a:endParaRPr>
          </a:p>
          <a:p>
            <a:endParaRPr lang="en-US" dirty="0" smtClean="0"/>
          </a:p>
          <a:p>
            <a:endParaRPr lang="en-US" dirty="0"/>
          </a:p>
        </p:txBody>
      </p:sp>
      <p:sp>
        <p:nvSpPr>
          <p:cNvPr id="6" name="Rounded Rectangle 5"/>
          <p:cNvSpPr/>
          <p:nvPr/>
        </p:nvSpPr>
        <p:spPr>
          <a:xfrm>
            <a:off x="609600" y="5562600"/>
            <a:ext cx="7848600" cy="762000"/>
          </a:xfrm>
          <a:prstGeom prst="roundRect">
            <a:avLst/>
          </a:prstGeom>
          <a:noFill/>
          <a:ln w="2222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a:rPr>
              <a:t>Empirically, RAPID is within 10% of optimal for low load for which we could compute optimal</a:t>
            </a:r>
            <a:endParaRPr lang="en-US" sz="2400" dirty="0">
              <a:solidFill>
                <a:schemeClr val="tx1"/>
              </a:solidFill>
              <a:latin typeface="Calibri"/>
            </a:endParaRPr>
          </a:p>
        </p:txBody>
      </p:sp>
    </p:spTree>
    <p:custDataLst>
      <p:tags r:id="rId1"/>
    </p:custDataLst>
  </p:cSld>
  <p:clrMapOvr>
    <a:masterClrMapping/>
  </p:clrMapOvr>
  <p:transition advTm="574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p:txBody>
          <a:bodyPr/>
          <a:lstStyle/>
          <a:p>
            <a:r>
              <a:rPr lang="en-US" dirty="0" smtClean="0"/>
              <a:t>Deployed RAPID on the Dome testbed for 58 days</a:t>
            </a:r>
          </a:p>
          <a:p>
            <a:pPr lvl="1"/>
            <a:r>
              <a:rPr lang="en-US" dirty="0" smtClean="0"/>
              <a:t>Validated trace-driven simulator using deployment results</a:t>
            </a:r>
          </a:p>
          <a:p>
            <a:pPr lvl="1"/>
            <a:endParaRPr lang="en-US" dirty="0" smtClean="0"/>
          </a:p>
          <a:p>
            <a:r>
              <a:rPr lang="en-US" dirty="0" smtClean="0"/>
              <a:t>Trace-driven experiments </a:t>
            </a:r>
          </a:p>
          <a:p>
            <a:pPr lvl="1"/>
            <a:r>
              <a:rPr lang="en-US" dirty="0" smtClean="0"/>
              <a:t>RAPID outperforms state-of-the-art DTN routing protocols for three different metrics</a:t>
            </a:r>
          </a:p>
          <a:p>
            <a:pPr lvl="1">
              <a:buNone/>
            </a:pPr>
            <a:endParaRPr lang="en-US" dirty="0" smtClean="0"/>
          </a:p>
          <a:p>
            <a:pPr lvl="1"/>
            <a:endParaRPr lang="en-US" dirty="0"/>
          </a:p>
        </p:txBody>
      </p:sp>
      <p:sp>
        <p:nvSpPr>
          <p:cNvPr id="4" name="Rounded Rectangle 3"/>
          <p:cNvSpPr/>
          <p:nvPr/>
        </p:nvSpPr>
        <p:spPr>
          <a:xfrm>
            <a:off x="152400" y="5562600"/>
            <a:ext cx="8839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1"/>
          <a:lstStyle/>
          <a:p>
            <a:pPr>
              <a:lnSpc>
                <a:spcPct val="90000"/>
              </a:lnSpc>
            </a:pPr>
            <a:r>
              <a:rPr lang="en-US" sz="2600" dirty="0" smtClean="0">
                <a:latin typeface="Calibri"/>
              </a:rPr>
              <a:t>RAPID is a DTN routing protocol that uses an utility-driven algorithm to implement opportunistic replication.</a:t>
            </a:r>
          </a:p>
        </p:txBody>
      </p:sp>
    </p:spTree>
    <p:custDataLst>
      <p:tags r:id="rId1"/>
    </p:custDataLst>
  </p:cSld>
  <p:clrMapOvr>
    <a:masterClrMapping/>
  </p:clrMapOvr>
  <p:transition advTm="406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normAutofit/>
          </a:bodyPr>
          <a:lstStyle/>
          <a:p>
            <a:r>
              <a:rPr lang="en-US" dirty="0" smtClean="0"/>
              <a:t>Summary</a:t>
            </a:r>
            <a:endParaRPr lang="en-US" dirty="0"/>
          </a:p>
        </p:txBody>
      </p:sp>
      <p:grpSp>
        <p:nvGrpSpPr>
          <p:cNvPr id="40" name="Group 39"/>
          <p:cNvGrpSpPr/>
          <p:nvPr/>
        </p:nvGrpSpPr>
        <p:grpSpPr>
          <a:xfrm>
            <a:off x="134130" y="1828800"/>
            <a:ext cx="8781270" cy="2495044"/>
            <a:chOff x="134130" y="1828800"/>
            <a:chExt cx="8781270" cy="2495044"/>
          </a:xfrm>
        </p:grpSpPr>
        <p:sp>
          <p:nvSpPr>
            <p:cNvPr id="20" name="TextBox 19"/>
            <p:cNvSpPr txBox="1"/>
            <p:nvPr/>
          </p:nvSpPr>
          <p:spPr>
            <a:xfrm>
              <a:off x="5081315" y="2277070"/>
              <a:ext cx="3302763" cy="707886"/>
            </a:xfrm>
            <a:prstGeom prst="rect">
              <a:avLst/>
            </a:prstGeom>
            <a:noFill/>
          </p:spPr>
          <p:txBody>
            <a:bodyPr wrap="square" rtlCol="0">
              <a:spAutoFit/>
            </a:bodyPr>
            <a:lstStyle/>
            <a:p>
              <a:r>
                <a:rPr lang="en-US" sz="2200" b="1" dirty="0" smtClean="0">
                  <a:latin typeface="Calibri"/>
                </a:rPr>
                <a:t>       </a:t>
              </a:r>
              <a:r>
                <a:rPr lang="en-US" sz="2000" dirty="0" smtClean="0">
                  <a:latin typeface="Calibri"/>
                </a:rPr>
                <a:t>Mostly connected</a:t>
              </a:r>
              <a:r>
                <a:rPr lang="en-US" sz="2000" b="1" dirty="0" smtClean="0">
                  <a:latin typeface="Calibri"/>
                </a:rPr>
                <a:t> </a:t>
              </a:r>
            </a:p>
            <a:p>
              <a:endParaRPr lang="en-US" b="1" dirty="0" smtClean="0"/>
            </a:p>
          </p:txBody>
        </p:sp>
        <p:grpSp>
          <p:nvGrpSpPr>
            <p:cNvPr id="39" name="Group 38"/>
            <p:cNvGrpSpPr/>
            <p:nvPr/>
          </p:nvGrpSpPr>
          <p:grpSpPr>
            <a:xfrm>
              <a:off x="134130" y="1828800"/>
              <a:ext cx="8781270" cy="2495044"/>
              <a:chOff x="134130" y="1828800"/>
              <a:chExt cx="8781270" cy="2495044"/>
            </a:xfrm>
          </p:grpSpPr>
          <p:cxnSp>
            <p:nvCxnSpPr>
              <p:cNvPr id="142" name="Straight Connector 141"/>
              <p:cNvCxnSpPr/>
              <p:nvPr/>
            </p:nvCxnSpPr>
            <p:spPr>
              <a:xfrm rot="5400000">
                <a:off x="1271246" y="3080488"/>
                <a:ext cx="2486709" cy="1"/>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5400000">
                <a:off x="3650156" y="3080489"/>
                <a:ext cx="2485116" cy="1588"/>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225547" y="2111654"/>
                <a:ext cx="8689853" cy="1588"/>
              </a:xfrm>
              <a:prstGeom prst="line">
                <a:avLst/>
              </a:prstGeom>
              <a:ln w="41275">
                <a:solidFill>
                  <a:schemeClr val="tx1"/>
                </a:solidFill>
                <a:headEnd type="triangle"/>
                <a:tailEnd type="none" w="lg" len="me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1004926" y="2056606"/>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134130" y="2209800"/>
                <a:ext cx="2342082" cy="1015663"/>
              </a:xfrm>
              <a:prstGeom prst="rect">
                <a:avLst/>
              </a:prstGeom>
              <a:noFill/>
            </p:spPr>
            <p:txBody>
              <a:bodyPr wrap="none" rtlCol="0">
                <a:spAutoFit/>
              </a:bodyPr>
              <a:lstStyle/>
              <a:p>
                <a:r>
                  <a:rPr lang="en-US" sz="2000" dirty="0" smtClean="0">
                    <a:latin typeface="Calibri"/>
                  </a:rPr>
                  <a:t>Mostly disconnected</a:t>
                </a:r>
              </a:p>
              <a:p>
                <a:endParaRPr lang="en-US" sz="2200" b="1" dirty="0" smtClean="0">
                  <a:latin typeface="Calibri"/>
                </a:endParaRPr>
              </a:p>
              <a:p>
                <a:r>
                  <a:rPr lang="en-US" dirty="0" smtClean="0"/>
                  <a:t>   </a:t>
                </a:r>
                <a:endParaRPr lang="en-US" dirty="0"/>
              </a:p>
            </p:txBody>
          </p:sp>
          <p:cxnSp>
            <p:nvCxnSpPr>
              <p:cNvPr id="131" name="Straight Connector 130"/>
              <p:cNvCxnSpPr/>
              <p:nvPr/>
            </p:nvCxnSpPr>
            <p:spPr>
              <a:xfrm rot="5400000">
                <a:off x="3368714" y="2061071"/>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2991067" y="2214265"/>
                <a:ext cx="1633781" cy="707886"/>
              </a:xfrm>
              <a:prstGeom prst="rect">
                <a:avLst/>
              </a:prstGeom>
              <a:noFill/>
            </p:spPr>
            <p:txBody>
              <a:bodyPr wrap="none" rtlCol="0">
                <a:spAutoFit/>
              </a:bodyPr>
              <a:lstStyle/>
              <a:p>
                <a:r>
                  <a:rPr lang="en-US" sz="2000" dirty="0" smtClean="0">
                    <a:latin typeface="Calibri"/>
                  </a:rPr>
                  <a:t>Intermittently </a:t>
                </a:r>
              </a:p>
              <a:p>
                <a:r>
                  <a:rPr lang="en-US" sz="2000" dirty="0" smtClean="0">
                    <a:latin typeface="Calibri"/>
                  </a:rPr>
                  <a:t>connected </a:t>
                </a:r>
                <a:endParaRPr lang="en-US" sz="2000" dirty="0">
                  <a:latin typeface="Calibri"/>
                </a:endParaRPr>
              </a:p>
            </p:txBody>
          </p:sp>
          <p:cxnSp>
            <p:nvCxnSpPr>
              <p:cNvPr id="157" name="Straight Connector 156"/>
              <p:cNvCxnSpPr/>
              <p:nvPr/>
            </p:nvCxnSpPr>
            <p:spPr>
              <a:xfrm rot="5400000">
                <a:off x="6171406" y="2132806"/>
                <a:ext cx="45720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887149" y="2743200"/>
                <a:ext cx="1742251" cy="677108"/>
              </a:xfrm>
              <a:prstGeom prst="rect">
                <a:avLst/>
              </a:prstGeom>
              <a:noFill/>
            </p:spPr>
            <p:txBody>
              <a:bodyPr wrap="square" rtlCol="0">
                <a:spAutoFit/>
              </a:bodyPr>
              <a:lstStyle/>
              <a:p>
                <a:r>
                  <a:rPr lang="en-US" sz="2000" dirty="0" err="1" smtClean="0">
                    <a:latin typeface="Calibri"/>
                  </a:rPr>
                  <a:t>WiFi</a:t>
                </a:r>
                <a:r>
                  <a:rPr lang="en-US" sz="2000" dirty="0" smtClean="0">
                    <a:latin typeface="Calibri"/>
                  </a:rPr>
                  <a:t> Mesh</a:t>
                </a:r>
              </a:p>
              <a:p>
                <a:endParaRPr lang="en-US" b="1" dirty="0" smtClean="0"/>
              </a:p>
            </p:txBody>
          </p:sp>
          <p:sp>
            <p:nvSpPr>
              <p:cNvPr id="19" name="TextBox 18"/>
              <p:cNvSpPr txBox="1"/>
              <p:nvPr/>
            </p:nvSpPr>
            <p:spPr>
              <a:xfrm>
                <a:off x="7580029" y="2743200"/>
                <a:ext cx="1335371" cy="677108"/>
              </a:xfrm>
              <a:prstGeom prst="rect">
                <a:avLst/>
              </a:prstGeom>
              <a:noFill/>
            </p:spPr>
            <p:txBody>
              <a:bodyPr wrap="square" rtlCol="0">
                <a:spAutoFit/>
              </a:bodyPr>
              <a:lstStyle/>
              <a:p>
                <a:r>
                  <a:rPr lang="en-US" sz="2000" dirty="0" smtClean="0">
                    <a:latin typeface="Calibri"/>
                  </a:rPr>
                  <a:t>Cellular</a:t>
                </a:r>
              </a:p>
              <a:p>
                <a:endParaRPr lang="en-US" b="1" dirty="0" smtClean="0"/>
              </a:p>
            </p:txBody>
          </p:sp>
          <p:cxnSp>
            <p:nvCxnSpPr>
              <p:cNvPr id="21" name="Straight Connector 20"/>
              <p:cNvCxnSpPr/>
              <p:nvPr/>
            </p:nvCxnSpPr>
            <p:spPr>
              <a:xfrm rot="5400000">
                <a:off x="5065005" y="2602163"/>
                <a:ext cx="233189"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5157515" y="2485570"/>
                <a:ext cx="405085"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7696200" y="2505546"/>
                <a:ext cx="40508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7960606" y="2602163"/>
                <a:ext cx="233189"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5839873" y="3532727"/>
                <a:ext cx="1580644" cy="1589"/>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sp>
        <p:nvSpPr>
          <p:cNvPr id="32" name="TextBox 31"/>
          <p:cNvSpPr txBox="1"/>
          <p:nvPr/>
        </p:nvSpPr>
        <p:spPr>
          <a:xfrm>
            <a:off x="6554790" y="3429000"/>
            <a:ext cx="2527872" cy="1107996"/>
          </a:xfrm>
          <a:prstGeom prst="rect">
            <a:avLst/>
          </a:prstGeom>
          <a:noFill/>
        </p:spPr>
        <p:txBody>
          <a:bodyPr wrap="square" rtlCol="0">
            <a:spAutoFit/>
          </a:bodyPr>
          <a:lstStyle/>
          <a:p>
            <a:r>
              <a:rPr lang="en-US" sz="2200" b="1" dirty="0" err="1" smtClean="0">
                <a:latin typeface="Calibri"/>
              </a:rPr>
              <a:t>Wiffler</a:t>
            </a:r>
            <a:r>
              <a:rPr lang="en-US" sz="2200" dirty="0" smtClean="0">
                <a:latin typeface="Calibri"/>
              </a:rPr>
              <a:t>: </a:t>
            </a:r>
            <a:r>
              <a:rPr lang="en-US" sz="2200" dirty="0" smtClean="0">
                <a:latin typeface="Calibri"/>
              </a:rPr>
              <a:t>Reduces cellular load using </a:t>
            </a:r>
            <a:r>
              <a:rPr lang="en-US" sz="2200" dirty="0" smtClean="0">
                <a:latin typeface="Calibri"/>
              </a:rPr>
              <a:t>augmentation</a:t>
            </a:r>
            <a:endParaRPr lang="en-US" sz="2200" dirty="0">
              <a:latin typeface="Calibri"/>
            </a:endParaRPr>
          </a:p>
        </p:txBody>
      </p:sp>
      <p:sp>
        <p:nvSpPr>
          <p:cNvPr id="33" name="TextBox 32"/>
          <p:cNvSpPr txBox="1"/>
          <p:nvPr/>
        </p:nvSpPr>
        <p:spPr>
          <a:xfrm>
            <a:off x="4893508" y="3478088"/>
            <a:ext cx="2527872" cy="1446550"/>
          </a:xfrm>
          <a:prstGeom prst="rect">
            <a:avLst/>
          </a:prstGeom>
          <a:noFill/>
        </p:spPr>
        <p:txBody>
          <a:bodyPr wrap="square" rtlCol="0">
            <a:spAutoFit/>
          </a:bodyPr>
          <a:lstStyle/>
          <a:p>
            <a:r>
              <a:rPr lang="en-US" sz="2200" b="1" dirty="0" err="1" smtClean="0">
                <a:latin typeface="Calibri"/>
              </a:rPr>
              <a:t>ViFi</a:t>
            </a:r>
            <a:r>
              <a:rPr lang="en-US" sz="2200" b="1" dirty="0" smtClean="0">
                <a:latin typeface="Calibri"/>
              </a:rPr>
              <a:t>: </a:t>
            </a:r>
          </a:p>
          <a:p>
            <a:r>
              <a:rPr lang="en-US" sz="2200" dirty="0" err="1" smtClean="0">
                <a:latin typeface="Calibri"/>
              </a:rPr>
              <a:t>VoIP</a:t>
            </a:r>
            <a:r>
              <a:rPr lang="en-US" sz="2200" dirty="0" smtClean="0">
                <a:latin typeface="Calibri"/>
              </a:rPr>
              <a:t> using opportunistic forwarding</a:t>
            </a:r>
            <a:endParaRPr lang="en-US" sz="2200" dirty="0">
              <a:latin typeface="Calibri"/>
            </a:endParaRPr>
          </a:p>
        </p:txBody>
      </p:sp>
      <p:sp>
        <p:nvSpPr>
          <p:cNvPr id="34" name="TextBox 33"/>
          <p:cNvSpPr txBox="1"/>
          <p:nvPr/>
        </p:nvSpPr>
        <p:spPr>
          <a:xfrm>
            <a:off x="2667000" y="3354050"/>
            <a:ext cx="2527872" cy="1446550"/>
          </a:xfrm>
          <a:prstGeom prst="rect">
            <a:avLst/>
          </a:prstGeom>
          <a:noFill/>
        </p:spPr>
        <p:txBody>
          <a:bodyPr wrap="square" rtlCol="0">
            <a:spAutoFit/>
          </a:bodyPr>
          <a:lstStyle/>
          <a:p>
            <a:r>
              <a:rPr lang="en-US" sz="2200" b="1" dirty="0" err="1" smtClean="0">
                <a:latin typeface="Calibri"/>
              </a:rPr>
              <a:t>Thedu</a:t>
            </a:r>
            <a:r>
              <a:rPr lang="en-US" sz="2200" b="1" dirty="0" smtClean="0">
                <a:latin typeface="Calibri"/>
              </a:rPr>
              <a:t>: </a:t>
            </a:r>
          </a:p>
          <a:p>
            <a:r>
              <a:rPr lang="en-US" sz="2200" dirty="0" smtClean="0">
                <a:latin typeface="Calibri"/>
              </a:rPr>
              <a:t>Web search using aggressive </a:t>
            </a:r>
            <a:r>
              <a:rPr lang="en-US" sz="2200" dirty="0" err="1" smtClean="0">
                <a:latin typeface="Calibri"/>
              </a:rPr>
              <a:t>prefetching</a:t>
            </a:r>
            <a:endParaRPr lang="en-US" sz="2200" dirty="0">
              <a:latin typeface="Calibri"/>
            </a:endParaRPr>
          </a:p>
        </p:txBody>
      </p:sp>
      <p:sp>
        <p:nvSpPr>
          <p:cNvPr id="35" name="TextBox 34"/>
          <p:cNvSpPr txBox="1"/>
          <p:nvPr/>
        </p:nvSpPr>
        <p:spPr>
          <a:xfrm>
            <a:off x="152400" y="3429000"/>
            <a:ext cx="2527872" cy="1446550"/>
          </a:xfrm>
          <a:prstGeom prst="rect">
            <a:avLst/>
          </a:prstGeom>
          <a:noFill/>
        </p:spPr>
        <p:txBody>
          <a:bodyPr wrap="square" rtlCol="0">
            <a:spAutoFit/>
          </a:bodyPr>
          <a:lstStyle/>
          <a:p>
            <a:r>
              <a:rPr lang="en-US" sz="2200" b="1" dirty="0" smtClean="0">
                <a:latin typeface="Calibri"/>
              </a:rPr>
              <a:t>Rapid: </a:t>
            </a:r>
          </a:p>
          <a:p>
            <a:r>
              <a:rPr lang="en-US" sz="2200" dirty="0" smtClean="0">
                <a:latin typeface="Calibri"/>
              </a:rPr>
              <a:t>Bulk transfer/ Email using</a:t>
            </a:r>
          </a:p>
          <a:p>
            <a:r>
              <a:rPr lang="en-US" sz="2200" dirty="0" smtClean="0">
                <a:latin typeface="Calibri"/>
              </a:rPr>
              <a:t>replication</a:t>
            </a:r>
            <a:endParaRPr lang="en-US" sz="2200" dirty="0">
              <a:latin typeface="Calibri"/>
            </a:endParaRPr>
          </a:p>
        </p:txBody>
      </p:sp>
      <p:sp>
        <p:nvSpPr>
          <p:cNvPr id="37" name="Content Placeholder 2"/>
          <p:cNvSpPr>
            <a:spLocks noGrp="1"/>
          </p:cNvSpPr>
          <p:nvPr>
            <p:ph sz="quarter" idx="1"/>
          </p:nvPr>
        </p:nvSpPr>
        <p:spPr>
          <a:xfrm>
            <a:off x="134130" y="1066800"/>
            <a:ext cx="9372600" cy="838200"/>
          </a:xfrm>
        </p:spPr>
        <p:txBody>
          <a:bodyPr/>
          <a:lstStyle/>
          <a:p>
            <a:r>
              <a:rPr lang="en-US" sz="2400" dirty="0" smtClean="0"/>
              <a:t>Goal: Reduce disruptions and enable applications in diverse networks</a:t>
            </a:r>
          </a:p>
          <a:p>
            <a:pPr>
              <a:buNone/>
            </a:pPr>
            <a:r>
              <a:rPr lang="en-US" dirty="0" smtClean="0"/>
              <a:t> </a:t>
            </a:r>
            <a:endParaRPr lang="en-US" dirty="0"/>
          </a:p>
        </p:txBody>
      </p:sp>
      <p:sp>
        <p:nvSpPr>
          <p:cNvPr id="38" name="Content Placeholder 2"/>
          <p:cNvSpPr txBox="1">
            <a:spLocks/>
          </p:cNvSpPr>
          <p:nvPr/>
        </p:nvSpPr>
        <p:spPr>
          <a:xfrm>
            <a:off x="134130" y="5410200"/>
            <a:ext cx="8763000" cy="838200"/>
          </a:xfrm>
          <a:prstGeom prst="rect">
            <a:avLst/>
          </a:prstGeom>
        </p:spPr>
        <p:txBody>
          <a:bodyPr vert="horz">
            <a:no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en-US" sz="2400" baseline="0" dirty="0" smtClean="0">
                <a:latin typeface="Calibri"/>
                <a:ea typeface="+mn-ea"/>
                <a:cs typeface="+mn-cs"/>
              </a:rPr>
              <a:t>Deployment/Evaluation</a:t>
            </a:r>
            <a:r>
              <a:rPr lang="en-US" sz="2400" dirty="0" smtClean="0">
                <a:latin typeface="Calibri"/>
                <a:ea typeface="+mn-ea"/>
                <a:cs typeface="+mn-cs"/>
              </a:rPr>
              <a:t> shows that the protocols can be implemented in realistic usage environments</a:t>
            </a:r>
            <a:endParaRPr kumimoji="0" lang="en-US" sz="2400" b="0" i="0" u="none" strike="noStrike" kern="1200" cap="none" spc="0" normalizeH="0" baseline="0" noProof="0" dirty="0" smtClean="0">
              <a:ln>
                <a:noFill/>
              </a:ln>
              <a:solidFill>
                <a:schemeClr val="tx1"/>
              </a:solidFill>
              <a:effectLst/>
              <a:uLnTx/>
              <a:uFillTx/>
              <a:latin typeface="Calibri"/>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Calibri"/>
                <a:ea typeface="+mn-ea"/>
                <a:cs typeface="+mn-cs"/>
              </a:rPr>
              <a:t> </a:t>
            </a:r>
            <a:endParaRPr kumimoji="0" lang="en-US" sz="2600" b="0" i="0" u="none" strike="noStrike" kern="1200" cap="none" spc="0" normalizeH="0" baseline="0" noProof="0" dirty="0">
              <a:ln>
                <a:noFill/>
              </a:ln>
              <a:solidFill>
                <a:schemeClr val="tx1"/>
              </a:solidFill>
              <a:effectLst/>
              <a:uLnTx/>
              <a:uFillTx/>
              <a:latin typeface="Calibri"/>
              <a:ea typeface="+mn-ea"/>
              <a:cs typeface="+mn-cs"/>
            </a:endParaRPr>
          </a:p>
        </p:txBody>
      </p:sp>
    </p:spTree>
    <p:custDataLst>
      <p:tags r:id="rId1"/>
    </p:custDataLst>
  </p:cSld>
  <p:clrMapOvr>
    <a:masterClrMapping/>
  </p:clrMapOvr>
  <p:transition advTm="8769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8"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latin typeface="Calibri" pitchFamily="-65" charset="0"/>
                <a:ea typeface="ＭＳ Ｐゴシック" pitchFamily="-65" charset="-128"/>
                <a:cs typeface="ＭＳ Ｐゴシック" pitchFamily="-65" charset="-128"/>
              </a:rPr>
              <a:t>Trace-driven simulation results</a:t>
            </a:r>
          </a:p>
        </p:txBody>
      </p:sp>
      <p:pic>
        <p:nvPicPr>
          <p:cNvPr id="22" name="Picture 6"/>
          <p:cNvPicPr>
            <a:picLocks noChangeAspect="1" noChangeArrowheads="1"/>
          </p:cNvPicPr>
          <p:nvPr/>
        </p:nvPicPr>
        <p:blipFill>
          <a:blip r:embed="rId3"/>
          <a:srcRect/>
          <a:stretch>
            <a:fillRect/>
          </a:stretch>
        </p:blipFill>
        <p:spPr bwMode="auto">
          <a:xfrm>
            <a:off x="4495800" y="1600200"/>
            <a:ext cx="4572000" cy="4267200"/>
          </a:xfrm>
          <a:prstGeom prst="rect">
            <a:avLst/>
          </a:prstGeom>
          <a:noFill/>
          <a:ln w="12700">
            <a:noFill/>
            <a:miter lim="800000"/>
            <a:headEnd/>
            <a:tailEnd/>
          </a:ln>
        </p:spPr>
      </p:pic>
      <p:pic>
        <p:nvPicPr>
          <p:cNvPr id="23" name="Picture 5"/>
          <p:cNvPicPr>
            <a:picLocks noChangeAspect="1" noChangeArrowheads="1"/>
          </p:cNvPicPr>
          <p:nvPr/>
        </p:nvPicPr>
        <p:blipFill>
          <a:blip r:embed="rId4"/>
          <a:srcRect/>
          <a:stretch>
            <a:fillRect/>
          </a:stretch>
        </p:blipFill>
        <p:spPr bwMode="auto">
          <a:xfrm>
            <a:off x="76200" y="1600200"/>
            <a:ext cx="4419600" cy="4267200"/>
          </a:xfrm>
          <a:prstGeom prst="rect">
            <a:avLst/>
          </a:prstGeom>
          <a:noFill/>
          <a:ln w="12700">
            <a:noFill/>
            <a:miter lim="800000"/>
            <a:headEnd/>
            <a:tailEnd/>
          </a:ln>
        </p:spPr>
      </p:pic>
      <p:cxnSp>
        <p:nvCxnSpPr>
          <p:cNvPr id="9" name="Straight Arrow Connector 8"/>
          <p:cNvCxnSpPr/>
          <p:nvPr/>
        </p:nvCxnSpPr>
        <p:spPr>
          <a:xfrm rot="5400000">
            <a:off x="3010694" y="2551906"/>
            <a:ext cx="381000" cy="1588"/>
          </a:xfrm>
          <a:prstGeom prst="straightConnector1">
            <a:avLst/>
          </a:prstGeom>
          <a:ln w="317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7832630" y="2497042"/>
            <a:ext cx="338328" cy="1588"/>
          </a:xfrm>
          <a:prstGeom prst="straightConnector1">
            <a:avLst/>
          </a:prstGeom>
          <a:ln w="317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57994" y="5486400"/>
            <a:ext cx="8457406"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1"/>
          <a:lstStyle/>
          <a:p>
            <a:pPr>
              <a:lnSpc>
                <a:spcPct val="90000"/>
              </a:lnSpc>
            </a:pPr>
            <a:r>
              <a:rPr lang="en-US" sz="2600" dirty="0" smtClean="0">
                <a:latin typeface="Calibri"/>
              </a:rPr>
              <a:t>Utility-driven resource allocation protocol that can be tuned according to a given metric</a:t>
            </a:r>
          </a:p>
        </p:txBody>
      </p:sp>
      <p:sp>
        <p:nvSpPr>
          <p:cNvPr id="13" name="TextBox 12"/>
          <p:cNvSpPr txBox="1"/>
          <p:nvPr/>
        </p:nvSpPr>
        <p:spPr>
          <a:xfrm>
            <a:off x="381794" y="1219200"/>
            <a:ext cx="4114006" cy="430887"/>
          </a:xfrm>
          <a:prstGeom prst="rect">
            <a:avLst/>
          </a:prstGeom>
          <a:noFill/>
        </p:spPr>
        <p:txBody>
          <a:bodyPr wrap="square" rtlCol="0">
            <a:spAutoFit/>
          </a:bodyPr>
          <a:lstStyle/>
          <a:p>
            <a:r>
              <a:rPr lang="en-US" sz="2200" b="1" dirty="0" smtClean="0">
                <a:latin typeface="Calibri"/>
              </a:rPr>
              <a:t>Metric: Minimizing average delay</a:t>
            </a:r>
            <a:endParaRPr lang="en-US" sz="2200" b="1" dirty="0">
              <a:latin typeface="Calibri"/>
            </a:endParaRPr>
          </a:p>
        </p:txBody>
      </p:sp>
      <p:sp>
        <p:nvSpPr>
          <p:cNvPr id="15" name="TextBox 14"/>
          <p:cNvSpPr txBox="1"/>
          <p:nvPr/>
        </p:nvSpPr>
        <p:spPr>
          <a:xfrm>
            <a:off x="4953794" y="1219200"/>
            <a:ext cx="4114006" cy="430887"/>
          </a:xfrm>
          <a:prstGeom prst="rect">
            <a:avLst/>
          </a:prstGeom>
          <a:noFill/>
        </p:spPr>
        <p:txBody>
          <a:bodyPr wrap="square" rtlCol="0">
            <a:spAutoFit/>
          </a:bodyPr>
          <a:lstStyle/>
          <a:p>
            <a:r>
              <a:rPr lang="en-US" sz="2200" b="1" dirty="0" smtClean="0">
                <a:latin typeface="Calibri"/>
              </a:rPr>
              <a:t>Metric: Minimizing max delay</a:t>
            </a:r>
            <a:endParaRPr lang="en-US" sz="2200" b="1" dirty="0">
              <a:latin typeface="Calibri"/>
            </a:endParaRPr>
          </a:p>
        </p:txBody>
      </p:sp>
    </p:spTree>
  </p:cSld>
  <p:clrMapOvr>
    <a:masterClrMapping/>
  </p:clrMapOvr>
  <p:transition advTm="689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loud"/>
          <p:cNvSpPr>
            <a:spLocks noChangeAspect="1" noEditPoints="1" noChangeArrowheads="1"/>
          </p:cNvSpPr>
          <p:nvPr/>
        </p:nvSpPr>
        <p:spPr bwMode="auto">
          <a:xfrm>
            <a:off x="3733801" y="1108092"/>
            <a:ext cx="3200400" cy="21447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err="1" smtClean="0"/>
              <a:t>Wiffler</a:t>
            </a:r>
            <a:r>
              <a:rPr lang="en-US" dirty="0" smtClean="0"/>
              <a:t> Implementation</a:t>
            </a:r>
            <a:endParaRPr lang="en-US" dirty="0"/>
          </a:p>
        </p:txBody>
      </p:sp>
      <p:pic>
        <p:nvPicPr>
          <p:cNvPr id="6" name="Picture 5" descr="C:\Documents and Settings\rohan\My Documents\My Pictures\Microsoft Clip Organizer\j0398499.wmf"/>
          <p:cNvPicPr>
            <a:picLocks noChangeAspect="1" noChangeArrowheads="1"/>
          </p:cNvPicPr>
          <p:nvPr/>
        </p:nvPicPr>
        <p:blipFill>
          <a:blip r:embed="rId3" cstate="print"/>
          <a:srcRect/>
          <a:stretch>
            <a:fillRect/>
          </a:stretch>
        </p:blipFill>
        <p:spPr bwMode="auto">
          <a:xfrm>
            <a:off x="2663994" y="2539851"/>
            <a:ext cx="726552" cy="667752"/>
          </a:xfrm>
          <a:prstGeom prst="rect">
            <a:avLst/>
          </a:prstGeom>
          <a:noFill/>
        </p:spPr>
      </p:pic>
      <p:pic>
        <p:nvPicPr>
          <p:cNvPr id="1026" name="Picture 2" descr="C:\Users\ratul\AppData\Local\Microsoft\Windows\Temporary Internet Files\Content.IE5\OJ2Y979X\MC900196046[1].wmf"/>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88057" y="1478506"/>
            <a:ext cx="719888" cy="615201"/>
          </a:xfrm>
          <a:prstGeom prst="rect">
            <a:avLst/>
          </a:prstGeom>
          <a:solidFill>
            <a:schemeClr val="bg1"/>
          </a:solidFill>
        </p:spPr>
      </p:pic>
      <p:sp>
        <p:nvSpPr>
          <p:cNvPr id="7" name="modem"/>
          <p:cNvSpPr>
            <a:spLocks noEditPoints="1" noChangeArrowheads="1"/>
          </p:cNvSpPr>
          <p:nvPr/>
        </p:nvSpPr>
        <p:spPr bwMode="auto">
          <a:xfrm>
            <a:off x="4343402" y="2648929"/>
            <a:ext cx="685800" cy="365373"/>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server"/>
          <p:cNvSpPr>
            <a:spLocks noEditPoints="1" noChangeArrowheads="1"/>
          </p:cNvSpPr>
          <p:nvPr/>
        </p:nvSpPr>
        <p:spPr bwMode="auto">
          <a:xfrm>
            <a:off x="7315201" y="1634282"/>
            <a:ext cx="761999" cy="101464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2" name="Picture 8" descr="C:\Users\ratul\AppData\Local\Microsoft\Windows\Temporary Internet Files\Content.IE5\VSW3NT1U\MC900441735[1].png"/>
          <p:cNvPicPr>
            <a:picLocks noChangeAspect="1"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184397">
            <a:off x="1934116" y="1566198"/>
            <a:ext cx="628649" cy="62864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4" name="Picture 8" descr="C:\Users\ratul\AppData\Local\Microsoft\Windows\Temporary Internet Files\Content.IE5\VSW3NT1U\MC900441735[1].png"/>
          <p:cNvPicPr>
            <a:picLocks noChangeAspect="1" noChangeArrowheads="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4678553">
            <a:off x="1934115" y="2354138"/>
            <a:ext cx="628649" cy="62864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3" name="Freeform 12"/>
          <p:cNvSpPr/>
          <p:nvPr/>
        </p:nvSpPr>
        <p:spPr>
          <a:xfrm>
            <a:off x="3424990" y="1805924"/>
            <a:ext cx="902369" cy="938463"/>
          </a:xfrm>
          <a:custGeom>
            <a:avLst/>
            <a:gdLst>
              <a:gd name="connsiteX0" fmla="*/ 0 w 902369"/>
              <a:gd name="connsiteY0" fmla="*/ 0 h 938463"/>
              <a:gd name="connsiteX1" fmla="*/ 397043 w 902369"/>
              <a:gd name="connsiteY1" fmla="*/ 577515 h 938463"/>
              <a:gd name="connsiteX2" fmla="*/ 902369 w 902369"/>
              <a:gd name="connsiteY2" fmla="*/ 938463 h 938463"/>
            </a:gdLst>
            <a:ahLst/>
            <a:cxnLst>
              <a:cxn ang="0">
                <a:pos x="connsiteX0" y="connsiteY0"/>
              </a:cxn>
              <a:cxn ang="0">
                <a:pos x="connsiteX1" y="connsiteY1"/>
              </a:cxn>
              <a:cxn ang="0">
                <a:pos x="connsiteX2" y="connsiteY2"/>
              </a:cxn>
            </a:cxnLst>
            <a:rect l="l" t="t" r="r" b="b"/>
            <a:pathLst>
              <a:path w="902369" h="938463">
                <a:moveTo>
                  <a:pt x="0" y="0"/>
                </a:moveTo>
                <a:cubicBezTo>
                  <a:pt x="123324" y="210552"/>
                  <a:pt x="246648" y="421105"/>
                  <a:pt x="397043" y="577515"/>
                </a:cubicBezTo>
                <a:cubicBezTo>
                  <a:pt x="547438" y="733925"/>
                  <a:pt x="902369" y="938463"/>
                  <a:pt x="902369" y="938463"/>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16952756">
            <a:off x="3628782" y="2446737"/>
            <a:ext cx="389933" cy="945083"/>
          </a:xfrm>
          <a:custGeom>
            <a:avLst/>
            <a:gdLst>
              <a:gd name="connsiteX0" fmla="*/ 0 w 902369"/>
              <a:gd name="connsiteY0" fmla="*/ 0 h 938463"/>
              <a:gd name="connsiteX1" fmla="*/ 397043 w 902369"/>
              <a:gd name="connsiteY1" fmla="*/ 577515 h 938463"/>
              <a:gd name="connsiteX2" fmla="*/ 902369 w 902369"/>
              <a:gd name="connsiteY2" fmla="*/ 938463 h 938463"/>
            </a:gdLst>
            <a:ahLst/>
            <a:cxnLst>
              <a:cxn ang="0">
                <a:pos x="connsiteX0" y="connsiteY0"/>
              </a:cxn>
              <a:cxn ang="0">
                <a:pos x="connsiteX1" y="connsiteY1"/>
              </a:cxn>
              <a:cxn ang="0">
                <a:pos x="connsiteX2" y="connsiteY2"/>
              </a:cxn>
            </a:cxnLst>
            <a:rect l="l" t="t" r="r" b="b"/>
            <a:pathLst>
              <a:path w="902369" h="938463">
                <a:moveTo>
                  <a:pt x="0" y="0"/>
                </a:moveTo>
                <a:cubicBezTo>
                  <a:pt x="123324" y="210552"/>
                  <a:pt x="246648" y="421105"/>
                  <a:pt x="397043" y="577515"/>
                </a:cubicBezTo>
                <a:cubicBezTo>
                  <a:pt x="547438" y="733925"/>
                  <a:pt x="902369" y="938463"/>
                  <a:pt x="902369" y="938463"/>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rot="16952756">
            <a:off x="5586001" y="1462608"/>
            <a:ext cx="1187974" cy="2061598"/>
          </a:xfrm>
          <a:custGeom>
            <a:avLst/>
            <a:gdLst>
              <a:gd name="connsiteX0" fmla="*/ 0 w 902369"/>
              <a:gd name="connsiteY0" fmla="*/ 0 h 938463"/>
              <a:gd name="connsiteX1" fmla="*/ 397043 w 902369"/>
              <a:gd name="connsiteY1" fmla="*/ 577515 h 938463"/>
              <a:gd name="connsiteX2" fmla="*/ 902369 w 902369"/>
              <a:gd name="connsiteY2" fmla="*/ 938463 h 938463"/>
            </a:gdLst>
            <a:ahLst/>
            <a:cxnLst>
              <a:cxn ang="0">
                <a:pos x="connsiteX0" y="connsiteY0"/>
              </a:cxn>
              <a:cxn ang="0">
                <a:pos x="connsiteX1" y="connsiteY1"/>
              </a:cxn>
              <a:cxn ang="0">
                <a:pos x="connsiteX2" y="connsiteY2"/>
              </a:cxn>
            </a:cxnLst>
            <a:rect l="l" t="t" r="r" b="b"/>
            <a:pathLst>
              <a:path w="902369" h="938463">
                <a:moveTo>
                  <a:pt x="0" y="0"/>
                </a:moveTo>
                <a:cubicBezTo>
                  <a:pt x="123324" y="210552"/>
                  <a:pt x="246648" y="421105"/>
                  <a:pt x="397043" y="577515"/>
                </a:cubicBezTo>
                <a:cubicBezTo>
                  <a:pt x="547438" y="733925"/>
                  <a:pt x="902369" y="938463"/>
                  <a:pt x="902369" y="938463"/>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4114801" y="3207603"/>
            <a:ext cx="1143000" cy="830997"/>
          </a:xfrm>
          <a:prstGeom prst="rect">
            <a:avLst/>
          </a:prstGeom>
          <a:noFill/>
        </p:spPr>
        <p:txBody>
          <a:bodyPr wrap="square" rtlCol="0">
            <a:spAutoFit/>
          </a:bodyPr>
          <a:lstStyle/>
          <a:p>
            <a:pPr algn="ctr"/>
            <a:r>
              <a:rPr lang="en-US" sz="2400" dirty="0" err="1" smtClean="0">
                <a:solidFill>
                  <a:schemeClr val="accent2"/>
                </a:solidFill>
              </a:rPr>
              <a:t>Wiffler</a:t>
            </a:r>
            <a:r>
              <a:rPr lang="en-US" sz="2400" dirty="0" smtClean="0">
                <a:solidFill>
                  <a:schemeClr val="accent2"/>
                </a:solidFill>
              </a:rPr>
              <a:t> proxy</a:t>
            </a:r>
            <a:endParaRPr lang="en-US" sz="2400" dirty="0">
              <a:solidFill>
                <a:schemeClr val="accent2"/>
              </a:solidFill>
            </a:endParaRPr>
          </a:p>
        </p:txBody>
      </p:sp>
      <p:sp>
        <p:nvSpPr>
          <p:cNvPr id="16" name="Content Placeholder 2"/>
          <p:cNvSpPr>
            <a:spLocks noGrp="1"/>
          </p:cNvSpPr>
          <p:nvPr>
            <p:ph idx="1"/>
          </p:nvPr>
        </p:nvSpPr>
        <p:spPr>
          <a:xfrm>
            <a:off x="381000" y="3962400"/>
            <a:ext cx="8763000" cy="2087563"/>
          </a:xfrm>
        </p:spPr>
        <p:txBody>
          <a:bodyPr>
            <a:noAutofit/>
          </a:bodyPr>
          <a:lstStyle/>
          <a:p>
            <a:pPr marL="231775" indent="-231775"/>
            <a:r>
              <a:rPr lang="en-US" dirty="0" smtClean="0"/>
              <a:t>Offloading in upstream and downstream, but fast  switching only upstream</a:t>
            </a:r>
          </a:p>
          <a:p>
            <a:pPr marL="0" indent="0"/>
            <a:endParaRPr lang="en-US" dirty="0" smtClean="0"/>
          </a:p>
          <a:p>
            <a:pPr marL="0" indent="0"/>
            <a:r>
              <a:rPr lang="en-US" dirty="0" smtClean="0"/>
              <a:t> Implemented using a low level signaling mechanism</a:t>
            </a:r>
          </a:p>
          <a:p>
            <a:pPr marL="742950" indent="-742950"/>
            <a:endParaRPr lang="en-US" sz="2800" dirty="0" smtClean="0"/>
          </a:p>
          <a:p>
            <a:pPr marL="742950" indent="-742950"/>
            <a:endParaRPr lang="en-US" sz="2800" dirty="0" smtClean="0"/>
          </a:p>
        </p:txBody>
      </p:sp>
      <p:pic>
        <p:nvPicPr>
          <p:cNvPr id="18" name="Picture 10" descr="cartoon cars full color illustration art"/>
          <p:cNvPicPr>
            <a:picLocks noChangeAspect="1" noChangeArrowheads="1"/>
          </p:cNvPicPr>
          <p:nvPr/>
        </p:nvPicPr>
        <p:blipFill>
          <a:blip r:embed="rId6"/>
          <a:srcRect/>
          <a:stretch>
            <a:fillRect/>
          </a:stretch>
        </p:blipFill>
        <p:spPr bwMode="auto">
          <a:xfrm>
            <a:off x="1074119" y="1863821"/>
            <a:ext cx="983282" cy="762499"/>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9001251"/>
      </p:ext>
    </p:extLst>
  </p:cSld>
  <p:clrMapOvr>
    <a:masterClrMapping/>
  </p:clrMapOvr>
  <p:transition advTm="601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bwMode="auto">
          <a:xfrm>
            <a:off x="381000" y="334963"/>
            <a:ext cx="8229600" cy="808037"/>
          </a:xfrm>
          <a:prstGeom prst="rect">
            <a:avLst/>
          </a:prstGeom>
          <a:noFill/>
          <a:ln>
            <a:miter lim="800000"/>
            <a:headEnd/>
            <a:tailEnd/>
          </a:ln>
        </p:spPr>
        <p:txBody>
          <a:bodyPr bIns="91440" anchor="b"/>
          <a:lstStyle/>
          <a:p>
            <a:pPr fontAlgn="auto">
              <a:spcAft>
                <a:spcPts val="0"/>
              </a:spcAft>
              <a:defRPr/>
            </a:pPr>
            <a:endParaRPr lang="en-US" sz="4000" dirty="0">
              <a:solidFill>
                <a:schemeClr val="accent1"/>
              </a:solidFill>
              <a:latin typeface="Calibri" pitchFamily="34" charset="0"/>
              <a:ea typeface="+mj-ea"/>
              <a:cs typeface="+mj-cs"/>
            </a:endParaRPr>
          </a:p>
          <a:p>
            <a:pPr fontAlgn="auto">
              <a:spcAft>
                <a:spcPts val="0"/>
              </a:spcAft>
              <a:defRPr/>
            </a:pPr>
            <a:endParaRPr lang="en-US" sz="4000" dirty="0">
              <a:solidFill>
                <a:schemeClr val="accent1"/>
              </a:solidFill>
              <a:latin typeface="Calibri" pitchFamily="34" charset="0"/>
              <a:ea typeface="+mj-ea"/>
              <a:cs typeface="+mj-cs"/>
            </a:endParaRPr>
          </a:p>
          <a:p>
            <a:pPr fontAlgn="auto">
              <a:spcAft>
                <a:spcPts val="0"/>
              </a:spcAft>
              <a:defRPr/>
            </a:pPr>
            <a:r>
              <a:rPr lang="en-US" sz="4000" dirty="0">
                <a:solidFill>
                  <a:schemeClr val="accent2"/>
                </a:solidFill>
                <a:latin typeface="Calibri" pitchFamily="34" charset="0"/>
                <a:ea typeface="+mj-ea"/>
                <a:cs typeface="+mj-cs"/>
              </a:rPr>
              <a:t>Why</a:t>
            </a:r>
            <a:r>
              <a:rPr lang="en-US" sz="4000" dirty="0" smtClean="0">
                <a:solidFill>
                  <a:schemeClr val="accent2"/>
                </a:solidFill>
                <a:latin typeface="Calibri" pitchFamily="34" charset="0"/>
                <a:ea typeface="+mj-ea"/>
                <a:cs typeface="+mj-cs"/>
              </a:rPr>
              <a:t> is relaying </a:t>
            </a:r>
            <a:r>
              <a:rPr lang="en-US" sz="4000" dirty="0">
                <a:solidFill>
                  <a:schemeClr val="accent2"/>
                </a:solidFill>
                <a:latin typeface="Calibri" pitchFamily="34" charset="0"/>
                <a:ea typeface="+mj-ea"/>
                <a:cs typeface="+mj-cs"/>
              </a:rPr>
              <a:t>is effective?</a:t>
            </a:r>
          </a:p>
        </p:txBody>
      </p:sp>
      <p:sp>
        <p:nvSpPr>
          <p:cNvPr id="100" name="Rectangle 99"/>
          <p:cNvSpPr/>
          <p:nvPr/>
        </p:nvSpPr>
        <p:spPr>
          <a:xfrm>
            <a:off x="304800" y="1447800"/>
            <a:ext cx="8839200" cy="4953000"/>
          </a:xfrm>
          <a:prstGeom prst="rect">
            <a:avLst/>
          </a:prstGeom>
          <a:ln>
            <a:noFill/>
          </a:ln>
        </p:spPr>
        <p:txBody>
          <a:bodyPr/>
          <a:lstStyle/>
          <a:p>
            <a:pPr marL="285750" indent="-285750" fontAlgn="auto">
              <a:spcBef>
                <a:spcPts val="0"/>
              </a:spcBef>
              <a:spcAft>
                <a:spcPts val="0"/>
              </a:spcAft>
              <a:buFont typeface="Arial" pitchFamily="34" charset="0"/>
              <a:buChar char="•"/>
              <a:defRPr/>
            </a:pPr>
            <a:r>
              <a:rPr lang="en-US" sz="2400" dirty="0" err="1" smtClean="0">
                <a:latin typeface="Calibri" pitchFamily="34" charset="0"/>
                <a:ea typeface="+mn-ea"/>
                <a:cs typeface="+mn-cs"/>
              </a:rPr>
              <a:t>Bursty</a:t>
            </a:r>
            <a:r>
              <a:rPr lang="en-US" sz="2400" dirty="0" smtClean="0">
                <a:latin typeface="Calibri" pitchFamily="34" charset="0"/>
                <a:ea typeface="+mn-ea"/>
                <a:cs typeface="+mn-cs"/>
              </a:rPr>
              <a:t> losses: Source retransmissions may not be effective </a:t>
            </a:r>
          </a:p>
          <a:p>
            <a:pPr marL="285750" indent="-285750" fontAlgn="auto">
              <a:spcBef>
                <a:spcPts val="0"/>
              </a:spcBef>
              <a:spcAft>
                <a:spcPts val="0"/>
              </a:spcAft>
              <a:buFont typeface="Arial" pitchFamily="34" charset="0"/>
              <a:buChar char="•"/>
              <a:defRPr/>
            </a:pPr>
            <a:r>
              <a:rPr lang="en-US" sz="2400" dirty="0" smtClean="0">
                <a:latin typeface="Calibri" pitchFamily="34" charset="0"/>
                <a:ea typeface="+mn-ea"/>
                <a:cs typeface="+mn-cs"/>
              </a:rPr>
              <a:t>Most losses are path dependant, </a:t>
            </a:r>
            <a:r>
              <a:rPr lang="en-US" sz="2400" smtClean="0">
                <a:latin typeface="Calibri" pitchFamily="34" charset="0"/>
                <a:ea typeface="+mn-ea"/>
                <a:cs typeface="+mn-cs"/>
              </a:rPr>
              <a:t>not receiver </a:t>
            </a:r>
            <a:r>
              <a:rPr lang="en-US" sz="2400" dirty="0" smtClean="0">
                <a:latin typeface="Calibri" pitchFamily="34" charset="0"/>
                <a:ea typeface="+mn-ea"/>
                <a:cs typeface="+mn-cs"/>
              </a:rPr>
              <a:t>dependant</a:t>
            </a:r>
          </a:p>
          <a:p>
            <a:pPr fontAlgn="auto">
              <a:spcBef>
                <a:spcPts val="0"/>
              </a:spcBef>
              <a:spcAft>
                <a:spcPts val="0"/>
              </a:spcAft>
              <a:defRPr/>
            </a:pPr>
            <a:endParaRPr lang="en-US" sz="2400" dirty="0" smtClean="0">
              <a:latin typeface="Calibri" pitchFamily="34" charset="0"/>
              <a:ea typeface="+mn-ea"/>
              <a:cs typeface="+mn-cs"/>
            </a:endParaRPr>
          </a:p>
          <a:p>
            <a:pPr marL="401638" indent="-401638" fontAlgn="auto">
              <a:spcBef>
                <a:spcPts val="0"/>
              </a:spcBef>
              <a:spcAft>
                <a:spcPts val="0"/>
              </a:spcAft>
              <a:defRPr/>
            </a:pPr>
            <a:endParaRPr lang="en-US" sz="2400" dirty="0">
              <a:latin typeface="Calibri" pitchFamily="34" charset="0"/>
              <a:ea typeface="+mn-ea"/>
              <a:cs typeface="+mn-cs"/>
            </a:endParaRPr>
          </a:p>
          <a:p>
            <a:pPr fontAlgn="auto">
              <a:spcBef>
                <a:spcPts val="0"/>
              </a:spcBef>
              <a:spcAft>
                <a:spcPts val="0"/>
              </a:spcAft>
              <a:defRPr/>
            </a:pPr>
            <a:endParaRPr lang="en-US" sz="2800" dirty="0">
              <a:latin typeface="Calibri" pitchFamily="34" charset="0"/>
              <a:ea typeface="+mn-ea"/>
              <a:cs typeface="+mn-cs"/>
            </a:endParaRPr>
          </a:p>
          <a:p>
            <a:pPr fontAlgn="auto">
              <a:spcBef>
                <a:spcPts val="0"/>
              </a:spcBef>
              <a:spcAft>
                <a:spcPts val="0"/>
              </a:spcAft>
              <a:defRPr/>
            </a:pPr>
            <a:endParaRPr lang="en-US" sz="2800" b="1" i="1" dirty="0">
              <a:latin typeface="Calibri" pitchFamily="34" charset="0"/>
              <a:ea typeface="+mn-ea"/>
              <a:cs typeface="+mn-cs"/>
            </a:endParaRPr>
          </a:p>
          <a:p>
            <a:pPr fontAlgn="auto">
              <a:spcBef>
                <a:spcPts val="0"/>
              </a:spcBef>
              <a:spcAft>
                <a:spcPts val="0"/>
              </a:spcAft>
              <a:defRPr/>
            </a:pPr>
            <a:endParaRPr lang="en-US" sz="2800" b="1" i="1" dirty="0">
              <a:latin typeface="Calibri"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a:p>
            <a:pPr fontAlgn="auto">
              <a:spcBef>
                <a:spcPts val="0"/>
              </a:spcBef>
              <a:spcAft>
                <a:spcPts val="0"/>
              </a:spcAft>
              <a:defRPr/>
            </a:pPr>
            <a:endParaRPr lang="en-US" sz="2400" b="1" i="1" dirty="0">
              <a:latin typeface="Arial" pitchFamily="34" charset="0"/>
              <a:ea typeface="+mn-ea"/>
              <a:cs typeface="+mn-cs"/>
            </a:endParaRPr>
          </a:p>
        </p:txBody>
      </p:sp>
      <p:grpSp>
        <p:nvGrpSpPr>
          <p:cNvPr id="3" name="Group 126"/>
          <p:cNvGrpSpPr/>
          <p:nvPr/>
        </p:nvGrpSpPr>
        <p:grpSpPr>
          <a:xfrm>
            <a:off x="3303803" y="2984957"/>
            <a:ext cx="1188719" cy="2730043"/>
            <a:chOff x="6686663" y="1460957"/>
            <a:chExt cx="1188719" cy="2730043"/>
          </a:xfrm>
        </p:grpSpPr>
        <p:cxnSp>
          <p:nvCxnSpPr>
            <p:cNvPr id="72" name="Straight Arrow Connector 71"/>
            <p:cNvCxnSpPr/>
            <p:nvPr/>
          </p:nvCxnSpPr>
          <p:spPr>
            <a:xfrm rot="5400000" flipH="1" flipV="1">
              <a:off x="6664844" y="1482776"/>
              <a:ext cx="851357" cy="80772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16200000" flipH="1">
              <a:off x="6550187" y="3323005"/>
              <a:ext cx="1027331" cy="708659"/>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6873351" y="2743200"/>
              <a:ext cx="1002031" cy="30481"/>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pic>
        <p:nvPicPr>
          <p:cNvPr id="75" name="Picture 1"/>
          <p:cNvPicPr>
            <a:picLocks noChangeAspect="1" noChangeArrowheads="1"/>
          </p:cNvPicPr>
          <p:nvPr/>
        </p:nvPicPr>
        <p:blipFill>
          <a:blip r:embed="rId3"/>
          <a:srcRect/>
          <a:stretch>
            <a:fillRect/>
          </a:stretch>
        </p:blipFill>
        <p:spPr bwMode="auto">
          <a:xfrm>
            <a:off x="3856140" y="4114800"/>
            <a:ext cx="306387" cy="301625"/>
          </a:xfrm>
          <a:prstGeom prst="rect">
            <a:avLst/>
          </a:prstGeom>
          <a:noFill/>
          <a:ln w="9525">
            <a:noFill/>
            <a:miter lim="800000"/>
            <a:headEnd/>
            <a:tailEnd/>
          </a:ln>
        </p:spPr>
      </p:pic>
      <p:grpSp>
        <p:nvGrpSpPr>
          <p:cNvPr id="4" name="Group 33"/>
          <p:cNvGrpSpPr/>
          <p:nvPr/>
        </p:nvGrpSpPr>
        <p:grpSpPr>
          <a:xfrm>
            <a:off x="4389540" y="2743200"/>
            <a:ext cx="1371600" cy="2057400"/>
            <a:chOff x="7772400" y="1219200"/>
            <a:chExt cx="1371600" cy="2057400"/>
          </a:xfrm>
        </p:grpSpPr>
        <p:pic>
          <p:nvPicPr>
            <p:cNvPr id="77" name="Picture 2" descr="C:\Users\t-arunab\AppData\Local\Microsoft\Windows\Temporary Internet Files\Content.IE5\Z0QCL21P\MCj04244660000[1].wmf"/>
            <p:cNvPicPr>
              <a:picLocks noChangeAspect="1" noChangeArrowheads="1"/>
            </p:cNvPicPr>
            <p:nvPr/>
          </p:nvPicPr>
          <p:blipFill>
            <a:blip r:embed="rId4"/>
            <a:srcRect/>
            <a:stretch>
              <a:fillRect/>
            </a:stretch>
          </p:blipFill>
          <p:spPr bwMode="auto">
            <a:xfrm>
              <a:off x="7772400" y="1219200"/>
              <a:ext cx="531813" cy="457200"/>
            </a:xfrm>
            <a:prstGeom prst="rect">
              <a:avLst/>
            </a:prstGeom>
            <a:noFill/>
            <a:ln w="9525">
              <a:noFill/>
              <a:miter lim="800000"/>
              <a:headEnd/>
              <a:tailEnd/>
            </a:ln>
          </p:spPr>
        </p:pic>
        <p:pic>
          <p:nvPicPr>
            <p:cNvPr id="79" name="Picture 2" descr="C:\Users\t-arunab\AppData\Local\Microsoft\Windows\Temporary Internet Files\Content.IE5\Z0QCL21P\MCj04244660000[1].wmf"/>
            <p:cNvPicPr>
              <a:picLocks noChangeAspect="1" noChangeArrowheads="1"/>
            </p:cNvPicPr>
            <p:nvPr/>
          </p:nvPicPr>
          <p:blipFill>
            <a:blip r:embed="rId4"/>
            <a:srcRect/>
            <a:stretch>
              <a:fillRect/>
            </a:stretch>
          </p:blipFill>
          <p:spPr bwMode="auto">
            <a:xfrm>
              <a:off x="8612187" y="2819400"/>
              <a:ext cx="531813" cy="457200"/>
            </a:xfrm>
            <a:prstGeom prst="rect">
              <a:avLst/>
            </a:prstGeom>
            <a:noFill/>
            <a:ln w="9525">
              <a:noFill/>
              <a:miter lim="800000"/>
              <a:headEnd/>
              <a:tailEnd/>
            </a:ln>
          </p:spPr>
        </p:pic>
      </p:grpSp>
      <p:pic>
        <p:nvPicPr>
          <p:cNvPr id="80" name="Picture 10" descr="cartoon cars full color illustration art"/>
          <p:cNvPicPr>
            <a:picLocks noChangeAspect="1" noChangeArrowheads="1"/>
          </p:cNvPicPr>
          <p:nvPr/>
        </p:nvPicPr>
        <p:blipFill>
          <a:blip r:embed="rId5"/>
          <a:srcRect/>
          <a:stretch>
            <a:fillRect/>
          </a:stretch>
        </p:blipFill>
        <p:spPr bwMode="auto">
          <a:xfrm>
            <a:off x="2953528" y="4114800"/>
            <a:ext cx="445412" cy="345401"/>
          </a:xfrm>
          <a:prstGeom prst="rect">
            <a:avLst/>
          </a:prstGeom>
          <a:noFill/>
          <a:ln w="9525">
            <a:noFill/>
            <a:miter lim="800000"/>
            <a:headEnd/>
            <a:tailEnd/>
          </a:ln>
        </p:spPr>
      </p:pic>
      <p:pic>
        <p:nvPicPr>
          <p:cNvPr id="81"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4035322" y="2920446"/>
            <a:ext cx="386838" cy="356154"/>
          </a:xfrm>
          <a:prstGeom prst="rect">
            <a:avLst/>
          </a:prstGeom>
          <a:noFill/>
          <a:ln w="9525">
            <a:noFill/>
            <a:miter lim="800000"/>
            <a:headEnd/>
            <a:tailEnd/>
          </a:ln>
        </p:spPr>
      </p:pic>
      <p:pic>
        <p:nvPicPr>
          <p:cNvPr id="82"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4541940" y="4063446"/>
            <a:ext cx="386838" cy="356154"/>
          </a:xfrm>
          <a:prstGeom prst="rect">
            <a:avLst/>
          </a:prstGeom>
          <a:noFill/>
          <a:ln w="9525">
            <a:noFill/>
            <a:miter lim="800000"/>
            <a:headEnd/>
            <a:tailEnd/>
          </a:ln>
        </p:spPr>
      </p:pic>
      <p:pic>
        <p:nvPicPr>
          <p:cNvPr id="83"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4078902" y="5511246"/>
            <a:ext cx="386838" cy="356154"/>
          </a:xfrm>
          <a:prstGeom prst="rect">
            <a:avLst/>
          </a:prstGeom>
          <a:noFill/>
          <a:ln w="9525">
            <a:noFill/>
            <a:miter lim="800000"/>
            <a:headEnd/>
            <a:tailEnd/>
          </a:ln>
        </p:spPr>
      </p:pic>
      <p:pic>
        <p:nvPicPr>
          <p:cNvPr id="84"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5227740" y="3987246"/>
            <a:ext cx="386838" cy="356154"/>
          </a:xfrm>
          <a:prstGeom prst="rect">
            <a:avLst/>
          </a:prstGeom>
          <a:noFill/>
          <a:ln w="9525">
            <a:noFill/>
            <a:miter lim="800000"/>
            <a:headEnd/>
            <a:tailEnd/>
          </a:ln>
        </p:spPr>
      </p:pic>
      <p:pic>
        <p:nvPicPr>
          <p:cNvPr id="85" name="Picture 1"/>
          <p:cNvPicPr>
            <a:picLocks noChangeAspect="1" noChangeArrowheads="1"/>
          </p:cNvPicPr>
          <p:nvPr/>
        </p:nvPicPr>
        <p:blipFill>
          <a:blip r:embed="rId3"/>
          <a:srcRect/>
          <a:stretch>
            <a:fillRect/>
          </a:stretch>
        </p:blipFill>
        <p:spPr bwMode="auto">
          <a:xfrm>
            <a:off x="4160940" y="5870575"/>
            <a:ext cx="306387" cy="301625"/>
          </a:xfrm>
          <a:prstGeom prst="rect">
            <a:avLst/>
          </a:prstGeom>
          <a:noFill/>
          <a:ln w="9525">
            <a:noFill/>
            <a:miter lim="800000"/>
            <a:headEnd/>
            <a:tailEnd/>
          </a:ln>
        </p:spPr>
      </p:pic>
      <p:sp>
        <p:nvSpPr>
          <p:cNvPr id="91" name="TextBox 90"/>
          <p:cNvSpPr txBox="1"/>
          <p:nvPr/>
        </p:nvSpPr>
        <p:spPr>
          <a:xfrm>
            <a:off x="4141582" y="2514600"/>
            <a:ext cx="506618" cy="430887"/>
          </a:xfrm>
          <a:prstGeom prst="rect">
            <a:avLst/>
          </a:prstGeom>
          <a:noFill/>
        </p:spPr>
        <p:txBody>
          <a:bodyPr wrap="square" rtlCol="0">
            <a:spAutoFit/>
          </a:bodyPr>
          <a:lstStyle/>
          <a:p>
            <a:r>
              <a:rPr lang="en-US" sz="2200" b="1" dirty="0" smtClean="0">
                <a:latin typeface="Calibri"/>
              </a:rPr>
              <a:t>A</a:t>
            </a:r>
            <a:endParaRPr lang="en-US" sz="2200" b="1" dirty="0">
              <a:latin typeface="Calibri"/>
            </a:endParaRPr>
          </a:p>
        </p:txBody>
      </p:sp>
      <p:sp>
        <p:nvSpPr>
          <p:cNvPr id="93" name="TextBox 92"/>
          <p:cNvSpPr txBox="1"/>
          <p:nvPr/>
        </p:nvSpPr>
        <p:spPr>
          <a:xfrm>
            <a:off x="4381996" y="3657601"/>
            <a:ext cx="1131186" cy="430887"/>
          </a:xfrm>
          <a:prstGeom prst="rect">
            <a:avLst/>
          </a:prstGeom>
          <a:noFill/>
        </p:spPr>
        <p:txBody>
          <a:bodyPr wrap="square" rtlCol="0">
            <a:spAutoFit/>
          </a:bodyPr>
          <a:lstStyle/>
          <a:p>
            <a:r>
              <a:rPr lang="en-US" sz="2200" b="1" dirty="0" err="1" smtClean="0">
                <a:latin typeface="Calibri"/>
              </a:rPr>
              <a:t>Dest</a:t>
            </a:r>
            <a:endParaRPr lang="en-US" sz="2200" b="1" dirty="0">
              <a:latin typeface="Calibri"/>
            </a:endParaRPr>
          </a:p>
        </p:txBody>
      </p:sp>
      <p:sp>
        <p:nvSpPr>
          <p:cNvPr id="94" name="TextBox 93"/>
          <p:cNvSpPr txBox="1"/>
          <p:nvPr/>
        </p:nvSpPr>
        <p:spPr>
          <a:xfrm>
            <a:off x="5360782" y="3657601"/>
            <a:ext cx="506618" cy="430887"/>
          </a:xfrm>
          <a:prstGeom prst="rect">
            <a:avLst/>
          </a:prstGeom>
          <a:noFill/>
        </p:spPr>
        <p:txBody>
          <a:bodyPr wrap="square" rtlCol="0">
            <a:spAutoFit/>
          </a:bodyPr>
          <a:lstStyle/>
          <a:p>
            <a:r>
              <a:rPr lang="en-US" sz="2200" b="1" dirty="0" smtClean="0">
                <a:latin typeface="Calibri"/>
              </a:rPr>
              <a:t>B</a:t>
            </a:r>
            <a:endParaRPr lang="en-US" sz="2200" b="1" baseline="-25000" dirty="0">
              <a:latin typeface="Calibri"/>
            </a:endParaRPr>
          </a:p>
        </p:txBody>
      </p:sp>
      <p:sp>
        <p:nvSpPr>
          <p:cNvPr id="95" name="TextBox 94"/>
          <p:cNvSpPr txBox="1"/>
          <p:nvPr/>
        </p:nvSpPr>
        <p:spPr>
          <a:xfrm>
            <a:off x="4141582" y="5207913"/>
            <a:ext cx="506618" cy="430887"/>
          </a:xfrm>
          <a:prstGeom prst="rect">
            <a:avLst/>
          </a:prstGeom>
          <a:noFill/>
        </p:spPr>
        <p:txBody>
          <a:bodyPr wrap="square" rtlCol="0">
            <a:spAutoFit/>
          </a:bodyPr>
          <a:lstStyle/>
          <a:p>
            <a:r>
              <a:rPr lang="en-US" sz="2200" b="1" dirty="0" smtClean="0">
                <a:latin typeface="Calibri"/>
              </a:rPr>
              <a:t>C</a:t>
            </a:r>
            <a:endParaRPr lang="en-US" sz="2200" b="1" baseline="-25000" dirty="0">
              <a:latin typeface="Calibri"/>
            </a:endParaRPr>
          </a:p>
        </p:txBody>
      </p:sp>
      <p:sp>
        <p:nvSpPr>
          <p:cNvPr id="96" name="TextBox 95"/>
          <p:cNvSpPr txBox="1"/>
          <p:nvPr/>
        </p:nvSpPr>
        <p:spPr>
          <a:xfrm>
            <a:off x="2846182" y="3657601"/>
            <a:ext cx="1066800" cy="430887"/>
          </a:xfrm>
          <a:prstGeom prst="rect">
            <a:avLst/>
          </a:prstGeom>
          <a:noFill/>
        </p:spPr>
        <p:txBody>
          <a:bodyPr wrap="square" rtlCol="0">
            <a:spAutoFit/>
          </a:bodyPr>
          <a:lstStyle/>
          <a:p>
            <a:r>
              <a:rPr lang="en-US" sz="2200" b="1" dirty="0" smtClean="0">
                <a:latin typeface="Calibri"/>
              </a:rPr>
              <a:t>Source</a:t>
            </a:r>
            <a:endParaRPr lang="en-US" sz="2200" b="1" dirty="0">
              <a:latin typeface="Calibri"/>
            </a:endParaRPr>
          </a:p>
        </p:txBody>
      </p:sp>
    </p:spTree>
  </p:cSld>
  <p:clrMapOvr>
    <a:masterClrMapping/>
  </p:clrMapOvr>
  <p:transition advTm="52523"/>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itchFamily="-112" charset="0"/>
              </a:rPr>
              <a:t>Query normalization</a:t>
            </a:r>
          </a:p>
        </p:txBody>
      </p:sp>
      <p:sp>
        <p:nvSpPr>
          <p:cNvPr id="3" name="Content Placeholder 2"/>
          <p:cNvSpPr>
            <a:spLocks noGrp="1"/>
          </p:cNvSpPr>
          <p:nvPr>
            <p:ph sz="quarter" idx="1"/>
          </p:nvPr>
        </p:nvSpPr>
        <p:spPr>
          <a:xfrm>
            <a:off x="616422" y="1417637"/>
            <a:ext cx="8134409" cy="1401763"/>
          </a:xfrm>
        </p:spPr>
        <p:txBody>
          <a:bodyPr/>
          <a:lstStyle/>
          <a:p>
            <a:r>
              <a:rPr lang="en-US" dirty="0" smtClean="0"/>
              <a:t>Search engine often rank web page for a single query using relevance scores</a:t>
            </a:r>
          </a:p>
          <a:p>
            <a:pPr lvl="1"/>
            <a:r>
              <a:rPr lang="en-US" dirty="0" smtClean="0"/>
              <a:t>Scores not comparable across queries</a:t>
            </a:r>
          </a:p>
        </p:txBody>
      </p:sp>
      <p:grpSp>
        <p:nvGrpSpPr>
          <p:cNvPr id="4" name="Group 110"/>
          <p:cNvGrpSpPr/>
          <p:nvPr/>
        </p:nvGrpSpPr>
        <p:grpSpPr>
          <a:xfrm>
            <a:off x="646514" y="2844203"/>
            <a:ext cx="4647598" cy="1049970"/>
            <a:chOff x="2973287" y="2743200"/>
            <a:chExt cx="4647598" cy="1049970"/>
          </a:xfrm>
        </p:grpSpPr>
        <p:pic>
          <p:nvPicPr>
            <p:cNvPr id="6" name="Picture 5"/>
            <p:cNvPicPr>
              <a:picLocks noChangeAspect="1"/>
            </p:cNvPicPr>
            <p:nvPr/>
          </p:nvPicPr>
          <p:blipFill>
            <a:blip r:embed="rId3"/>
            <a:stretch>
              <a:fillRect/>
            </a:stretch>
          </p:blipFill>
          <p:spPr>
            <a:xfrm>
              <a:off x="2973287" y="2894009"/>
              <a:ext cx="1206088" cy="677849"/>
            </a:xfrm>
            <a:prstGeom prst="rect">
              <a:avLst/>
            </a:prstGeom>
          </p:spPr>
        </p:pic>
        <p:pic>
          <p:nvPicPr>
            <p:cNvPr id="7" name="Picture 1" descr="C:\Documents and Settings\rohan\My Documents\My Pictures\Microsoft Clip Organizer\j0398499.wmf"/>
            <p:cNvPicPr>
              <a:picLocks noChangeAspect="1" noChangeArrowheads="1"/>
            </p:cNvPicPr>
            <p:nvPr/>
          </p:nvPicPr>
          <p:blipFill>
            <a:blip r:embed="rId4"/>
            <a:srcRect/>
            <a:stretch>
              <a:fillRect/>
            </a:stretch>
          </p:blipFill>
          <p:spPr bwMode="auto">
            <a:xfrm>
              <a:off x="5155074" y="2743200"/>
              <a:ext cx="636126" cy="611530"/>
            </a:xfrm>
            <a:prstGeom prst="rect">
              <a:avLst/>
            </a:prstGeom>
            <a:noFill/>
          </p:spPr>
        </p:pic>
        <p:cxnSp>
          <p:nvCxnSpPr>
            <p:cNvPr id="8" name="Straight Connector 7"/>
            <p:cNvCxnSpPr/>
            <p:nvPr/>
          </p:nvCxnSpPr>
          <p:spPr>
            <a:xfrm flipV="1">
              <a:off x="4179375" y="3144646"/>
              <a:ext cx="849825" cy="20986"/>
            </a:xfrm>
            <a:prstGeom prst="line">
              <a:avLst/>
            </a:prstGeom>
            <a:ln w="25400">
              <a:solidFill>
                <a:schemeClr val="tx1"/>
              </a:solidFill>
              <a:prstDash val="dash"/>
              <a:headEnd type="triangle" w="lg" len="lg"/>
              <a:tailEnd type="triangle" w="lg" len="lg"/>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5"/>
            <a:stretch>
              <a:fillRect/>
            </a:stretch>
          </p:blipFill>
          <p:spPr>
            <a:xfrm>
              <a:off x="7112981" y="2753536"/>
              <a:ext cx="507904" cy="824191"/>
            </a:xfrm>
            <a:prstGeom prst="rect">
              <a:avLst/>
            </a:prstGeom>
          </p:spPr>
        </p:pic>
        <p:cxnSp>
          <p:nvCxnSpPr>
            <p:cNvPr id="13" name="Straight Connector 12"/>
            <p:cNvCxnSpPr/>
            <p:nvPr/>
          </p:nvCxnSpPr>
          <p:spPr>
            <a:xfrm>
              <a:off x="6035092" y="3143058"/>
              <a:ext cx="975308" cy="22574"/>
            </a:xfrm>
            <a:prstGeom prst="line">
              <a:avLst/>
            </a:prstGeom>
            <a:ln w="25400">
              <a:solidFill>
                <a:schemeClr val="tx1"/>
              </a:solidFill>
              <a:prstDash val="dash"/>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598526" y="3362283"/>
              <a:ext cx="1857324" cy="430887"/>
            </a:xfrm>
            <a:prstGeom prst="rect">
              <a:avLst/>
            </a:prstGeom>
            <a:noFill/>
          </p:spPr>
          <p:txBody>
            <a:bodyPr wrap="none" rtlCol="0">
              <a:spAutoFit/>
            </a:bodyPr>
            <a:lstStyle/>
            <a:p>
              <a:r>
                <a:rPr lang="en-US" sz="2200" dirty="0" smtClean="0">
                  <a:latin typeface="Calibri"/>
                </a:rPr>
                <a:t>Queries q1, q2</a:t>
              </a:r>
              <a:endParaRPr lang="en-US" sz="2200" dirty="0">
                <a:latin typeface="Calibri"/>
              </a:endParaRPr>
            </a:p>
          </p:txBody>
        </p:sp>
      </p:grpSp>
      <p:sp>
        <p:nvSpPr>
          <p:cNvPr id="62" name="TextBox 61"/>
          <p:cNvSpPr txBox="1"/>
          <p:nvPr/>
        </p:nvSpPr>
        <p:spPr>
          <a:xfrm>
            <a:off x="5465679" y="3696710"/>
            <a:ext cx="505818" cy="461665"/>
          </a:xfrm>
          <a:prstGeom prst="rect">
            <a:avLst/>
          </a:prstGeom>
          <a:noFill/>
        </p:spPr>
        <p:txBody>
          <a:bodyPr wrap="none" rtlCol="0">
            <a:spAutoFit/>
          </a:bodyPr>
          <a:lstStyle/>
          <a:p>
            <a:r>
              <a:rPr lang="en-US" sz="2400" b="1" dirty="0" smtClean="0">
                <a:solidFill>
                  <a:srgbClr val="3366FF"/>
                </a:solidFill>
                <a:latin typeface="Calibri"/>
              </a:rPr>
              <a:t>q1</a:t>
            </a:r>
            <a:endParaRPr lang="en-US" sz="2400" b="1" dirty="0">
              <a:solidFill>
                <a:srgbClr val="3366FF"/>
              </a:solidFill>
              <a:latin typeface="Calibri"/>
            </a:endParaRPr>
          </a:p>
        </p:txBody>
      </p:sp>
      <p:sp>
        <p:nvSpPr>
          <p:cNvPr id="63" name="TextBox 62"/>
          <p:cNvSpPr txBox="1"/>
          <p:nvPr/>
        </p:nvSpPr>
        <p:spPr>
          <a:xfrm>
            <a:off x="5514297" y="2854539"/>
            <a:ext cx="505818" cy="461665"/>
          </a:xfrm>
          <a:prstGeom prst="rect">
            <a:avLst/>
          </a:prstGeom>
          <a:noFill/>
        </p:spPr>
        <p:txBody>
          <a:bodyPr wrap="none" rtlCol="0">
            <a:spAutoFit/>
          </a:bodyPr>
          <a:lstStyle/>
          <a:p>
            <a:r>
              <a:rPr lang="en-US" sz="2400" b="1" dirty="0" smtClean="0">
                <a:solidFill>
                  <a:schemeClr val="accent1"/>
                </a:solidFill>
                <a:latin typeface="Calibri"/>
              </a:rPr>
              <a:t>q2</a:t>
            </a:r>
            <a:endParaRPr lang="en-US" sz="2400" b="1" dirty="0">
              <a:solidFill>
                <a:schemeClr val="accent1"/>
              </a:solidFill>
              <a:latin typeface="Calibri"/>
            </a:endParaRPr>
          </a:p>
        </p:txBody>
      </p:sp>
      <p:sp>
        <p:nvSpPr>
          <p:cNvPr id="87" name="Rounded Rectangle 86"/>
          <p:cNvSpPr/>
          <p:nvPr/>
        </p:nvSpPr>
        <p:spPr>
          <a:xfrm>
            <a:off x="4536866" y="4725961"/>
            <a:ext cx="4213965" cy="148433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1"/>
                </a:solidFill>
                <a:latin typeface="Calibri"/>
              </a:rPr>
              <a:t>Thedu’s</a:t>
            </a:r>
            <a:r>
              <a:rPr lang="en-US" sz="2400" dirty="0" smtClean="0">
                <a:solidFill>
                  <a:schemeClr val="tx1"/>
                </a:solidFill>
                <a:latin typeface="Calibri"/>
              </a:rPr>
              <a:t> query normalization </a:t>
            </a:r>
            <a:r>
              <a:rPr lang="en-US" sz="2400" dirty="0" err="1" smtClean="0">
                <a:solidFill>
                  <a:schemeClr val="tx1"/>
                </a:solidFill>
                <a:latin typeface="Calibri"/>
              </a:rPr>
              <a:t>technique:using</a:t>
            </a:r>
            <a:r>
              <a:rPr lang="en-US" sz="2400" dirty="0" smtClean="0">
                <a:solidFill>
                  <a:schemeClr val="tx1"/>
                </a:solidFill>
                <a:latin typeface="Calibri"/>
              </a:rPr>
              <a:t> </a:t>
            </a:r>
            <a:r>
              <a:rPr lang="en-US" sz="2400" dirty="0" err="1" smtClean="0">
                <a:solidFill>
                  <a:schemeClr val="tx1"/>
                </a:solidFill>
                <a:latin typeface="Calibri"/>
              </a:rPr>
              <a:t>Kullback</a:t>
            </a:r>
            <a:r>
              <a:rPr lang="en-US" sz="2400" dirty="0" smtClean="0">
                <a:solidFill>
                  <a:schemeClr val="tx1"/>
                </a:solidFill>
                <a:latin typeface="Calibri"/>
              </a:rPr>
              <a:t> </a:t>
            </a:r>
            <a:r>
              <a:rPr lang="en-US" sz="2400" dirty="0" err="1" smtClean="0">
                <a:solidFill>
                  <a:schemeClr val="tx1"/>
                </a:solidFill>
                <a:latin typeface="Calibri"/>
              </a:rPr>
              <a:t>Leibler</a:t>
            </a:r>
            <a:r>
              <a:rPr lang="en-US" sz="2400" dirty="0" smtClean="0">
                <a:solidFill>
                  <a:schemeClr val="tx1"/>
                </a:solidFill>
                <a:latin typeface="Calibri"/>
              </a:rPr>
              <a:t> divergence</a:t>
            </a:r>
            <a:endParaRPr lang="en-US" sz="2400" dirty="0">
              <a:solidFill>
                <a:schemeClr val="tx1"/>
              </a:solidFill>
              <a:latin typeface="Calibri"/>
            </a:endParaRPr>
          </a:p>
        </p:txBody>
      </p:sp>
      <p:grpSp>
        <p:nvGrpSpPr>
          <p:cNvPr id="5" name="Group 106"/>
          <p:cNvGrpSpPr/>
          <p:nvPr/>
        </p:nvGrpSpPr>
        <p:grpSpPr>
          <a:xfrm>
            <a:off x="1219201" y="4806965"/>
            <a:ext cx="2716674" cy="462758"/>
            <a:chOff x="2541126" y="5877423"/>
            <a:chExt cx="2716674" cy="462758"/>
          </a:xfrm>
        </p:grpSpPr>
        <p:grpSp>
          <p:nvGrpSpPr>
            <p:cNvPr id="9" name="Group 87"/>
            <p:cNvGrpSpPr/>
            <p:nvPr/>
          </p:nvGrpSpPr>
          <p:grpSpPr>
            <a:xfrm>
              <a:off x="3886201" y="5877423"/>
              <a:ext cx="1371599" cy="458787"/>
              <a:chOff x="1828800" y="2209800"/>
              <a:chExt cx="1371599" cy="458787"/>
            </a:xfrm>
          </p:grpSpPr>
          <p:grpSp>
            <p:nvGrpSpPr>
              <p:cNvPr id="10" name="Group 78"/>
              <p:cNvGrpSpPr/>
              <p:nvPr/>
            </p:nvGrpSpPr>
            <p:grpSpPr>
              <a:xfrm>
                <a:off x="1828800" y="2209800"/>
                <a:ext cx="1371599" cy="458787"/>
                <a:chOff x="936171" y="5333206"/>
                <a:chExt cx="1371599" cy="458787"/>
              </a:xfrm>
            </p:grpSpPr>
            <p:cxnSp>
              <p:nvCxnSpPr>
                <p:cNvPr id="91" name="Straight Connector 90"/>
                <p:cNvCxnSpPr/>
                <p:nvPr/>
              </p:nvCxnSpPr>
              <p:spPr>
                <a:xfrm rot="10800000">
                  <a:off x="936171" y="5333206"/>
                  <a:ext cx="1338497"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0800000">
                  <a:off x="969273" y="5790405"/>
                  <a:ext cx="1338497"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1142116" y="5563394"/>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1596932" y="5561010"/>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1828800" y="5334000"/>
                  <a:ext cx="457200" cy="430887"/>
                </a:xfrm>
                <a:prstGeom prst="rect">
                  <a:avLst/>
                </a:prstGeom>
                <a:solidFill>
                  <a:schemeClr val="accent1"/>
                </a:solidFill>
                <a:ln>
                  <a:solidFill>
                    <a:schemeClr val="tx1"/>
                  </a:solidFill>
                </a:ln>
              </p:spPr>
              <p:txBody>
                <a:bodyPr wrap="square" rtlCol="0">
                  <a:spAutoFit/>
                </a:bodyPr>
                <a:lstStyle/>
                <a:p>
                  <a:r>
                    <a:rPr lang="en-US" sz="2200" dirty="0" smtClean="0">
                      <a:latin typeface="Calibri"/>
                    </a:rPr>
                    <a:t>…</a:t>
                  </a:r>
                  <a:endParaRPr lang="en-US" sz="2200" dirty="0">
                    <a:latin typeface="Calibri"/>
                  </a:endParaRPr>
                </a:p>
              </p:txBody>
            </p:sp>
            <p:sp>
              <p:nvSpPr>
                <p:cNvPr id="96" name="TextBox 95"/>
                <p:cNvSpPr txBox="1"/>
                <p:nvPr/>
              </p:nvSpPr>
              <p:spPr>
                <a:xfrm>
                  <a:off x="1373438" y="5353154"/>
                  <a:ext cx="449709" cy="430887"/>
                </a:xfrm>
                <a:prstGeom prst="rect">
                  <a:avLst/>
                </a:prstGeom>
                <a:solidFill>
                  <a:schemeClr val="accent1"/>
                </a:solidFill>
                <a:ln>
                  <a:solidFill>
                    <a:schemeClr val="tx1"/>
                  </a:solidFill>
                </a:ln>
              </p:spPr>
              <p:txBody>
                <a:bodyPr wrap="square" rtlCol="0">
                  <a:spAutoFit/>
                </a:bodyPr>
                <a:lstStyle/>
                <a:p>
                  <a:endParaRPr lang="en-US" sz="2200" dirty="0">
                    <a:latin typeface="Calibri"/>
                  </a:endParaRPr>
                </a:p>
              </p:txBody>
            </p:sp>
            <p:cxnSp>
              <p:nvCxnSpPr>
                <p:cNvPr id="97" name="Straight Connector 96"/>
                <p:cNvCxnSpPr/>
                <p:nvPr/>
              </p:nvCxnSpPr>
              <p:spPr>
                <a:xfrm rot="5400000">
                  <a:off x="2058195" y="5560217"/>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0" name="TextBox 89"/>
              <p:cNvSpPr txBox="1"/>
              <p:nvPr/>
            </p:nvSpPr>
            <p:spPr>
              <a:xfrm>
                <a:off x="1830638" y="2229748"/>
                <a:ext cx="430323" cy="430887"/>
              </a:xfrm>
              <a:prstGeom prst="rect">
                <a:avLst/>
              </a:prstGeom>
              <a:solidFill>
                <a:srgbClr val="3366FF"/>
              </a:solidFill>
              <a:ln>
                <a:solidFill>
                  <a:schemeClr val="tx1"/>
                </a:solidFill>
              </a:ln>
            </p:spPr>
            <p:txBody>
              <a:bodyPr wrap="square" rtlCol="0">
                <a:spAutoFit/>
              </a:bodyPr>
              <a:lstStyle/>
              <a:p>
                <a:endParaRPr lang="en-US" sz="2200" dirty="0">
                  <a:latin typeface="Calibri"/>
                </a:endParaRPr>
              </a:p>
            </p:txBody>
          </p:sp>
        </p:grpSp>
        <p:grpSp>
          <p:nvGrpSpPr>
            <p:cNvPr id="11" name="Group 97"/>
            <p:cNvGrpSpPr/>
            <p:nvPr/>
          </p:nvGrpSpPr>
          <p:grpSpPr>
            <a:xfrm>
              <a:off x="2541126" y="5881394"/>
              <a:ext cx="1371599" cy="458787"/>
              <a:chOff x="1828800" y="2209800"/>
              <a:chExt cx="1371599" cy="458787"/>
            </a:xfrm>
          </p:grpSpPr>
          <p:grpSp>
            <p:nvGrpSpPr>
              <p:cNvPr id="14" name="Group 78"/>
              <p:cNvGrpSpPr/>
              <p:nvPr/>
            </p:nvGrpSpPr>
            <p:grpSpPr>
              <a:xfrm>
                <a:off x="1828800" y="2209800"/>
                <a:ext cx="1371599" cy="458787"/>
                <a:chOff x="936171" y="5333206"/>
                <a:chExt cx="1371599" cy="458787"/>
              </a:xfrm>
            </p:grpSpPr>
            <p:cxnSp>
              <p:nvCxnSpPr>
                <p:cNvPr id="101" name="Straight Connector 100"/>
                <p:cNvCxnSpPr/>
                <p:nvPr/>
              </p:nvCxnSpPr>
              <p:spPr>
                <a:xfrm rot="10800000">
                  <a:off x="936171" y="5333206"/>
                  <a:ext cx="1338497"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0800000">
                  <a:off x="969273" y="5790405"/>
                  <a:ext cx="1338497"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1142116" y="5563394"/>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1596932" y="5561010"/>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828800" y="5334000"/>
                  <a:ext cx="457200" cy="430887"/>
                </a:xfrm>
                <a:prstGeom prst="rect">
                  <a:avLst/>
                </a:prstGeom>
                <a:solidFill>
                  <a:schemeClr val="accent1"/>
                </a:solidFill>
                <a:ln>
                  <a:solidFill>
                    <a:schemeClr val="tx1"/>
                  </a:solidFill>
                </a:ln>
              </p:spPr>
              <p:txBody>
                <a:bodyPr wrap="square" rtlCol="0">
                  <a:spAutoFit/>
                </a:bodyPr>
                <a:lstStyle/>
                <a:p>
                  <a:endParaRPr lang="en-US" sz="2200" dirty="0">
                    <a:latin typeface="Calibri"/>
                  </a:endParaRPr>
                </a:p>
              </p:txBody>
            </p:sp>
            <p:sp>
              <p:nvSpPr>
                <p:cNvPr id="106" name="TextBox 105"/>
                <p:cNvSpPr txBox="1"/>
                <p:nvPr/>
              </p:nvSpPr>
              <p:spPr>
                <a:xfrm>
                  <a:off x="1373438" y="5334000"/>
                  <a:ext cx="449709" cy="430887"/>
                </a:xfrm>
                <a:prstGeom prst="rect">
                  <a:avLst/>
                </a:prstGeom>
                <a:solidFill>
                  <a:srgbClr val="3366FF"/>
                </a:solidFill>
                <a:ln>
                  <a:solidFill>
                    <a:schemeClr val="tx1"/>
                  </a:solidFill>
                </a:ln>
              </p:spPr>
              <p:txBody>
                <a:bodyPr wrap="square" rtlCol="0">
                  <a:spAutoFit/>
                </a:bodyPr>
                <a:lstStyle/>
                <a:p>
                  <a:endParaRPr lang="en-US" sz="2200" dirty="0">
                    <a:latin typeface="Calibri"/>
                  </a:endParaRPr>
                </a:p>
              </p:txBody>
            </p:sp>
          </p:grpSp>
          <p:sp>
            <p:nvSpPr>
              <p:cNvPr id="100" name="TextBox 99"/>
              <p:cNvSpPr txBox="1"/>
              <p:nvPr/>
            </p:nvSpPr>
            <p:spPr>
              <a:xfrm>
                <a:off x="1830638" y="2211387"/>
                <a:ext cx="430323" cy="430887"/>
              </a:xfrm>
              <a:prstGeom prst="rect">
                <a:avLst/>
              </a:prstGeom>
              <a:solidFill>
                <a:srgbClr val="3366FF"/>
              </a:solidFill>
              <a:ln>
                <a:solidFill>
                  <a:schemeClr val="tx1"/>
                </a:solidFill>
              </a:ln>
            </p:spPr>
            <p:txBody>
              <a:bodyPr wrap="square" rtlCol="0">
                <a:spAutoFit/>
              </a:bodyPr>
              <a:lstStyle/>
              <a:p>
                <a:endParaRPr lang="en-US" sz="2200" dirty="0">
                  <a:latin typeface="Calibri"/>
                </a:endParaRPr>
              </a:p>
            </p:txBody>
          </p:sp>
        </p:grpSp>
      </p:grpSp>
      <p:grpSp>
        <p:nvGrpSpPr>
          <p:cNvPr id="15" name="Group 112"/>
          <p:cNvGrpSpPr/>
          <p:nvPr/>
        </p:nvGrpSpPr>
        <p:grpSpPr>
          <a:xfrm>
            <a:off x="6004599" y="2899168"/>
            <a:ext cx="1768763" cy="488771"/>
            <a:chOff x="6272485" y="1591845"/>
            <a:chExt cx="1768763" cy="488771"/>
          </a:xfrm>
        </p:grpSpPr>
        <p:grpSp>
          <p:nvGrpSpPr>
            <p:cNvPr id="17" name="Group 20"/>
            <p:cNvGrpSpPr/>
            <p:nvPr/>
          </p:nvGrpSpPr>
          <p:grpSpPr>
            <a:xfrm>
              <a:off x="6272485" y="1621829"/>
              <a:ext cx="1371599" cy="458787"/>
              <a:chOff x="1828800" y="2209800"/>
              <a:chExt cx="1371599" cy="458787"/>
            </a:xfrm>
          </p:grpSpPr>
          <p:grpSp>
            <p:nvGrpSpPr>
              <p:cNvPr id="18" name="Group 78"/>
              <p:cNvGrpSpPr/>
              <p:nvPr/>
            </p:nvGrpSpPr>
            <p:grpSpPr>
              <a:xfrm>
                <a:off x="1828800" y="2209800"/>
                <a:ext cx="1371599" cy="458787"/>
                <a:chOff x="936171" y="5333206"/>
                <a:chExt cx="1371599" cy="458787"/>
              </a:xfrm>
            </p:grpSpPr>
            <p:cxnSp>
              <p:nvCxnSpPr>
                <p:cNvPr id="24" name="Straight Connector 23"/>
                <p:cNvCxnSpPr/>
                <p:nvPr/>
              </p:nvCxnSpPr>
              <p:spPr>
                <a:xfrm rot="10800000">
                  <a:off x="936171" y="5333206"/>
                  <a:ext cx="1338497"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a:off x="969273" y="5790405"/>
                  <a:ext cx="1338497"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142116" y="5563394"/>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596932" y="5561010"/>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828800" y="5334000"/>
                  <a:ext cx="457200" cy="430887"/>
                </a:xfrm>
                <a:prstGeom prst="rect">
                  <a:avLst/>
                </a:prstGeom>
                <a:solidFill>
                  <a:schemeClr val="accent1"/>
                </a:solidFill>
                <a:ln>
                  <a:solidFill>
                    <a:schemeClr val="tx1"/>
                  </a:solidFill>
                </a:ln>
              </p:spPr>
              <p:txBody>
                <a:bodyPr wrap="square" rtlCol="0">
                  <a:spAutoFit/>
                </a:bodyPr>
                <a:lstStyle/>
                <a:p>
                  <a:endParaRPr lang="en-US" sz="2200" dirty="0">
                    <a:latin typeface="Calibri"/>
                  </a:endParaRPr>
                </a:p>
              </p:txBody>
            </p:sp>
            <p:sp>
              <p:nvSpPr>
                <p:cNvPr id="29" name="TextBox 28"/>
                <p:cNvSpPr txBox="1"/>
                <p:nvPr/>
              </p:nvSpPr>
              <p:spPr>
                <a:xfrm>
                  <a:off x="1373438" y="5334000"/>
                  <a:ext cx="449709" cy="430887"/>
                </a:xfrm>
                <a:prstGeom prst="rect">
                  <a:avLst/>
                </a:prstGeom>
                <a:solidFill>
                  <a:schemeClr val="accent1"/>
                </a:solidFill>
                <a:ln>
                  <a:solidFill>
                    <a:schemeClr val="tx1"/>
                  </a:solidFill>
                </a:ln>
              </p:spPr>
              <p:txBody>
                <a:bodyPr wrap="square" rtlCol="0">
                  <a:spAutoFit/>
                </a:bodyPr>
                <a:lstStyle/>
                <a:p>
                  <a:endParaRPr lang="en-US" sz="2200" dirty="0">
                    <a:latin typeface="Calibri"/>
                  </a:endParaRPr>
                </a:p>
              </p:txBody>
            </p:sp>
            <p:cxnSp>
              <p:nvCxnSpPr>
                <p:cNvPr id="30" name="Straight Connector 29"/>
                <p:cNvCxnSpPr/>
                <p:nvPr/>
              </p:nvCxnSpPr>
              <p:spPr>
                <a:xfrm rot="5400000">
                  <a:off x="2058195" y="5560217"/>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1830638" y="2211387"/>
                <a:ext cx="430323" cy="430887"/>
              </a:xfrm>
              <a:prstGeom prst="rect">
                <a:avLst/>
              </a:prstGeom>
              <a:solidFill>
                <a:schemeClr val="accent1"/>
              </a:solidFill>
              <a:ln>
                <a:solidFill>
                  <a:schemeClr val="tx1"/>
                </a:solidFill>
              </a:ln>
            </p:spPr>
            <p:txBody>
              <a:bodyPr wrap="square" rtlCol="0">
                <a:spAutoFit/>
              </a:bodyPr>
              <a:lstStyle/>
              <a:p>
                <a:endParaRPr lang="en-US" sz="2200" dirty="0">
                  <a:latin typeface="Calibri"/>
                </a:endParaRPr>
              </a:p>
            </p:txBody>
          </p:sp>
        </p:grpSp>
        <p:sp>
          <p:nvSpPr>
            <p:cNvPr id="112" name="TextBox 111"/>
            <p:cNvSpPr txBox="1"/>
            <p:nvPr/>
          </p:nvSpPr>
          <p:spPr>
            <a:xfrm>
              <a:off x="7644084" y="1591845"/>
              <a:ext cx="397164" cy="461665"/>
            </a:xfrm>
            <a:prstGeom prst="rect">
              <a:avLst/>
            </a:prstGeom>
            <a:noFill/>
          </p:spPr>
          <p:txBody>
            <a:bodyPr wrap="none" rtlCol="0">
              <a:spAutoFit/>
            </a:bodyPr>
            <a:lstStyle/>
            <a:p>
              <a:r>
                <a:rPr lang="en-US" sz="2400" dirty="0" smtClean="0">
                  <a:solidFill>
                    <a:srgbClr val="FF0000"/>
                  </a:solidFill>
                  <a:latin typeface="Calibri"/>
                </a:rPr>
                <a:t>…</a:t>
              </a:r>
              <a:endParaRPr lang="en-US" sz="2400" dirty="0">
                <a:solidFill>
                  <a:srgbClr val="FF0000"/>
                </a:solidFill>
                <a:latin typeface="Calibri"/>
              </a:endParaRPr>
            </a:p>
          </p:txBody>
        </p:sp>
      </p:grpSp>
      <p:grpSp>
        <p:nvGrpSpPr>
          <p:cNvPr id="19" name="Group 114"/>
          <p:cNvGrpSpPr/>
          <p:nvPr/>
        </p:nvGrpSpPr>
        <p:grpSpPr>
          <a:xfrm>
            <a:off x="5982829" y="3665058"/>
            <a:ext cx="1766449" cy="486468"/>
            <a:chOff x="6250715" y="2357735"/>
            <a:chExt cx="1766449" cy="486468"/>
          </a:xfrm>
        </p:grpSpPr>
        <p:grpSp>
          <p:nvGrpSpPr>
            <p:cNvPr id="20" name="Group 40"/>
            <p:cNvGrpSpPr/>
            <p:nvPr/>
          </p:nvGrpSpPr>
          <p:grpSpPr>
            <a:xfrm>
              <a:off x="6250715" y="2385416"/>
              <a:ext cx="1371599" cy="458787"/>
              <a:chOff x="1828800" y="2209800"/>
              <a:chExt cx="1371599" cy="458787"/>
            </a:xfrm>
          </p:grpSpPr>
          <p:grpSp>
            <p:nvGrpSpPr>
              <p:cNvPr id="21" name="Group 78"/>
              <p:cNvGrpSpPr/>
              <p:nvPr/>
            </p:nvGrpSpPr>
            <p:grpSpPr>
              <a:xfrm>
                <a:off x="1828800" y="2209800"/>
                <a:ext cx="1371599" cy="458787"/>
                <a:chOff x="936171" y="5333206"/>
                <a:chExt cx="1371599" cy="458787"/>
              </a:xfrm>
            </p:grpSpPr>
            <p:cxnSp>
              <p:nvCxnSpPr>
                <p:cNvPr id="44" name="Straight Connector 43"/>
                <p:cNvCxnSpPr/>
                <p:nvPr/>
              </p:nvCxnSpPr>
              <p:spPr>
                <a:xfrm rot="10800000">
                  <a:off x="936171" y="5333206"/>
                  <a:ext cx="1338497"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969273" y="5790405"/>
                  <a:ext cx="1338497"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1142116" y="5563394"/>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1596932" y="5561010"/>
                  <a:ext cx="45402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1828800" y="5334000"/>
                  <a:ext cx="457200" cy="430887"/>
                </a:xfrm>
                <a:prstGeom prst="rect">
                  <a:avLst/>
                </a:prstGeom>
                <a:solidFill>
                  <a:srgbClr val="3366FF"/>
                </a:solidFill>
                <a:ln>
                  <a:solidFill>
                    <a:schemeClr val="tx1"/>
                  </a:solidFill>
                </a:ln>
              </p:spPr>
              <p:txBody>
                <a:bodyPr wrap="square" rtlCol="0">
                  <a:spAutoFit/>
                </a:bodyPr>
                <a:lstStyle/>
                <a:p>
                  <a:endParaRPr lang="en-US" sz="2200" dirty="0">
                    <a:latin typeface="Calibri"/>
                  </a:endParaRPr>
                </a:p>
              </p:txBody>
            </p:sp>
            <p:sp>
              <p:nvSpPr>
                <p:cNvPr id="49" name="TextBox 48"/>
                <p:cNvSpPr txBox="1"/>
                <p:nvPr/>
              </p:nvSpPr>
              <p:spPr>
                <a:xfrm>
                  <a:off x="1373438" y="5334000"/>
                  <a:ext cx="449709" cy="430887"/>
                </a:xfrm>
                <a:prstGeom prst="rect">
                  <a:avLst/>
                </a:prstGeom>
                <a:solidFill>
                  <a:srgbClr val="3366FF"/>
                </a:solidFill>
                <a:ln>
                  <a:solidFill>
                    <a:schemeClr val="tx1"/>
                  </a:solidFill>
                </a:ln>
              </p:spPr>
              <p:txBody>
                <a:bodyPr wrap="square" rtlCol="0">
                  <a:spAutoFit/>
                </a:bodyPr>
                <a:lstStyle/>
                <a:p>
                  <a:endParaRPr lang="en-US" sz="2200" dirty="0">
                    <a:latin typeface="Calibri"/>
                  </a:endParaRPr>
                </a:p>
              </p:txBody>
            </p:sp>
          </p:grpSp>
          <p:sp>
            <p:nvSpPr>
              <p:cNvPr id="43" name="TextBox 42"/>
              <p:cNvSpPr txBox="1"/>
              <p:nvPr/>
            </p:nvSpPr>
            <p:spPr>
              <a:xfrm>
                <a:off x="1830638" y="2211387"/>
                <a:ext cx="430323" cy="430887"/>
              </a:xfrm>
              <a:prstGeom prst="rect">
                <a:avLst/>
              </a:prstGeom>
              <a:solidFill>
                <a:srgbClr val="3366FF"/>
              </a:solidFill>
              <a:ln>
                <a:solidFill>
                  <a:schemeClr val="tx1"/>
                </a:solidFill>
              </a:ln>
            </p:spPr>
            <p:txBody>
              <a:bodyPr wrap="square" rtlCol="0">
                <a:spAutoFit/>
              </a:bodyPr>
              <a:lstStyle/>
              <a:p>
                <a:endParaRPr lang="en-US" sz="2200" dirty="0">
                  <a:latin typeface="Calibri"/>
                </a:endParaRPr>
              </a:p>
            </p:txBody>
          </p:sp>
        </p:grpSp>
        <p:sp>
          <p:nvSpPr>
            <p:cNvPr id="114" name="TextBox 113"/>
            <p:cNvSpPr txBox="1"/>
            <p:nvPr/>
          </p:nvSpPr>
          <p:spPr>
            <a:xfrm>
              <a:off x="7620000" y="2357735"/>
              <a:ext cx="397164" cy="461665"/>
            </a:xfrm>
            <a:prstGeom prst="rect">
              <a:avLst/>
            </a:prstGeom>
            <a:noFill/>
          </p:spPr>
          <p:txBody>
            <a:bodyPr wrap="none" rtlCol="0">
              <a:spAutoFit/>
            </a:bodyPr>
            <a:lstStyle/>
            <a:p>
              <a:r>
                <a:rPr lang="en-US" sz="2400" dirty="0" smtClean="0">
                  <a:solidFill>
                    <a:srgbClr val="3366FF"/>
                  </a:solidFill>
                  <a:latin typeface="Calibri"/>
                </a:rPr>
                <a:t>…</a:t>
              </a:r>
              <a:endParaRPr lang="en-US" sz="2400" dirty="0">
                <a:solidFill>
                  <a:srgbClr val="3366FF"/>
                </a:solidFill>
                <a:latin typeface="Calibri"/>
              </a:endParaRPr>
            </a:p>
          </p:txBody>
        </p:sp>
      </p:grpSp>
      <p:cxnSp>
        <p:nvCxnSpPr>
          <p:cNvPr id="116" name="Straight Connector 115"/>
          <p:cNvCxnSpPr/>
          <p:nvPr/>
        </p:nvCxnSpPr>
        <p:spPr>
          <a:xfrm rot="5400000">
            <a:off x="6490177" y="4442168"/>
            <a:ext cx="567586" cy="1588"/>
          </a:xfrm>
          <a:prstGeom prst="line">
            <a:avLst/>
          </a:prstGeom>
          <a:ln w="25400">
            <a:solidFill>
              <a:schemeClr val="tx1"/>
            </a:solidFill>
            <a:prstDash val="solid"/>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a:endCxn id="6" idx="2"/>
          </p:cNvCxnSpPr>
          <p:nvPr/>
        </p:nvCxnSpPr>
        <p:spPr>
          <a:xfrm rot="16200000" flipV="1">
            <a:off x="831903" y="4090516"/>
            <a:ext cx="1053894" cy="218584"/>
          </a:xfrm>
          <a:prstGeom prst="line">
            <a:avLst/>
          </a:prstGeom>
          <a:ln w="25400">
            <a:solidFill>
              <a:schemeClr val="tx1"/>
            </a:solidFill>
            <a:prstDash val="solid"/>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0800000">
            <a:off x="4010223" y="5027611"/>
            <a:ext cx="409377" cy="1588"/>
          </a:xfrm>
          <a:prstGeom prst="line">
            <a:avLst/>
          </a:prstGeom>
          <a:ln w="25400">
            <a:solidFill>
              <a:schemeClr val="tx1"/>
            </a:solidFill>
            <a:prstDash val="solid"/>
            <a:headEnd type="none" w="lg" len="lg"/>
            <a:tailEnd type="triangle" w="lg" len="lg"/>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advTm="706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fade">
                                      <p:cBhvr>
                                        <p:cTn id="34" dur="500"/>
                                        <p:tgtEl>
                                          <p:spTgt spid="1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18"/>
                                        </p:tgtEl>
                                        <p:attrNameLst>
                                          <p:attrName>style.visibility</p:attrName>
                                        </p:attrNameLst>
                                      </p:cBhvr>
                                      <p:to>
                                        <p:strVal val="visible"/>
                                      </p:to>
                                    </p:set>
                                    <p:animEffect transition="in" filter="fade">
                                      <p:cBhvr>
                                        <p:cTn id="50"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2" grpId="0"/>
      <p:bldP spid="63" grpId="0"/>
      <p:bldP spid="87"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Query-type classification</a:t>
            </a:r>
            <a:endParaRPr lang="en-US" dirty="0"/>
          </a:p>
        </p:txBody>
      </p:sp>
      <p:sp>
        <p:nvSpPr>
          <p:cNvPr id="3" name="Content Placeholder 2"/>
          <p:cNvSpPr>
            <a:spLocks noGrp="1"/>
          </p:cNvSpPr>
          <p:nvPr>
            <p:ph sz="quarter" idx="1"/>
          </p:nvPr>
        </p:nvSpPr>
        <p:spPr/>
        <p:txBody>
          <a:bodyPr/>
          <a:lstStyle/>
          <a:p>
            <a:r>
              <a:rPr lang="en-US" dirty="0" smtClean="0"/>
              <a:t>Query types</a:t>
            </a:r>
          </a:p>
          <a:p>
            <a:pPr lvl="1"/>
            <a:r>
              <a:rPr lang="en-US" dirty="0" smtClean="0"/>
              <a:t>Homepage query: “</a:t>
            </a:r>
            <a:r>
              <a:rPr lang="en-US" dirty="0" err="1" smtClean="0"/>
              <a:t>cnn</a:t>
            </a:r>
            <a:r>
              <a:rPr lang="en-US" dirty="0" smtClean="0"/>
              <a:t>”, “chants 2007”</a:t>
            </a:r>
          </a:p>
          <a:p>
            <a:pPr lvl="1"/>
            <a:r>
              <a:rPr lang="en-US" dirty="0" smtClean="0"/>
              <a:t>Non-homepage query: “Harry potter review”</a:t>
            </a:r>
          </a:p>
          <a:p>
            <a:pPr lvl="1"/>
            <a:endParaRPr lang="en-US" dirty="0" smtClean="0"/>
          </a:p>
          <a:p>
            <a:r>
              <a:rPr lang="en-US" dirty="0" smtClean="0"/>
              <a:t>Classification</a:t>
            </a:r>
          </a:p>
          <a:p>
            <a:pPr lvl="1"/>
            <a:r>
              <a:rPr lang="en-US" dirty="0" smtClean="0"/>
              <a:t>Using URL and snippets of retrieved documents</a:t>
            </a:r>
          </a:p>
          <a:p>
            <a:pPr lvl="1"/>
            <a:r>
              <a:rPr lang="en-US" dirty="0" smtClean="0"/>
              <a:t>Classification algorithm trains on certain features</a:t>
            </a:r>
          </a:p>
          <a:p>
            <a:pPr lvl="1"/>
            <a:r>
              <a:rPr lang="en-US" dirty="0" smtClean="0"/>
              <a:t>Classification accuracy: 88%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in receiving relevant web page</a:t>
            </a:r>
            <a:endParaRPr lang="en-US" dirty="0"/>
          </a:p>
        </p:txBody>
      </p:sp>
      <p:pic>
        <p:nvPicPr>
          <p:cNvPr id="5" name="Picture 4"/>
          <p:cNvPicPr>
            <a:picLocks noChangeAspect="1"/>
          </p:cNvPicPr>
          <p:nvPr/>
        </p:nvPicPr>
        <p:blipFill>
          <a:blip r:embed="rId2"/>
          <a:stretch>
            <a:fillRect/>
          </a:stretch>
        </p:blipFill>
        <p:spPr>
          <a:xfrm>
            <a:off x="685800" y="1582347"/>
            <a:ext cx="7721600" cy="4666053"/>
          </a:xfrm>
          <a:prstGeom prst="rect">
            <a:avLst/>
          </a:prstGeom>
        </p:spPr>
      </p:pic>
    </p:spTree>
  </p:cSld>
  <p:clrMapOvr>
    <a:masterClrMapping/>
  </p:clrMapOvr>
  <p:transition advTm="2884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Mostly connected cellular</a:t>
            </a:r>
            <a:endParaRPr lang="en-US" dirty="0"/>
          </a:p>
        </p:txBody>
      </p:sp>
      <p:pic>
        <p:nvPicPr>
          <p:cNvPr id="7" name="Picture 6"/>
          <p:cNvPicPr>
            <a:picLocks noChangeAspect="1"/>
          </p:cNvPicPr>
          <p:nvPr/>
        </p:nvPicPr>
        <p:blipFill>
          <a:blip r:embed="rId4"/>
          <a:stretch>
            <a:fillRect/>
          </a:stretch>
        </p:blipFill>
        <p:spPr>
          <a:xfrm>
            <a:off x="1770677" y="1560512"/>
            <a:ext cx="1124923" cy="1522413"/>
          </a:xfrm>
          <a:prstGeom prst="rect">
            <a:avLst/>
          </a:prstGeom>
        </p:spPr>
      </p:pic>
      <p:sp>
        <p:nvSpPr>
          <p:cNvPr id="8" name="Regular Pentagon 7"/>
          <p:cNvSpPr/>
          <p:nvPr/>
        </p:nvSpPr>
        <p:spPr>
          <a:xfrm>
            <a:off x="114300" y="2815137"/>
            <a:ext cx="4152900" cy="1904996"/>
          </a:xfrm>
          <a:prstGeom prst="pentagon">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38"/>
          <p:cNvPicPr>
            <a:picLocks noChangeAspect="1"/>
          </p:cNvPicPr>
          <p:nvPr/>
        </p:nvPicPr>
        <p:blipFill>
          <a:blip r:embed="rId5"/>
          <a:srcRect/>
          <a:stretch>
            <a:fillRect/>
          </a:stretch>
        </p:blipFill>
        <p:spPr bwMode="auto">
          <a:xfrm>
            <a:off x="609600" y="3995737"/>
            <a:ext cx="438170" cy="957263"/>
          </a:xfrm>
          <a:prstGeom prst="rect">
            <a:avLst/>
          </a:prstGeom>
          <a:noFill/>
          <a:ln w="9525">
            <a:noFill/>
            <a:miter lim="800000"/>
            <a:headEnd/>
            <a:tailEnd/>
          </a:ln>
        </p:spPr>
      </p:pic>
      <p:pic>
        <p:nvPicPr>
          <p:cNvPr id="10" name="Picture 1"/>
          <p:cNvPicPr>
            <a:picLocks noChangeAspect="1" noChangeArrowheads="1"/>
          </p:cNvPicPr>
          <p:nvPr/>
        </p:nvPicPr>
        <p:blipFill>
          <a:blip r:embed="rId6"/>
          <a:srcRect/>
          <a:stretch>
            <a:fillRect/>
          </a:stretch>
        </p:blipFill>
        <p:spPr bwMode="auto">
          <a:xfrm>
            <a:off x="612980" y="3742643"/>
            <a:ext cx="306387" cy="301625"/>
          </a:xfrm>
          <a:prstGeom prst="rect">
            <a:avLst/>
          </a:prstGeom>
          <a:noFill/>
          <a:ln w="9525">
            <a:noFill/>
            <a:miter lim="800000"/>
            <a:headEnd/>
            <a:tailEnd/>
          </a:ln>
        </p:spPr>
      </p:pic>
      <p:grpSp>
        <p:nvGrpSpPr>
          <p:cNvPr id="3" name="Group 41"/>
          <p:cNvGrpSpPr/>
          <p:nvPr/>
        </p:nvGrpSpPr>
        <p:grpSpPr>
          <a:xfrm>
            <a:off x="612980" y="1683657"/>
            <a:ext cx="3425620" cy="2058987"/>
            <a:chOff x="2286000" y="1600200"/>
            <a:chExt cx="3886200" cy="2287588"/>
          </a:xfrm>
        </p:grpSpPr>
        <p:cxnSp>
          <p:nvCxnSpPr>
            <p:cNvPr id="12" name="Straight Arrow Connector 11"/>
            <p:cNvCxnSpPr/>
            <p:nvPr/>
          </p:nvCxnSpPr>
          <p:spPr>
            <a:xfrm>
              <a:off x="2362200" y="2971800"/>
              <a:ext cx="1524000" cy="158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513013" y="2286000"/>
              <a:ext cx="1449387" cy="38258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95600" y="1600200"/>
              <a:ext cx="1066800" cy="68580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flipV="1">
              <a:off x="4419602" y="2284412"/>
              <a:ext cx="1292018" cy="30638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4343400" y="1600200"/>
              <a:ext cx="1066800" cy="684212"/>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flipV="1">
              <a:off x="4575382" y="2970212"/>
              <a:ext cx="1292018" cy="158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4648200" y="3429003"/>
              <a:ext cx="1524000" cy="458785"/>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286000" y="3429000"/>
              <a:ext cx="1524000" cy="458787"/>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a:grpSpLocks/>
          </p:cNvGrpSpPr>
          <p:nvPr/>
        </p:nvGrpSpPr>
        <p:grpSpPr bwMode="auto">
          <a:xfrm>
            <a:off x="4203701" y="1295400"/>
            <a:ext cx="4787899" cy="3962399"/>
            <a:chOff x="4601937" y="-497153"/>
            <a:chExt cx="5315690" cy="4078956"/>
          </a:xfrm>
        </p:grpSpPr>
        <p:sp>
          <p:nvSpPr>
            <p:cNvPr id="27" name="TextBox 8"/>
            <p:cNvSpPr txBox="1">
              <a:spLocks noChangeArrowheads="1"/>
            </p:cNvSpPr>
            <p:nvPr/>
          </p:nvSpPr>
          <p:spPr bwMode="auto">
            <a:xfrm>
              <a:off x="7187179" y="1230821"/>
              <a:ext cx="2052515" cy="356410"/>
            </a:xfrm>
            <a:prstGeom prst="rect">
              <a:avLst/>
            </a:prstGeom>
            <a:solidFill>
              <a:schemeClr val="bg1"/>
            </a:solidFill>
            <a:ln w="9525">
              <a:noFill/>
              <a:miter lim="800000"/>
              <a:headEnd/>
              <a:tailEnd/>
            </a:ln>
          </p:spPr>
          <p:txBody>
            <a:bodyPr wrap="square">
              <a:prstTxWarp prst="textNoShape">
                <a:avLst/>
              </a:prstTxWarp>
              <a:spAutoFit/>
            </a:bodyPr>
            <a:lstStyle/>
            <a:p>
              <a:r>
                <a:rPr lang="en-US" sz="1800" b="1" dirty="0" err="1">
                  <a:solidFill>
                    <a:schemeClr val="hlink"/>
                  </a:solidFill>
                  <a:latin typeface="Calibri" pitchFamily="-123" charset="0"/>
                </a:rPr>
                <a:t>www.nytimes.com</a:t>
              </a:r>
              <a:endParaRPr lang="en-US" sz="1800" b="1" dirty="0">
                <a:solidFill>
                  <a:schemeClr val="hlink"/>
                </a:solidFill>
                <a:latin typeface="Calibri" pitchFamily="-123" charset="0"/>
              </a:endParaRPr>
            </a:p>
          </p:txBody>
        </p:sp>
        <p:pic>
          <p:nvPicPr>
            <p:cNvPr id="26" name="Picture 9"/>
            <p:cNvPicPr>
              <a:picLocks noChangeAspect="1"/>
            </p:cNvPicPr>
            <p:nvPr/>
          </p:nvPicPr>
          <p:blipFill>
            <a:blip r:embed="rId7"/>
            <a:srcRect/>
            <a:stretch>
              <a:fillRect/>
            </a:stretch>
          </p:blipFill>
          <p:spPr bwMode="auto">
            <a:xfrm>
              <a:off x="4601937" y="-497153"/>
              <a:ext cx="5315690" cy="4078956"/>
            </a:xfrm>
            <a:prstGeom prst="rect">
              <a:avLst/>
            </a:prstGeom>
            <a:noFill/>
            <a:ln w="9525">
              <a:noFill/>
              <a:miter lim="800000"/>
              <a:headEnd/>
              <a:tailEnd/>
            </a:ln>
          </p:spPr>
        </p:pic>
      </p:grpSp>
      <p:sp>
        <p:nvSpPr>
          <p:cNvPr id="20" name="Rectangle 19"/>
          <p:cNvSpPr/>
          <p:nvPr/>
        </p:nvSpPr>
        <p:spPr>
          <a:xfrm>
            <a:off x="381000" y="5486400"/>
            <a:ext cx="4412268" cy="492443"/>
          </a:xfrm>
          <a:prstGeom prst="rect">
            <a:avLst/>
          </a:prstGeom>
        </p:spPr>
        <p:txBody>
          <a:bodyPr wrap="square">
            <a:spAutoFit/>
          </a:bodyPr>
          <a:lstStyle/>
          <a:p>
            <a:r>
              <a:rPr lang="en-US" sz="2600" b="1" dirty="0" smtClean="0">
                <a:latin typeface="Calibri"/>
              </a:rPr>
              <a:t>Challenge: Limited spectrum</a:t>
            </a:r>
          </a:p>
        </p:txBody>
      </p:sp>
    </p:spTree>
    <p:custDataLst>
      <p:tags r:id="rId1"/>
    </p:custDataLst>
  </p:cSld>
  <p:clrMapOvr>
    <a:masterClrMapping/>
  </p:clrMapOvr>
  <p:transition advTm="354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4"/>
          <a:srcRect/>
          <a:stretch>
            <a:fillRect/>
          </a:stretch>
        </p:blipFill>
        <p:spPr bwMode="auto">
          <a:xfrm>
            <a:off x="152400" y="2819399"/>
            <a:ext cx="4572000" cy="671513"/>
          </a:xfrm>
          <a:prstGeom prst="rect">
            <a:avLst/>
          </a:prstGeom>
          <a:noFill/>
          <a:ln w="9525">
            <a:noFill/>
            <a:miter lim="800000"/>
            <a:headEnd/>
            <a:tailEnd/>
          </a:ln>
        </p:spPr>
      </p:pic>
      <p:sp>
        <p:nvSpPr>
          <p:cNvPr id="2" name="Title 1"/>
          <p:cNvSpPr>
            <a:spLocks noGrp="1"/>
          </p:cNvSpPr>
          <p:nvPr>
            <p:ph type="title"/>
          </p:nvPr>
        </p:nvSpPr>
        <p:spPr>
          <a:xfrm>
            <a:off x="381000" y="-152400"/>
            <a:ext cx="8267700" cy="1143000"/>
          </a:xfrm>
        </p:spPr>
        <p:txBody>
          <a:bodyPr>
            <a:normAutofit/>
          </a:bodyPr>
          <a:lstStyle/>
          <a:p>
            <a:r>
              <a:rPr lang="en-US" dirty="0" smtClean="0"/>
              <a:t>Mostly connected mesh</a:t>
            </a:r>
            <a:endParaRPr lang="en-US" dirty="0"/>
          </a:p>
        </p:txBody>
      </p:sp>
      <p:sp>
        <p:nvSpPr>
          <p:cNvPr id="4" name="Content Placeholder 3"/>
          <p:cNvSpPr>
            <a:spLocks noGrp="1"/>
          </p:cNvSpPr>
          <p:nvPr>
            <p:ph sz="quarter" idx="1"/>
          </p:nvPr>
        </p:nvSpPr>
        <p:spPr>
          <a:xfrm>
            <a:off x="381000" y="4876800"/>
            <a:ext cx="8763000" cy="1371600"/>
          </a:xfrm>
        </p:spPr>
        <p:txBody>
          <a:bodyPr/>
          <a:lstStyle/>
          <a:p>
            <a:pPr>
              <a:buNone/>
            </a:pPr>
            <a:r>
              <a:rPr lang="en-US" dirty="0" smtClean="0"/>
              <a:t>Why bother?</a:t>
            </a:r>
          </a:p>
          <a:p>
            <a:pPr lvl="1"/>
            <a:r>
              <a:rPr lang="en-US" dirty="0" smtClean="0"/>
              <a:t>Connects entire towns with no per-user cost</a:t>
            </a:r>
          </a:p>
          <a:p>
            <a:pPr lvl="1"/>
            <a:r>
              <a:rPr lang="en-US" dirty="0" err="1" smtClean="0"/>
              <a:t>GoogleWiFi</a:t>
            </a:r>
            <a:r>
              <a:rPr lang="en-US" dirty="0" smtClean="0"/>
              <a:t>, Houston TFA, Amherst Mesh</a:t>
            </a:r>
          </a:p>
          <a:p>
            <a:pPr>
              <a:buNone/>
            </a:pPr>
            <a:endParaRPr lang="en-US" dirty="0" smtClean="0"/>
          </a:p>
          <a:p>
            <a:pPr>
              <a:buNone/>
            </a:pPr>
            <a:r>
              <a:rPr lang="en-US" sz="2400" dirty="0" smtClean="0">
                <a:latin typeface="Calibri" pitchFamily="-65" charset="0"/>
              </a:rPr>
              <a:t>   </a:t>
            </a:r>
          </a:p>
          <a:p>
            <a:endParaRPr lang="en-US" dirty="0" smtClean="0"/>
          </a:p>
          <a:p>
            <a:endParaRPr lang="en-US" dirty="0" smtClean="0"/>
          </a:p>
          <a:p>
            <a:endParaRPr lang="en-US" dirty="0"/>
          </a:p>
        </p:txBody>
      </p:sp>
      <p:grpSp>
        <p:nvGrpSpPr>
          <p:cNvPr id="10" name="Group 67"/>
          <p:cNvGrpSpPr>
            <a:grpSpLocks/>
          </p:cNvGrpSpPr>
          <p:nvPr/>
        </p:nvGrpSpPr>
        <p:grpSpPr bwMode="auto">
          <a:xfrm>
            <a:off x="1302721" y="1712083"/>
            <a:ext cx="754679" cy="1031116"/>
            <a:chOff x="609600" y="1524001"/>
            <a:chExt cx="1371600" cy="1546675"/>
          </a:xfrm>
        </p:grpSpPr>
        <p:pic>
          <p:nvPicPr>
            <p:cNvPr id="11" name="Picture 68"/>
            <p:cNvPicPr>
              <a:picLocks noChangeAspect="1"/>
            </p:cNvPicPr>
            <p:nvPr/>
          </p:nvPicPr>
          <p:blipFill>
            <a:blip r:embed="rId5"/>
            <a:srcRect/>
            <a:stretch>
              <a:fillRect/>
            </a:stretch>
          </p:blipFill>
          <p:spPr bwMode="auto">
            <a:xfrm>
              <a:off x="609600" y="1524001"/>
              <a:ext cx="1371600" cy="1371600"/>
            </a:xfrm>
            <a:prstGeom prst="rect">
              <a:avLst/>
            </a:prstGeom>
            <a:noFill/>
            <a:ln w="9525">
              <a:noFill/>
              <a:miter lim="800000"/>
              <a:headEnd/>
              <a:tailEnd/>
            </a:ln>
          </p:spPr>
        </p:pic>
        <p:pic>
          <p:nvPicPr>
            <p:cNvPr id="12"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1234207" y="2590800"/>
              <a:ext cx="521946" cy="479876"/>
            </a:xfrm>
            <a:prstGeom prst="rect">
              <a:avLst/>
            </a:prstGeom>
            <a:noFill/>
            <a:ln w="9525">
              <a:noFill/>
              <a:miter lim="800000"/>
              <a:headEnd/>
              <a:tailEnd/>
            </a:ln>
          </p:spPr>
        </p:pic>
      </p:grpSp>
      <p:grpSp>
        <p:nvGrpSpPr>
          <p:cNvPr id="21" name="Group 35"/>
          <p:cNvGrpSpPr>
            <a:grpSpLocks/>
          </p:cNvGrpSpPr>
          <p:nvPr/>
        </p:nvGrpSpPr>
        <p:grpSpPr bwMode="auto">
          <a:xfrm>
            <a:off x="3026107" y="3612902"/>
            <a:ext cx="1622093" cy="959098"/>
            <a:chOff x="706123" y="4777149"/>
            <a:chExt cx="2146805" cy="1395051"/>
          </a:xfrm>
        </p:grpSpPr>
        <p:pic>
          <p:nvPicPr>
            <p:cNvPr id="29" name="Picture 26"/>
            <p:cNvPicPr>
              <a:picLocks noChangeAspect="1"/>
            </p:cNvPicPr>
            <p:nvPr/>
          </p:nvPicPr>
          <p:blipFill>
            <a:blip r:embed="rId7"/>
            <a:srcRect/>
            <a:stretch>
              <a:fillRect/>
            </a:stretch>
          </p:blipFill>
          <p:spPr bwMode="auto">
            <a:xfrm>
              <a:off x="835947" y="4984750"/>
              <a:ext cx="2016981" cy="1187450"/>
            </a:xfrm>
            <a:prstGeom prst="rect">
              <a:avLst/>
            </a:prstGeom>
            <a:noFill/>
            <a:ln w="9525">
              <a:noFill/>
              <a:miter lim="800000"/>
              <a:headEnd/>
              <a:tailEnd/>
            </a:ln>
          </p:spPr>
        </p:pic>
        <p:pic>
          <p:nvPicPr>
            <p:cNvPr id="27"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2420558" y="4777149"/>
              <a:ext cx="432370" cy="397523"/>
            </a:xfrm>
            <a:prstGeom prst="rect">
              <a:avLst/>
            </a:prstGeom>
            <a:noFill/>
            <a:ln w="9525">
              <a:noFill/>
              <a:miter lim="800000"/>
              <a:headEnd/>
              <a:tailEnd/>
            </a:ln>
          </p:spPr>
        </p:pic>
        <p:pic>
          <p:nvPicPr>
            <p:cNvPr id="28"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706123" y="4826001"/>
              <a:ext cx="469654" cy="431801"/>
            </a:xfrm>
            <a:prstGeom prst="rect">
              <a:avLst/>
            </a:prstGeom>
            <a:noFill/>
            <a:ln w="9525">
              <a:noFill/>
              <a:miter lim="800000"/>
              <a:headEnd/>
              <a:tailEnd/>
            </a:ln>
          </p:spPr>
        </p:pic>
      </p:grpSp>
      <p:pic>
        <p:nvPicPr>
          <p:cNvPr id="49" name="Picture 1"/>
          <p:cNvPicPr>
            <a:picLocks noChangeAspect="1" noChangeArrowheads="1"/>
          </p:cNvPicPr>
          <p:nvPr/>
        </p:nvPicPr>
        <p:blipFill>
          <a:blip r:embed="rId8"/>
          <a:srcRect/>
          <a:stretch>
            <a:fillRect/>
          </a:stretch>
        </p:blipFill>
        <p:spPr bwMode="auto">
          <a:xfrm>
            <a:off x="2284413" y="2822574"/>
            <a:ext cx="306387" cy="301625"/>
          </a:xfrm>
          <a:prstGeom prst="rect">
            <a:avLst/>
          </a:prstGeom>
          <a:noFill/>
          <a:ln w="9525">
            <a:noFill/>
            <a:miter lim="800000"/>
            <a:headEnd/>
            <a:tailEnd/>
          </a:ln>
        </p:spPr>
      </p:pic>
      <p:sp>
        <p:nvSpPr>
          <p:cNvPr id="20" name="Rectangle 19"/>
          <p:cNvSpPr/>
          <p:nvPr/>
        </p:nvSpPr>
        <p:spPr>
          <a:xfrm>
            <a:off x="4088665" y="1477594"/>
            <a:ext cx="4772307" cy="892552"/>
          </a:xfrm>
          <a:prstGeom prst="rect">
            <a:avLst/>
          </a:prstGeom>
        </p:spPr>
        <p:txBody>
          <a:bodyPr wrap="square">
            <a:spAutoFit/>
          </a:bodyPr>
          <a:lstStyle/>
          <a:p>
            <a:r>
              <a:rPr lang="en-US" sz="2600" b="1" dirty="0" smtClean="0">
                <a:latin typeface="Calibri"/>
              </a:rPr>
              <a:t>Challenge: Unpredictable channel conditions</a:t>
            </a:r>
          </a:p>
        </p:txBody>
      </p:sp>
      <p:pic>
        <p:nvPicPr>
          <p:cNvPr id="14" name="Picture 38"/>
          <p:cNvPicPr>
            <a:picLocks noChangeAspect="1"/>
          </p:cNvPicPr>
          <p:nvPr/>
        </p:nvPicPr>
        <p:blipFill>
          <a:blip r:embed="rId9"/>
          <a:srcRect/>
          <a:stretch>
            <a:fillRect/>
          </a:stretch>
        </p:blipFill>
        <p:spPr bwMode="auto">
          <a:xfrm>
            <a:off x="2209800" y="3124199"/>
            <a:ext cx="457200" cy="998837"/>
          </a:xfrm>
          <a:prstGeom prst="rect">
            <a:avLst/>
          </a:prstGeom>
          <a:noFill/>
          <a:ln w="9525">
            <a:noFill/>
            <a:miter lim="800000"/>
            <a:headEnd/>
            <a:tailEnd/>
          </a:ln>
        </p:spPr>
      </p:pic>
      <p:pic>
        <p:nvPicPr>
          <p:cNvPr id="22"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1015537" y="2343327"/>
            <a:ext cx="287184" cy="319917"/>
          </a:xfrm>
          <a:prstGeom prst="rect">
            <a:avLst/>
          </a:prstGeom>
          <a:noFill/>
          <a:ln w="9525">
            <a:noFill/>
            <a:miter lim="800000"/>
            <a:headEnd/>
            <a:tailEnd/>
          </a:ln>
        </p:spPr>
      </p:pic>
      <p:pic>
        <p:nvPicPr>
          <p:cNvPr id="23"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3733802" y="3589336"/>
            <a:ext cx="354863" cy="296863"/>
          </a:xfrm>
          <a:prstGeom prst="rect">
            <a:avLst/>
          </a:prstGeom>
          <a:noFill/>
          <a:ln w="9525">
            <a:noFill/>
            <a:miter lim="800000"/>
            <a:headEnd/>
            <a:tailEnd/>
          </a:ln>
        </p:spPr>
      </p:pic>
      <p:cxnSp>
        <p:nvCxnSpPr>
          <p:cNvPr id="26" name="Straight Arrow Connector 25"/>
          <p:cNvCxnSpPr/>
          <p:nvPr/>
        </p:nvCxnSpPr>
        <p:spPr>
          <a:xfrm>
            <a:off x="2590800" y="3490912"/>
            <a:ext cx="435307" cy="304008"/>
          </a:xfrm>
          <a:prstGeom prst="straightConnector1">
            <a:avLst/>
          </a:prstGeom>
          <a:ln w="254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752600" y="2743200"/>
            <a:ext cx="1800227" cy="1752601"/>
          </a:xfrm>
          <a:prstGeom prst="ellipse">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596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8"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Intermittently connected network</a:t>
            </a:r>
            <a:endParaRPr lang="en-US" dirty="0"/>
          </a:p>
        </p:txBody>
      </p:sp>
      <p:grpSp>
        <p:nvGrpSpPr>
          <p:cNvPr id="3" name="Group 30"/>
          <p:cNvGrpSpPr/>
          <p:nvPr/>
        </p:nvGrpSpPr>
        <p:grpSpPr>
          <a:xfrm>
            <a:off x="-31297" y="1287463"/>
            <a:ext cx="5365297" cy="3115469"/>
            <a:chOff x="76200" y="2362200"/>
            <a:chExt cx="5365297" cy="3115469"/>
          </a:xfrm>
        </p:grpSpPr>
        <p:grpSp>
          <p:nvGrpSpPr>
            <p:cNvPr id="6" name="Group 31"/>
            <p:cNvGrpSpPr/>
            <p:nvPr/>
          </p:nvGrpSpPr>
          <p:grpSpPr>
            <a:xfrm>
              <a:off x="76200" y="2362200"/>
              <a:ext cx="5365297" cy="3115469"/>
              <a:chOff x="76200" y="2362200"/>
              <a:chExt cx="5365297" cy="3115469"/>
            </a:xfrm>
          </p:grpSpPr>
          <p:pic>
            <p:nvPicPr>
              <p:cNvPr id="5" name="Picture 3"/>
              <p:cNvPicPr>
                <a:picLocks noChangeAspect="1"/>
              </p:cNvPicPr>
              <p:nvPr/>
            </p:nvPicPr>
            <p:blipFill>
              <a:blip r:embed="rId4"/>
              <a:srcRect/>
              <a:stretch>
                <a:fillRect/>
              </a:stretch>
            </p:blipFill>
            <p:spPr bwMode="auto">
              <a:xfrm>
                <a:off x="76200" y="2362200"/>
                <a:ext cx="5060497" cy="3115469"/>
              </a:xfrm>
              <a:prstGeom prst="rect">
                <a:avLst/>
              </a:prstGeom>
              <a:noFill/>
              <a:ln w="9525">
                <a:noFill/>
                <a:miter lim="800000"/>
                <a:headEnd/>
                <a:tailEnd/>
              </a:ln>
            </p:spPr>
          </p:pic>
          <p:pic>
            <p:nvPicPr>
              <p:cNvPr id="20" name="Picture 48"/>
              <p:cNvPicPr>
                <a:picLocks noChangeAspect="1"/>
              </p:cNvPicPr>
              <p:nvPr/>
            </p:nvPicPr>
            <p:blipFill>
              <a:blip r:embed="rId5"/>
              <a:srcRect/>
              <a:stretch>
                <a:fillRect/>
              </a:stretch>
            </p:blipFill>
            <p:spPr bwMode="auto">
              <a:xfrm>
                <a:off x="4249284" y="3676649"/>
                <a:ext cx="1192213" cy="444499"/>
              </a:xfrm>
              <a:prstGeom prst="rect">
                <a:avLst/>
              </a:prstGeom>
              <a:noFill/>
              <a:ln w="9525">
                <a:noFill/>
                <a:miter lim="800000"/>
                <a:headEnd/>
                <a:tailEnd/>
              </a:ln>
            </p:spPr>
          </p:pic>
          <p:pic>
            <p:nvPicPr>
              <p:cNvPr id="21" name="Picture 72"/>
              <p:cNvPicPr>
                <a:picLocks noChangeAspect="1"/>
              </p:cNvPicPr>
              <p:nvPr/>
            </p:nvPicPr>
            <p:blipFill>
              <a:blip r:embed="rId5"/>
              <a:srcRect/>
              <a:stretch>
                <a:fillRect/>
              </a:stretch>
            </p:blipFill>
            <p:spPr bwMode="auto">
              <a:xfrm>
                <a:off x="945697" y="4751386"/>
                <a:ext cx="1192212" cy="444499"/>
              </a:xfrm>
              <a:prstGeom prst="rect">
                <a:avLst/>
              </a:prstGeom>
              <a:noFill/>
              <a:ln w="9525">
                <a:noFill/>
                <a:miter lim="800000"/>
                <a:headEnd/>
                <a:tailEnd/>
              </a:ln>
            </p:spPr>
          </p:pic>
        </p:grpSp>
        <p:pic>
          <p:nvPicPr>
            <p:cNvPr id="22"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1258733" y="5056186"/>
              <a:ext cx="250522" cy="209551"/>
            </a:xfrm>
            <a:prstGeom prst="rect">
              <a:avLst/>
            </a:prstGeom>
            <a:noFill/>
            <a:ln w="9525">
              <a:noFill/>
              <a:miter lim="800000"/>
              <a:headEnd/>
              <a:tailEnd/>
            </a:ln>
          </p:spPr>
        </p:pic>
        <p:pic>
          <p:nvPicPr>
            <p:cNvPr id="23" name="Picture 1" descr="C:\Documents and Settings\rohan\My Documents\My Pictures\Microsoft Clip Organizer\j0398499.wmf"/>
            <p:cNvPicPr>
              <a:picLocks noChangeAspect="1" noChangeArrowheads="1"/>
            </p:cNvPicPr>
            <p:nvPr/>
          </p:nvPicPr>
          <p:blipFill>
            <a:blip r:embed="rId6"/>
            <a:srcRect/>
            <a:stretch>
              <a:fillRect/>
            </a:stretch>
          </p:blipFill>
          <p:spPr bwMode="auto">
            <a:xfrm>
              <a:off x="4935084" y="4057649"/>
              <a:ext cx="250522" cy="209551"/>
            </a:xfrm>
            <a:prstGeom prst="rect">
              <a:avLst/>
            </a:prstGeom>
            <a:noFill/>
            <a:ln w="9525">
              <a:noFill/>
              <a:miter lim="800000"/>
              <a:headEnd/>
              <a:tailEnd/>
            </a:ln>
          </p:spPr>
        </p:pic>
      </p:grpSp>
      <p:pic>
        <p:nvPicPr>
          <p:cNvPr id="24" name="Picture 38"/>
          <p:cNvPicPr>
            <a:picLocks noChangeAspect="1"/>
          </p:cNvPicPr>
          <p:nvPr/>
        </p:nvPicPr>
        <p:blipFill>
          <a:blip r:embed="rId7"/>
          <a:srcRect/>
          <a:stretch>
            <a:fillRect/>
          </a:stretch>
        </p:blipFill>
        <p:spPr bwMode="auto">
          <a:xfrm>
            <a:off x="2369003" y="2513288"/>
            <a:ext cx="450397" cy="983975"/>
          </a:xfrm>
          <a:prstGeom prst="rect">
            <a:avLst/>
          </a:prstGeom>
          <a:noFill/>
          <a:ln w="9525">
            <a:noFill/>
            <a:miter lim="800000"/>
            <a:headEnd/>
            <a:tailEnd/>
          </a:ln>
        </p:spPr>
      </p:pic>
      <p:pic>
        <p:nvPicPr>
          <p:cNvPr id="26" name="Picture 1"/>
          <p:cNvPicPr>
            <a:picLocks noChangeAspect="1" noChangeArrowheads="1"/>
          </p:cNvPicPr>
          <p:nvPr/>
        </p:nvPicPr>
        <p:blipFill>
          <a:blip r:embed="rId8"/>
          <a:srcRect/>
          <a:stretch>
            <a:fillRect/>
          </a:stretch>
        </p:blipFill>
        <p:spPr bwMode="auto">
          <a:xfrm>
            <a:off x="2360613" y="2284688"/>
            <a:ext cx="306387" cy="301625"/>
          </a:xfrm>
          <a:prstGeom prst="rect">
            <a:avLst/>
          </a:prstGeom>
          <a:noFill/>
          <a:ln w="9525">
            <a:noFill/>
            <a:miter lim="800000"/>
            <a:headEnd/>
            <a:tailEnd/>
          </a:ln>
        </p:spPr>
      </p:pic>
      <p:cxnSp>
        <p:nvCxnSpPr>
          <p:cNvPr id="29" name="Straight Connector 28"/>
          <p:cNvCxnSpPr/>
          <p:nvPr/>
        </p:nvCxnSpPr>
        <p:spPr>
          <a:xfrm flipV="1">
            <a:off x="381002" y="4267200"/>
            <a:ext cx="685798" cy="135733"/>
          </a:xfrm>
          <a:prstGeom prst="line">
            <a:avLst/>
          </a:prstGeom>
          <a:ln w="25400">
            <a:solidFill>
              <a:schemeClr val="tx1"/>
            </a:solidFill>
            <a:prstDash val="dash"/>
            <a:tailEnd type="triangle" w="lg" len="med"/>
          </a:ln>
        </p:spPr>
        <p:style>
          <a:lnRef idx="2">
            <a:schemeClr val="accent1"/>
          </a:lnRef>
          <a:fillRef idx="0">
            <a:schemeClr val="accent1"/>
          </a:fillRef>
          <a:effectRef idx="1">
            <a:schemeClr val="accent1"/>
          </a:effectRef>
          <a:fontRef idx="minor">
            <a:schemeClr val="tx1"/>
          </a:fontRef>
        </p:style>
      </p:cxnSp>
      <p:sp>
        <p:nvSpPr>
          <p:cNvPr id="28" name="Content Placeholder 3"/>
          <p:cNvSpPr txBox="1">
            <a:spLocks/>
          </p:cNvSpPr>
          <p:nvPr/>
        </p:nvSpPr>
        <p:spPr>
          <a:xfrm>
            <a:off x="3958090" y="3503462"/>
            <a:ext cx="5185910" cy="763738"/>
          </a:xfrm>
          <a:prstGeom prst="rect">
            <a:avLst/>
          </a:prstGeom>
        </p:spPr>
        <p:txBody>
          <a:bodyPr vert="horz">
            <a:noAutofit/>
          </a:bodyPr>
          <a:lstStyle/>
          <a:p>
            <a:pPr marR="0" lvl="0" algn="l" defTabSz="914400" rtl="0" eaLnBrk="1" fontAlgn="auto" latinLnBrk="0" hangingPunct="1">
              <a:lnSpc>
                <a:spcPct val="100000"/>
              </a:lnSpc>
              <a:spcBef>
                <a:spcPts val="580"/>
              </a:spcBef>
              <a:spcAft>
                <a:spcPts val="0"/>
              </a:spcAft>
              <a:buClr>
                <a:schemeClr val="accent1"/>
              </a:buClr>
              <a:buSzPct val="85000"/>
              <a:tabLst/>
              <a:defRPr/>
            </a:pPr>
            <a:r>
              <a:rPr kumimoji="0" lang="en-US" sz="2400" b="1" i="0" u="none" strike="noStrike" kern="1200" cap="none" spc="0" normalizeH="0" baseline="0" noProof="0" dirty="0" smtClean="0">
                <a:ln>
                  <a:noFill/>
                </a:ln>
                <a:solidFill>
                  <a:schemeClr val="tx1"/>
                </a:solidFill>
                <a:effectLst/>
                <a:uLnTx/>
                <a:uFillTx/>
                <a:latin typeface="Calibri"/>
                <a:ea typeface="+mn-ea"/>
                <a:cs typeface="+mn-cs"/>
              </a:rPr>
              <a:t>Challenge: Uncertain connectivity and bandwidth, Application</a:t>
            </a:r>
            <a:r>
              <a:rPr kumimoji="0" lang="en-US" sz="2400" b="1" i="0" u="none" strike="noStrike" kern="1200" cap="none" spc="0" normalizeH="0" noProof="0" dirty="0" smtClean="0">
                <a:ln>
                  <a:noFill/>
                </a:ln>
                <a:solidFill>
                  <a:schemeClr val="tx1"/>
                </a:solidFill>
                <a:effectLst/>
                <a:uLnTx/>
                <a:uFillTx/>
                <a:latin typeface="Calibri"/>
                <a:ea typeface="+mn-ea"/>
                <a:cs typeface="+mn-cs"/>
              </a:rPr>
              <a:t> intolerance.</a:t>
            </a:r>
            <a:r>
              <a:rPr kumimoji="0" lang="en-US" sz="2400" b="1" i="0" u="none" strike="noStrike" kern="1200" cap="none" spc="0" normalizeH="0" baseline="0" noProof="0" dirty="0" smtClean="0">
                <a:ln>
                  <a:noFill/>
                </a:ln>
                <a:solidFill>
                  <a:schemeClr val="tx1"/>
                </a:solidFill>
                <a:effectLst/>
                <a:uLnTx/>
                <a:uFillTx/>
                <a:latin typeface="Calibri"/>
                <a:ea typeface="+mn-ea"/>
                <a:cs typeface="+mn-cs"/>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en-US" sz="2400" b="1" i="0" u="none" strike="noStrike" kern="1200" cap="none" spc="0" normalizeH="0" baseline="0" noProof="0" dirty="0" smtClean="0">
                <a:ln>
                  <a:noFill/>
                </a:ln>
                <a:solidFill>
                  <a:schemeClr val="tx1"/>
                </a:solidFill>
                <a:effectLst/>
                <a:uLnTx/>
                <a:uFillTx/>
                <a:latin typeface="Calibri"/>
                <a:ea typeface="+mn-ea"/>
                <a:cs typeface="+mn-cs"/>
              </a:rPr>
              <a:t> </a:t>
            </a:r>
            <a:endParaRPr lang="en-US" sz="2400" dirty="0" smtClean="0">
              <a:latin typeface="Calibri"/>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Calibri"/>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Calibri"/>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Calibri"/>
              <a:ea typeface="+mn-ea"/>
              <a:cs typeface="+mn-cs"/>
            </a:endParaRPr>
          </a:p>
        </p:txBody>
      </p:sp>
      <p:pic>
        <p:nvPicPr>
          <p:cNvPr id="14" name="Picture 38"/>
          <p:cNvPicPr>
            <a:picLocks noChangeAspect="1"/>
          </p:cNvPicPr>
          <p:nvPr/>
        </p:nvPicPr>
        <p:blipFill>
          <a:blip r:embed="rId7"/>
          <a:srcRect/>
          <a:stretch>
            <a:fillRect/>
          </a:stretch>
        </p:blipFill>
        <p:spPr bwMode="auto">
          <a:xfrm>
            <a:off x="76200" y="3810000"/>
            <a:ext cx="491942" cy="1074737"/>
          </a:xfrm>
          <a:prstGeom prst="rect">
            <a:avLst/>
          </a:prstGeom>
          <a:noFill/>
          <a:ln w="9525">
            <a:noFill/>
            <a:miter lim="800000"/>
            <a:headEnd/>
            <a:tailEnd/>
          </a:ln>
        </p:spPr>
      </p:pic>
      <p:sp>
        <p:nvSpPr>
          <p:cNvPr id="32" name="Content Placeholder 3"/>
          <p:cNvSpPr>
            <a:spLocks noGrp="1"/>
          </p:cNvSpPr>
          <p:nvPr>
            <p:ph sz="quarter" idx="1"/>
          </p:nvPr>
        </p:nvSpPr>
        <p:spPr>
          <a:xfrm>
            <a:off x="304800" y="4884737"/>
            <a:ext cx="8839200" cy="1973263"/>
          </a:xfrm>
        </p:spPr>
        <p:txBody>
          <a:bodyPr/>
          <a:lstStyle/>
          <a:p>
            <a:pPr>
              <a:buNone/>
            </a:pPr>
            <a:r>
              <a:rPr lang="en-US" dirty="0" smtClean="0"/>
              <a:t>Why bother?</a:t>
            </a:r>
          </a:p>
          <a:p>
            <a:pPr lvl="1"/>
            <a:r>
              <a:rPr lang="en-US" dirty="0" smtClean="0"/>
              <a:t>Enable apps without a mesh or cellular infrastructure investment</a:t>
            </a:r>
          </a:p>
          <a:p>
            <a:pPr lvl="1"/>
            <a:r>
              <a:rPr lang="en-US" dirty="0" smtClean="0"/>
              <a:t>Pothole patrol, Traffic portal </a:t>
            </a:r>
          </a:p>
          <a:p>
            <a:pPr>
              <a:buNone/>
            </a:pPr>
            <a:endParaRPr lang="en-US" dirty="0" smtClean="0"/>
          </a:p>
          <a:p>
            <a:pPr>
              <a:buNone/>
            </a:pPr>
            <a:r>
              <a:rPr lang="en-US" sz="2400" dirty="0" smtClean="0">
                <a:latin typeface="Calibri" pitchFamily="-65" charset="0"/>
              </a:rPr>
              <a:t>   </a:t>
            </a:r>
          </a:p>
          <a:p>
            <a:endParaRPr lang="en-US" dirty="0" smtClean="0"/>
          </a:p>
          <a:p>
            <a:endParaRPr lang="en-US" dirty="0" smtClean="0"/>
          </a:p>
          <a:p>
            <a:endParaRPr lang="en-US" dirty="0"/>
          </a:p>
        </p:txBody>
      </p:sp>
    </p:spTree>
    <p:custDataLst>
      <p:tags r:id="rId1"/>
    </p:custDataLst>
  </p:cSld>
  <p:clrMapOvr>
    <a:masterClrMapping/>
  </p:clrMapOvr>
  <p:transition advTm="493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67700" cy="1143000"/>
          </a:xfrm>
        </p:spPr>
        <p:txBody>
          <a:bodyPr>
            <a:normAutofit/>
          </a:bodyPr>
          <a:lstStyle/>
          <a:p>
            <a:r>
              <a:rPr lang="en-US" dirty="0" smtClean="0"/>
              <a:t>Mostly disconnected networks (</a:t>
            </a:r>
            <a:r>
              <a:rPr lang="en-US" dirty="0" err="1" smtClean="0"/>
              <a:t>DTNs</a:t>
            </a:r>
            <a:r>
              <a:rPr lang="en-US" dirty="0" smtClean="0"/>
              <a:t>)</a:t>
            </a:r>
            <a:endParaRPr lang="en-US" dirty="0"/>
          </a:p>
        </p:txBody>
      </p:sp>
      <p:grpSp>
        <p:nvGrpSpPr>
          <p:cNvPr id="30" name="Group 29"/>
          <p:cNvGrpSpPr/>
          <p:nvPr/>
        </p:nvGrpSpPr>
        <p:grpSpPr>
          <a:xfrm>
            <a:off x="0" y="1983773"/>
            <a:ext cx="5860078" cy="3993601"/>
            <a:chOff x="-132632" y="2678659"/>
            <a:chExt cx="5860078" cy="3993601"/>
          </a:xfrm>
        </p:grpSpPr>
        <p:pic>
          <p:nvPicPr>
            <p:cNvPr id="31" name="Picture 3"/>
            <p:cNvPicPr>
              <a:picLocks noChangeAspect="1"/>
            </p:cNvPicPr>
            <p:nvPr/>
          </p:nvPicPr>
          <p:blipFill>
            <a:blip r:embed="rId4"/>
            <a:srcRect/>
            <a:stretch>
              <a:fillRect/>
            </a:stretch>
          </p:blipFill>
          <p:spPr bwMode="auto">
            <a:xfrm>
              <a:off x="-34267" y="2678659"/>
              <a:ext cx="5761713" cy="3993601"/>
            </a:xfrm>
            <a:prstGeom prst="rect">
              <a:avLst/>
            </a:prstGeom>
            <a:noFill/>
            <a:ln w="9525">
              <a:noFill/>
              <a:miter lim="800000"/>
              <a:headEnd/>
              <a:tailEnd/>
            </a:ln>
          </p:spPr>
        </p:pic>
        <p:grpSp>
          <p:nvGrpSpPr>
            <p:cNvPr id="32" name="Group 17"/>
            <p:cNvGrpSpPr>
              <a:grpSpLocks/>
            </p:cNvGrpSpPr>
            <p:nvPr/>
          </p:nvGrpSpPr>
          <p:grpSpPr bwMode="auto">
            <a:xfrm>
              <a:off x="4584448" y="4557444"/>
              <a:ext cx="761998" cy="712013"/>
              <a:chOff x="8147461" y="3408106"/>
              <a:chExt cx="1041904" cy="794216"/>
            </a:xfrm>
          </p:grpSpPr>
          <p:pic>
            <p:nvPicPr>
              <p:cNvPr id="37" name="Picture 11"/>
              <p:cNvPicPr>
                <a:picLocks noChangeAspect="1"/>
              </p:cNvPicPr>
              <p:nvPr/>
            </p:nvPicPr>
            <p:blipFill>
              <a:blip r:embed="rId5"/>
              <a:srcRect/>
              <a:stretch>
                <a:fillRect/>
              </a:stretch>
            </p:blipFill>
            <p:spPr bwMode="auto">
              <a:xfrm>
                <a:off x="8603228" y="3551864"/>
                <a:ext cx="586137" cy="505343"/>
              </a:xfrm>
              <a:prstGeom prst="rect">
                <a:avLst/>
              </a:prstGeom>
              <a:noFill/>
              <a:ln w="9525">
                <a:noFill/>
                <a:miter lim="800000"/>
                <a:headEnd/>
                <a:tailEnd/>
              </a:ln>
            </p:spPr>
          </p:pic>
          <p:pic>
            <p:nvPicPr>
              <p:cNvPr id="38" name="Picture 13"/>
              <p:cNvPicPr>
                <a:picLocks noChangeAspect="1"/>
              </p:cNvPicPr>
              <p:nvPr/>
            </p:nvPicPr>
            <p:blipFill>
              <a:blip r:embed="rId5"/>
              <a:srcRect/>
              <a:stretch>
                <a:fillRect/>
              </a:stretch>
            </p:blipFill>
            <p:spPr bwMode="auto">
              <a:xfrm>
                <a:off x="8147461" y="3408106"/>
                <a:ext cx="586138" cy="505342"/>
              </a:xfrm>
              <a:prstGeom prst="rect">
                <a:avLst/>
              </a:prstGeom>
              <a:noFill/>
              <a:ln w="9525">
                <a:noFill/>
                <a:miter lim="800000"/>
                <a:headEnd/>
                <a:tailEnd/>
              </a:ln>
            </p:spPr>
          </p:pic>
          <p:pic>
            <p:nvPicPr>
              <p:cNvPr id="39" name="Picture 15"/>
              <p:cNvPicPr>
                <a:picLocks noChangeAspect="1"/>
              </p:cNvPicPr>
              <p:nvPr/>
            </p:nvPicPr>
            <p:blipFill>
              <a:blip r:embed="rId5"/>
              <a:srcRect/>
              <a:stretch>
                <a:fillRect/>
              </a:stretch>
            </p:blipFill>
            <p:spPr bwMode="auto">
              <a:xfrm>
                <a:off x="8290660" y="3696980"/>
                <a:ext cx="586137" cy="505342"/>
              </a:xfrm>
              <a:prstGeom prst="rect">
                <a:avLst/>
              </a:prstGeom>
              <a:noFill/>
              <a:ln w="9525">
                <a:noFill/>
                <a:miter lim="800000"/>
                <a:headEnd/>
                <a:tailEnd/>
              </a:ln>
            </p:spPr>
          </p:pic>
        </p:grpSp>
        <p:grpSp>
          <p:nvGrpSpPr>
            <p:cNvPr id="33" name="Group 67"/>
            <p:cNvGrpSpPr>
              <a:grpSpLocks/>
            </p:cNvGrpSpPr>
            <p:nvPr/>
          </p:nvGrpSpPr>
          <p:grpSpPr bwMode="auto">
            <a:xfrm>
              <a:off x="-132632" y="3669259"/>
              <a:ext cx="754678" cy="914399"/>
              <a:chOff x="-1783839" y="2570193"/>
              <a:chExt cx="1371600" cy="1371600"/>
            </a:xfrm>
          </p:grpSpPr>
          <p:pic>
            <p:nvPicPr>
              <p:cNvPr id="35" name="Picture 68"/>
              <p:cNvPicPr>
                <a:picLocks noChangeAspect="1"/>
              </p:cNvPicPr>
              <p:nvPr/>
            </p:nvPicPr>
            <p:blipFill>
              <a:blip r:embed="rId6"/>
              <a:srcRect/>
              <a:stretch>
                <a:fillRect/>
              </a:stretch>
            </p:blipFill>
            <p:spPr bwMode="auto">
              <a:xfrm>
                <a:off x="-1783839" y="2570193"/>
                <a:ext cx="1371600" cy="1371600"/>
              </a:xfrm>
              <a:prstGeom prst="rect">
                <a:avLst/>
              </a:prstGeom>
              <a:noFill/>
              <a:ln w="9525">
                <a:noFill/>
                <a:miter lim="800000"/>
                <a:headEnd/>
                <a:tailEnd/>
              </a:ln>
            </p:spPr>
          </p:pic>
          <p:pic>
            <p:nvPicPr>
              <p:cNvPr id="36" name="Picture 1" descr="C:\Documents and Settings\rohan\My Documents\My Pictures\Microsoft Clip Organizer\j0398499.wmf"/>
              <p:cNvPicPr>
                <a:picLocks noChangeAspect="1" noChangeArrowheads="1"/>
              </p:cNvPicPr>
              <p:nvPr/>
            </p:nvPicPr>
            <p:blipFill>
              <a:blip r:embed="rId7"/>
              <a:srcRect/>
              <a:stretch>
                <a:fillRect/>
              </a:stretch>
            </p:blipFill>
            <p:spPr bwMode="auto">
              <a:xfrm>
                <a:off x="-1463484" y="3425050"/>
                <a:ext cx="497284" cy="457202"/>
              </a:xfrm>
              <a:prstGeom prst="rect">
                <a:avLst/>
              </a:prstGeom>
              <a:noFill/>
              <a:ln w="9525">
                <a:noFill/>
                <a:miter lim="800000"/>
                <a:headEnd/>
                <a:tailEnd/>
              </a:ln>
            </p:spPr>
          </p:pic>
        </p:grpSp>
        <p:pic>
          <p:nvPicPr>
            <p:cNvPr id="34" name="Picture 38"/>
            <p:cNvPicPr>
              <a:picLocks noChangeAspect="1"/>
            </p:cNvPicPr>
            <p:nvPr/>
          </p:nvPicPr>
          <p:blipFill>
            <a:blip r:embed="rId8"/>
            <a:srcRect/>
            <a:stretch>
              <a:fillRect/>
            </a:stretch>
          </p:blipFill>
          <p:spPr bwMode="auto">
            <a:xfrm>
              <a:off x="4072629" y="4303701"/>
              <a:ext cx="511817" cy="1118158"/>
            </a:xfrm>
            <a:prstGeom prst="rect">
              <a:avLst/>
            </a:prstGeom>
            <a:noFill/>
            <a:ln w="9525">
              <a:noFill/>
              <a:miter lim="800000"/>
              <a:headEnd/>
              <a:tailEnd/>
            </a:ln>
          </p:spPr>
        </p:pic>
      </p:grpSp>
      <p:sp>
        <p:nvSpPr>
          <p:cNvPr id="63" name="Rectangle 62"/>
          <p:cNvSpPr/>
          <p:nvPr/>
        </p:nvSpPr>
        <p:spPr>
          <a:xfrm>
            <a:off x="3955078" y="3574878"/>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ontent Placeholder 3"/>
          <p:cNvSpPr txBox="1">
            <a:spLocks/>
          </p:cNvSpPr>
          <p:nvPr/>
        </p:nvSpPr>
        <p:spPr>
          <a:xfrm>
            <a:off x="3955078" y="1295400"/>
            <a:ext cx="5112722" cy="1221773"/>
          </a:xfrm>
          <a:prstGeom prst="rect">
            <a:avLst/>
          </a:prstGeom>
        </p:spPr>
        <p:txBody>
          <a:bodyPr vert="horz">
            <a:noAutofit/>
          </a:bodyPr>
          <a:lstStyle/>
          <a:p>
            <a:pPr marR="0" lvl="0" algn="l" defTabSz="914400" rtl="0" eaLnBrk="1" fontAlgn="auto" latinLnBrk="0" hangingPunct="1">
              <a:lnSpc>
                <a:spcPct val="100000"/>
              </a:lnSpc>
              <a:spcBef>
                <a:spcPts val="580"/>
              </a:spcBef>
              <a:spcAft>
                <a:spcPts val="0"/>
              </a:spcAft>
              <a:buClr>
                <a:schemeClr val="accent1"/>
              </a:buClr>
              <a:buSzPct val="85000"/>
              <a:tabLst/>
              <a:defRPr/>
            </a:pPr>
            <a:r>
              <a:rPr kumimoji="0" lang="en-US" sz="2400" b="1" i="0" u="none" strike="noStrike" kern="1200" cap="none" spc="0" normalizeH="0" baseline="0" noProof="0" dirty="0" smtClean="0">
                <a:ln>
                  <a:noFill/>
                </a:ln>
                <a:solidFill>
                  <a:schemeClr val="tx1"/>
                </a:solidFill>
                <a:effectLst/>
                <a:uLnTx/>
                <a:uFillTx/>
                <a:latin typeface="Calibri"/>
                <a:ea typeface="+mn-ea"/>
                <a:cs typeface="+mn-cs"/>
              </a:rPr>
              <a:t>Challenge: Uncertain topology, no</a:t>
            </a:r>
            <a:r>
              <a:rPr kumimoji="0" lang="en-US" sz="2400" b="1" i="0" u="none" strike="noStrike" kern="1200" cap="none" spc="0" normalizeH="0" noProof="0" dirty="0" smtClean="0">
                <a:ln>
                  <a:noFill/>
                </a:ln>
                <a:solidFill>
                  <a:schemeClr val="tx1"/>
                </a:solidFill>
                <a:effectLst/>
                <a:uLnTx/>
                <a:uFillTx/>
                <a:latin typeface="Calibri"/>
                <a:ea typeface="+mn-ea"/>
                <a:cs typeface="+mn-cs"/>
              </a:rPr>
              <a:t> end-to-end path</a:t>
            </a:r>
            <a:endParaRPr kumimoji="0" lang="en-US" sz="2400" b="0" i="0" u="none" strike="noStrike" kern="1200" cap="none" spc="0" normalizeH="0" baseline="0" noProof="0" dirty="0" smtClean="0">
              <a:ln>
                <a:noFill/>
              </a:ln>
              <a:solidFill>
                <a:schemeClr val="tx1"/>
              </a:solidFill>
              <a:effectLst/>
              <a:uLnTx/>
              <a:uFillTx/>
              <a:latin typeface="Calibri"/>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Calibri"/>
              <a:ea typeface="+mn-ea"/>
              <a:cs typeface="+mn-cs"/>
            </a:endParaRPr>
          </a:p>
        </p:txBody>
      </p:sp>
      <p:grpSp>
        <p:nvGrpSpPr>
          <p:cNvPr id="42" name="Group 41"/>
          <p:cNvGrpSpPr/>
          <p:nvPr/>
        </p:nvGrpSpPr>
        <p:grpSpPr>
          <a:xfrm>
            <a:off x="1973878" y="916973"/>
            <a:ext cx="914400" cy="1157868"/>
            <a:chOff x="1981200" y="1592766"/>
            <a:chExt cx="914400" cy="1157868"/>
          </a:xfrm>
        </p:grpSpPr>
        <p:cxnSp>
          <p:nvCxnSpPr>
            <p:cNvPr id="29" name="Straight Connector 28"/>
            <p:cNvCxnSpPr/>
            <p:nvPr/>
          </p:nvCxnSpPr>
          <p:spPr>
            <a:xfrm rot="5400000" flipH="1" flipV="1">
              <a:off x="1406777" y="2174623"/>
              <a:ext cx="1150434" cy="15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flipH="1" flipV="1">
              <a:off x="2319589" y="2167189"/>
              <a:ext cx="1150434" cy="15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1862389" y="2174623"/>
              <a:ext cx="1150434"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pic>
        <p:nvPicPr>
          <p:cNvPr id="44" name="Picture 10" descr="cartoon cars full color illustration art"/>
          <p:cNvPicPr>
            <a:picLocks noChangeAspect="1" noChangeArrowheads="1"/>
          </p:cNvPicPr>
          <p:nvPr/>
        </p:nvPicPr>
        <p:blipFill>
          <a:blip r:embed="rId9"/>
          <a:srcRect/>
          <a:stretch>
            <a:fillRect/>
          </a:stretch>
        </p:blipFill>
        <p:spPr bwMode="auto">
          <a:xfrm rot="1254608" flipH="1">
            <a:off x="4140915" y="2566918"/>
            <a:ext cx="613048" cy="571570"/>
          </a:xfrm>
          <a:prstGeom prst="rect">
            <a:avLst/>
          </a:prstGeom>
          <a:noFill/>
          <a:ln w="9525">
            <a:noFill/>
            <a:miter lim="800000"/>
            <a:headEnd/>
            <a:tailEnd/>
          </a:ln>
        </p:spPr>
      </p:pic>
      <p:sp>
        <p:nvSpPr>
          <p:cNvPr id="23" name="Rectangle 22"/>
          <p:cNvSpPr/>
          <p:nvPr/>
        </p:nvSpPr>
        <p:spPr>
          <a:xfrm>
            <a:off x="4031278" y="2500644"/>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rot="5400000">
            <a:off x="1882670" y="1238370"/>
            <a:ext cx="717403" cy="531812"/>
            <a:chOff x="7240894" y="3968889"/>
            <a:chExt cx="717403" cy="531812"/>
          </a:xfrm>
        </p:grpSpPr>
        <p:pic>
          <p:nvPicPr>
            <p:cNvPr id="45" name="Picture 10" descr="cartoon cars full color illustration art"/>
            <p:cNvPicPr>
              <a:picLocks noChangeAspect="1" noChangeArrowheads="1"/>
            </p:cNvPicPr>
            <p:nvPr/>
          </p:nvPicPr>
          <p:blipFill>
            <a:blip r:embed="rId9"/>
            <a:srcRect/>
            <a:stretch>
              <a:fillRect/>
            </a:stretch>
          </p:blipFill>
          <p:spPr bwMode="auto">
            <a:xfrm flipH="1">
              <a:off x="7395866" y="3976323"/>
              <a:ext cx="562431" cy="524378"/>
            </a:xfrm>
            <a:prstGeom prst="rect">
              <a:avLst/>
            </a:prstGeom>
            <a:noFill/>
            <a:ln w="9525">
              <a:noFill/>
              <a:miter lim="800000"/>
              <a:headEnd/>
              <a:tailEnd/>
            </a:ln>
          </p:spPr>
        </p:pic>
        <p:sp>
          <p:nvSpPr>
            <p:cNvPr id="46" name="Rectangle 45"/>
            <p:cNvSpPr/>
            <p:nvPr/>
          </p:nvSpPr>
          <p:spPr>
            <a:xfrm>
              <a:off x="7240894" y="3968889"/>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4" name="Picture 10" descr="cartoon cars full color illustration art"/>
          <p:cNvPicPr>
            <a:picLocks noChangeAspect="1" noChangeArrowheads="1"/>
          </p:cNvPicPr>
          <p:nvPr/>
        </p:nvPicPr>
        <p:blipFill>
          <a:blip r:embed="rId9"/>
          <a:srcRect/>
          <a:stretch>
            <a:fillRect/>
          </a:stretch>
        </p:blipFill>
        <p:spPr bwMode="auto">
          <a:xfrm rot="1254608" flipH="1">
            <a:off x="836488" y="3329289"/>
            <a:ext cx="613048" cy="571570"/>
          </a:xfrm>
          <a:prstGeom prst="rect">
            <a:avLst/>
          </a:prstGeom>
          <a:noFill/>
          <a:ln w="9525">
            <a:noFill/>
            <a:miter lim="800000"/>
            <a:headEnd/>
            <a:tailEnd/>
          </a:ln>
        </p:spPr>
      </p:pic>
      <p:sp>
        <p:nvSpPr>
          <p:cNvPr id="26" name="Rectangle 25"/>
          <p:cNvSpPr/>
          <p:nvPr/>
        </p:nvSpPr>
        <p:spPr>
          <a:xfrm>
            <a:off x="726851" y="3263015"/>
            <a:ext cx="381000" cy="168929"/>
          </a:xfrm>
          <a:prstGeom prst="rect">
            <a:avLst/>
          </a:prstGeom>
          <a:solidFill>
            <a:schemeClr val="tx2"/>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3"/>
          <p:cNvSpPr>
            <a:spLocks noGrp="1"/>
          </p:cNvSpPr>
          <p:nvPr>
            <p:ph sz="quarter" idx="1"/>
          </p:nvPr>
        </p:nvSpPr>
        <p:spPr>
          <a:xfrm>
            <a:off x="1295400" y="5181600"/>
            <a:ext cx="7848600" cy="1676400"/>
          </a:xfrm>
        </p:spPr>
        <p:txBody>
          <a:bodyPr/>
          <a:lstStyle/>
          <a:p>
            <a:pPr>
              <a:buNone/>
            </a:pPr>
            <a:r>
              <a:rPr lang="en-US" dirty="0" smtClean="0"/>
              <a:t>Why bother?</a:t>
            </a:r>
          </a:p>
          <a:p>
            <a:pPr lvl="1"/>
            <a:r>
              <a:rPr lang="en-US" dirty="0" smtClean="0"/>
              <a:t>Enables connectivity when infrastructure is expensive</a:t>
            </a:r>
          </a:p>
          <a:p>
            <a:pPr lvl="1"/>
            <a:r>
              <a:rPr lang="en-US" dirty="0" err="1" smtClean="0"/>
              <a:t>TurtleNet</a:t>
            </a:r>
            <a:r>
              <a:rPr lang="en-US" dirty="0" smtClean="0"/>
              <a:t>, </a:t>
            </a:r>
            <a:r>
              <a:rPr lang="en-US" dirty="0" err="1" smtClean="0"/>
              <a:t>Kiosknet</a:t>
            </a:r>
            <a:endParaRPr lang="en-US" dirty="0" smtClean="0"/>
          </a:p>
          <a:p>
            <a:pPr>
              <a:buNone/>
            </a:pPr>
            <a:endParaRPr lang="en-US" dirty="0" smtClean="0"/>
          </a:p>
          <a:p>
            <a:pPr>
              <a:buNone/>
            </a:pPr>
            <a:r>
              <a:rPr lang="en-US" sz="2400" dirty="0" smtClean="0">
                <a:latin typeface="Calibri" pitchFamily="-65" charset="0"/>
              </a:rPr>
              <a:t>   </a:t>
            </a:r>
          </a:p>
          <a:p>
            <a:endParaRPr lang="en-US" dirty="0" smtClean="0"/>
          </a:p>
          <a:p>
            <a:endParaRPr lang="en-US" dirty="0" smtClean="0"/>
          </a:p>
          <a:p>
            <a:endParaRPr lang="en-US" dirty="0"/>
          </a:p>
        </p:txBody>
      </p:sp>
      <p:sp>
        <p:nvSpPr>
          <p:cNvPr id="28" name="Rounded Rectangle 27"/>
          <p:cNvSpPr/>
          <p:nvPr/>
        </p:nvSpPr>
        <p:spPr>
          <a:xfrm>
            <a:off x="174565" y="5212347"/>
            <a:ext cx="8969435" cy="14932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r>
              <a:rPr lang="en-US" sz="2400" dirty="0" smtClean="0">
                <a:latin typeface="Calibri"/>
              </a:rPr>
              <a:t>Mobile users operate in diverse networks that support varied applications. </a:t>
            </a:r>
          </a:p>
          <a:p>
            <a:r>
              <a:rPr lang="en-US" sz="2400" dirty="0" smtClean="0">
                <a:latin typeface="Calibri"/>
              </a:rPr>
              <a:t>But disruptions and uncertainty are common across the networks</a:t>
            </a:r>
          </a:p>
        </p:txBody>
      </p:sp>
    </p:spTree>
    <p:custDataLst>
      <p:tags r:id="rId1"/>
    </p:custDataLst>
  </p:cSld>
  <p:clrMapOvr>
    <a:masterClrMapping/>
  </p:clrMapOvr>
  <p:transition advTm="844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2"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3" nodeType="click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4"/>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4"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44"/>
                                        </p:tgtEl>
                                        <p:attrNameLst>
                                          <p:attrName>style.visibility</p:attrName>
                                        </p:attrNameLst>
                                      </p:cBhvr>
                                      <p:to>
                                        <p:strVal val="hidden"/>
                                      </p:to>
                                    </p:set>
                                  </p:childTnLst>
                                </p:cTn>
                              </p:par>
                              <p:par>
                                <p:cTn id="42" presetID="1" presetClass="exit" presetSubtype="0" fill="hold" grpId="5" nodeType="withEffect">
                                  <p:stCondLst>
                                    <p:cond delay="0"/>
                                  </p:stCondLst>
                                  <p:childTnLst>
                                    <p:set>
                                      <p:cBhvr>
                                        <p:cTn id="43" dur="1" fill="hold">
                                          <p:stCondLst>
                                            <p:cond delay="0"/>
                                          </p:stCondLst>
                                        </p:cTn>
                                        <p:tgtEl>
                                          <p:spTgt spid="23"/>
                                        </p:tgtEl>
                                        <p:attrNameLst>
                                          <p:attrName>style.visibility</p:attrName>
                                        </p:attrNameLst>
                                      </p:cBhvr>
                                      <p:to>
                                        <p:strVal val="hidden"/>
                                      </p:to>
                                    </p:set>
                                  </p:childTnLst>
                                </p:cTn>
                              </p:par>
                            </p:childTnLst>
                          </p:cTn>
                        </p:par>
                        <p:par>
                          <p:cTn id="44" fill="hold">
                            <p:stCondLst>
                              <p:cond delay="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3" grpId="2" animBg="1"/>
      <p:bldP spid="23" grpId="3" animBg="1"/>
      <p:bldP spid="23" grpId="4" animBg="1"/>
      <p:bldP spid="23" grpId="5" animBg="1"/>
      <p:bldP spid="26" grpId="0" animBg="1"/>
      <p:bldP spid="26" grpId="1" animBg="1"/>
      <p:bldP spid="27" grpId="0" build="p"/>
      <p:bldP spid="28"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3|7.4|3.8|9.8"/>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6|16.9"/>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2.1"/>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8|6.4|6.9|6.1|6.6"/>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0.5|2.1|15.4|4.2|3.8"/>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6|4.1"/>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7|5.5|1.:"/>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1.7"/>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8.5|20.2"/>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5.2"/>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2|15.1"/>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7.9"/>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8"/>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8.1|9.3|5.1|1.8|14.6"/>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8.3|7.8|14.1|4.8"/>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4"/>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4|5.2|13.8|7.2"/>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3|13.5"/>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8|5.7|4.8|16.3|8.7|13.5|32.9"/>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2.4|4|6.6|9.9"/>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5"/>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5|5.3|4.3|13.7|2.4|4.8|15.5|4.4|3|3.:|7.4|2.1"/>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0.4|11.1|7.8|22.7"/>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6|3.:"/>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4"/>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3.4|8.8|1.5|13.6"/>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5|2.3|3.7"/>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5.5|22.:"/>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4.8"/>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3.4|10.7"/>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2"/>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6|1.:|5.1|10.9|3.7|9.2|1.2|0.6|1.1|0.:|37.8"/>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8|3.3|4.2|3.4"/>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6.1|4.7|6|6.2"/>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3.8"/>
</p:tagLst>
</file>

<file path=ppt/tags/tag4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9.1"/>
</p:tagLst>
</file>

<file path=ppt/tags/tag4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9.7"/>
</p:tagLst>
</file>

<file path=ppt/tags/tag4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4|19.4|8.5|7.5|2|7.1|16.5"/>
</p:tagLst>
</file>

<file path=ppt/tags/tag4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3|18.1|2.6|17.3|11.9|5.2"/>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3|11.8|3"/>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1|3.8|18.6"/>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14.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7|1.2|1.7|3.4|1.5|21.9|23.6"/>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7.8|2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34822</TotalTime>
  <Words>2785</Words>
  <Application>Microsoft Macintosh PowerPoint</Application>
  <PresentationFormat>On-screen Show (4:3)</PresentationFormat>
  <Paragraphs>584</Paragraphs>
  <Slides>58</Slides>
  <Notes>37</Notes>
  <HiddenSlides>0</HiddenSlides>
  <MMClips>0</MMClips>
  <ScaleCrop>false</ScaleCrop>
  <HeadingPairs>
    <vt:vector size="4" baseType="variant">
      <vt:variant>
        <vt:lpstr>Design Template</vt:lpstr>
      </vt:variant>
      <vt:variant>
        <vt:i4>1</vt:i4>
      </vt:variant>
      <vt:variant>
        <vt:lpstr>Slide Titles</vt:lpstr>
      </vt:variant>
      <vt:variant>
        <vt:i4>58</vt:i4>
      </vt:variant>
    </vt:vector>
  </HeadingPairs>
  <TitlesOfParts>
    <vt:vector size="59" baseType="lpstr">
      <vt:lpstr>Equity</vt:lpstr>
      <vt:lpstr>Architecting Protocols to Improve Connectivity in Diverse Mobile Networks</vt:lpstr>
      <vt:lpstr>More than 3 billion mobile devices worldwide</vt:lpstr>
      <vt:lpstr>Thesis goal</vt:lpstr>
      <vt:lpstr>Mobile networks considered in this thesis</vt:lpstr>
      <vt:lpstr>Why the four networks?</vt:lpstr>
      <vt:lpstr>Mostly connected cellular</vt:lpstr>
      <vt:lpstr>Mostly connected mesh</vt:lpstr>
      <vt:lpstr>Intermittently connected network</vt:lpstr>
      <vt:lpstr>Mostly disconnected networks (DTNs)</vt:lpstr>
      <vt:lpstr>Research questions</vt:lpstr>
      <vt:lpstr>Thesis statement</vt:lpstr>
      <vt:lpstr>Research Methodology (1 of 2)</vt:lpstr>
      <vt:lpstr>Research Methodology (2 of 2)</vt:lpstr>
      <vt:lpstr>Talk outline</vt:lpstr>
      <vt:lpstr>Wiffler [MobiSys 2010]</vt:lpstr>
      <vt:lpstr>Augment 3G (cellular) with WiFi opportunistically</vt:lpstr>
      <vt:lpstr>Joint measurement study</vt:lpstr>
      <vt:lpstr>Open WiFi availability is low</vt:lpstr>
      <vt:lpstr>WiFi loss rate is higher</vt:lpstr>
      <vt:lpstr>Question: When should you offload to WiFi?</vt:lpstr>
      <vt:lpstr>Key ideas in Wiffler</vt:lpstr>
      <vt:lpstr>Prediction-based offloading (for delay tolerant applications)</vt:lpstr>
      <vt:lpstr>WiFi capacity prediction</vt:lpstr>
      <vt:lpstr>Fast switching to 3G (for performance sensitive applications)</vt:lpstr>
      <vt:lpstr>Evaluation Roadmap</vt:lpstr>
      <vt:lpstr>Deployment results</vt:lpstr>
      <vt:lpstr>Trace-driven evaluation of prediction-based offloading</vt:lpstr>
      <vt:lpstr>Wiffler increases data offloaded to WiFi</vt:lpstr>
      <vt:lpstr>Trace-driven evaluation of fast switching</vt:lpstr>
      <vt:lpstr>Talk outline</vt:lpstr>
      <vt:lpstr>ViFi [Sigcomm 08]</vt:lpstr>
      <vt:lpstr>Measurement study on VanLAN and Dome</vt:lpstr>
      <vt:lpstr>Opportunistic forwarding in practice</vt:lpstr>
      <vt:lpstr>ViFi’s probabilistic forwarding</vt:lpstr>
      <vt:lpstr>ViFi problem formulation</vt:lpstr>
      <vt:lpstr>Slide 36</vt:lpstr>
      <vt:lpstr>ViFi deployment and evaluation</vt:lpstr>
      <vt:lpstr>ViFi improves VoIP performance</vt:lpstr>
      <vt:lpstr>Talk outline</vt:lpstr>
      <vt:lpstr>Thedu [Mobicom 2008]</vt:lpstr>
      <vt:lpstr>Measurement over Dome testbed</vt:lpstr>
      <vt:lpstr>Web search process</vt:lpstr>
      <vt:lpstr>Adapting web search</vt:lpstr>
      <vt:lpstr>Thedu’s utility-driven prioritization</vt:lpstr>
      <vt:lpstr>Deployment on Dome</vt:lpstr>
      <vt:lpstr>Talk outline</vt:lpstr>
      <vt:lpstr>RAPID [Sigcomm 07, ToN 10]</vt:lpstr>
      <vt:lpstr>DTN routing as a resource allocation problem</vt:lpstr>
      <vt:lpstr>How to optimize a specified routing metric?</vt:lpstr>
      <vt:lpstr>Fundamental results in DTN routing</vt:lpstr>
      <vt:lpstr>Evaluation</vt:lpstr>
      <vt:lpstr>Summary</vt:lpstr>
      <vt:lpstr>Trace-driven simulation results</vt:lpstr>
      <vt:lpstr>Wiffler Implementation</vt:lpstr>
      <vt:lpstr>Slide 55</vt:lpstr>
      <vt:lpstr>Query normalization</vt:lpstr>
      <vt:lpstr>Query-type classification</vt:lpstr>
      <vt:lpstr>Delay in receiving relevant web page</vt:lpstr>
    </vt:vector>
  </TitlesOfParts>
  <Manager/>
  <Company>UMass, Amherst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Interactive Web Aplications in Hybrid Networks</dc:title>
  <dc:subject/>
  <dc:creator>Aruna Balasubbramanian</dc:creator>
  <cp:keywords/>
  <dc:description/>
  <cp:lastModifiedBy>Aruna Balasubramanian</cp:lastModifiedBy>
  <cp:revision>6559</cp:revision>
  <cp:lastPrinted>2008-09-11T19:15:39Z</cp:lastPrinted>
  <dcterms:created xsi:type="dcterms:W3CDTF">2010-08-12T12:47:51Z</dcterms:created>
  <dcterms:modified xsi:type="dcterms:W3CDTF">2010-08-12T14:19:09Z</dcterms:modified>
  <cp:category/>
</cp:coreProperties>
</file>