
<file path=[Content_Types].xml><?xml version="1.0" encoding="utf-8"?>
<Types xmlns="http://schemas.openxmlformats.org/package/2006/content-types">
  <Override PartName="/ppt/slides/slide30.xml" ContentType="application/vnd.openxmlformats-officedocument.presentationml.slide+xml"/>
  <Override PartName="/ppt/embeddings/oleObject180.bin" ContentType="application/vnd.openxmlformats-officedocument.oleObject"/>
  <Override PartName="/ppt/embeddings/oleObject210.bin" ContentType="application/vnd.openxmlformats-officedocument.oleObject"/>
  <Override PartName="/ppt/embeddings/oleObject268.bin" ContentType="application/vnd.openxmlformats-officedocument.oleObject"/>
  <Override PartName="/ppt/embeddings/oleObject28.bin" ContentType="application/vnd.openxmlformats-officedocument.oleObject"/>
  <Override PartName="/ppt/slides/slide24.xml" ContentType="application/vnd.openxmlformats-officedocument.presentationml.slide+xml"/>
  <Override PartName="/ppt/embeddings/oleObject174.bin" ContentType="application/vnd.openxmlformats-officedocument.oleObject"/>
  <Override PartName="/ppt/embeddings/oleObject204.bin" ContentType="application/vnd.openxmlformats-officedocument.oleObject"/>
  <Override PartName="/ppt/embeddings/oleObject252.bin" ContentType="application/vnd.openxmlformats-officedocument.oleObject"/>
  <Override PartName="/ppt/embeddings/oleObject246.bin" ContentType="application/vnd.openxmlformats-officedocument.oleObject"/>
  <Override PartName="/ppt/embeddings/oleObject139.bin" ContentType="application/vnd.openxmlformats-officedocument.oleObject"/>
  <Override PartName="/ppt/slideLayouts/slideLayout13.xml" ContentType="application/vnd.openxmlformats-officedocument.presentationml.slideLayout+xml"/>
  <Override PartName="/ppt/embeddings/oleObject230.bin" ContentType="application/vnd.openxmlformats-officedocument.oleObject"/>
  <Override PartName="/ppt/embeddings/oleObject48.bin" ContentType="application/vnd.openxmlformats-officedocument.oleObject"/>
  <Override PartName="/ppt/embeddings/oleObject194.bin" ContentType="application/vnd.openxmlformats-officedocument.oleObject"/>
  <Override PartName="/ppt/embeddings/oleObject224.bin" ContentType="application/vnd.openxmlformats-officedocument.oleObject"/>
  <Override PartName="/ppt/embeddings/oleObject117.bin" ContentType="application/vnd.openxmlformats-officedocument.oleObject"/>
  <Override PartName="/ppt/embeddings/oleObject272.bin" ContentType="application/vnd.openxmlformats-officedocument.oleObject"/>
  <Override PartName="/ppt/embeddings/oleObject266.bin" ContentType="application/vnd.openxmlformats-officedocument.oleObject"/>
  <Override PartName="/ppt/embeddings/oleObject26.bin" ContentType="application/vnd.openxmlformats-officedocument.oleObject"/>
  <Override PartName="/ppt/slides/slide22.xml" ContentType="application/vnd.openxmlformats-officedocument.presentationml.slide+xml"/>
  <Override PartName="/ppt/embeddings/oleObject159.bin" ContentType="application/vnd.openxmlformats-officedocument.oleObject"/>
  <Override PartName="/ppt/embeddings/oleObject172.bin" ContentType="application/vnd.openxmlformats-officedocument.oleObject"/>
  <Override PartName="/ppt/embeddings/oleObject202.bin" ContentType="application/vnd.openxmlformats-officedocument.oleObject"/>
  <Override PartName="/ppt/embeddings/oleObject250.bin" ContentType="application/vnd.openxmlformats-officedocument.oleObject"/>
  <Override PartName="/ppt/embeddings/oleObject68.bin" ContentType="application/vnd.openxmlformats-officedocument.oleObject"/>
  <Override PartName="/ppt/embeddings/oleObject244.bin" ContentType="application/vnd.openxmlformats-officedocument.oleObject"/>
  <Override PartName="/ppt/embeddings/oleObject8.bin" ContentType="application/vnd.openxmlformats-officedocument.oleObject"/>
  <Override PartName="/ppt/embeddings/oleObject137.bin" ContentType="application/vnd.openxmlformats-officedocument.oleObject"/>
  <Override PartName="/ppt/embeddings/oleObject150.bin" ContentType="application/vnd.openxmlformats-officedocument.oleObject"/>
  <Default Extension="xml" ContentType="application/xml"/>
  <Override PartName="/ppt/slideLayouts/slideLayout11.xml" ContentType="application/vnd.openxmlformats-officedocument.presentationml.slideLayout+xml"/>
  <Override PartName="/ppt/embeddings/oleObject46.bin" ContentType="application/vnd.openxmlformats-officedocument.oleObject"/>
  <Override PartName="/ppt/slides/slide42.xml" ContentType="application/vnd.openxmlformats-officedocument.presentationml.slide+xml"/>
  <Override PartName="/ppt/embeddings/oleObject179.bin" ContentType="application/vnd.openxmlformats-officedocument.oleObject"/>
  <Override PartName="/ppt/embeddings/oleObject192.bin" ContentType="application/vnd.openxmlformats-officedocument.oleObject"/>
  <Override PartName="/ppt/embeddings/oleObject115.bin" ContentType="application/vnd.openxmlformats-officedocument.oleObject"/>
  <Override PartName="/ppt/embeddings/oleObject209.bin" ContentType="application/vnd.openxmlformats-officedocument.oleObject"/>
  <Override PartName="/ppt/embeddings/oleObject222.bin" ContentType="application/vnd.openxmlformats-officedocument.oleObject"/>
  <Override PartName="/ppt/embeddings/oleObject270.bin" ContentType="application/vnd.openxmlformats-officedocument.oleObject"/>
  <Override PartName="/ppt/embeddings/oleObject109.bin" ContentType="application/vnd.openxmlformats-officedocument.oleObject"/>
  <Override PartName="/ppt/embeddings/oleObject88.bin" ContentType="application/vnd.openxmlformats-officedocument.oleObject"/>
  <Override PartName="/ppt/embeddings/oleObject264.bin" ContentType="application/vnd.openxmlformats-officedocument.oleObject"/>
  <Override PartName="/ppt/embeddings/oleObject24.bin" ContentType="application/vnd.openxmlformats-officedocument.oleObject"/>
  <Override PartName="/ppt/slides/slide20.xml" ContentType="application/vnd.openxmlformats-officedocument.presentationml.slide+xml"/>
  <Override PartName="/ppt/embeddings/oleObject157.bin" ContentType="application/vnd.openxmlformats-officedocument.oleObject"/>
  <Override PartName="/ppt/embeddings/oleObject170.bin" ContentType="application/vnd.openxmlformats-officedocument.oleObject"/>
  <Override PartName="/ppt/embeddings/oleObject200.bin" ContentType="application/vnd.openxmlformats-officedocument.oleObject"/>
  <Override PartName="/ppt/embeddings/oleObject66.bin" ContentType="application/vnd.openxmlformats-officedocument.oleObject"/>
  <Override PartName="/ppt/embeddings/oleObject242.bin" ContentType="application/vnd.openxmlformats-officedocument.oleObject"/>
  <Override PartName="/ppt/embeddings/oleObject6.bin" ContentType="application/vnd.openxmlformats-officedocument.oleObject"/>
  <Override PartName="/ppt/embeddings/oleObject135.bin" ContentType="application/vnd.openxmlformats-officedocument.oleObject"/>
  <Override PartName="/ppt/embeddings/oleObject129.bin" ContentType="application/vnd.openxmlformats-officedocument.oleObject"/>
  <Override PartName="/ppt/embeddings/oleObject44.bin" ContentType="application/vnd.openxmlformats-officedocument.oleObject"/>
  <Override PartName="/ppt/slides/slide40.xml" ContentType="application/vnd.openxmlformats-officedocument.presentationml.slide+xml"/>
  <Override PartName="/ppt/notesSlides/notesSlide7.xml" ContentType="application/vnd.openxmlformats-officedocument.presentationml.notesSlide+xml"/>
  <Override PartName="/ppt/embeddings/oleObject177.bin" ContentType="application/vnd.openxmlformats-officedocument.oleObject"/>
  <Override PartName="/ppt/slides/slide9.xml" ContentType="application/vnd.openxmlformats-officedocument.presentationml.slide+xml"/>
  <Override PartName="/ppt/embeddings/oleObject113.bin" ContentType="application/vnd.openxmlformats-officedocument.oleObject"/>
  <Default Extension="jpeg" ContentType="image/jpeg"/>
  <Override PartName="/ppt/embeddings/oleObject190.bin" ContentType="application/vnd.openxmlformats-officedocument.oleObject"/>
  <Override PartName="/ppt/embeddings/oleObject207.bin" ContentType="application/vnd.openxmlformats-officedocument.oleObject"/>
  <Override PartName="/ppt/embeddings/oleObject86.bin" ContentType="application/vnd.openxmlformats-officedocument.oleObject"/>
  <Override PartName="/ppt/embeddings/oleObject107.bin" ContentType="application/vnd.openxmlformats-officedocument.oleObject"/>
  <Override PartName="/ppt/embeddings/oleObject220.bin" ContentType="application/vnd.openxmlformats-officedocument.oleObject"/>
  <Override PartName="/ppt/embeddings/oleObject262.bin" ContentType="application/vnd.openxmlformats-officedocument.oleObject"/>
  <Override PartName="/ppt/embeddings/oleObject22.bin" ContentType="application/vnd.openxmlformats-officedocument.oleObject"/>
  <Override PartName="/ppt/embeddings/oleObject155.bin" ContentType="application/vnd.openxmlformats-officedocument.oleObject"/>
  <Override PartName="/ppt/embeddings/oleObject149.bin" ContentType="application/vnd.openxmlformats-officedocument.oleObject"/>
  <Override PartName="/docProps/app.xml" ContentType="application/vnd.openxmlformats-officedocument.extended-properties+xml"/>
  <Override PartName="/ppt/embeddings/oleObject64.bin" ContentType="application/vnd.openxmlformats-officedocument.oleObject"/>
  <Override PartName="/ppt/embeddings/oleObject240.bin" ContentType="application/vnd.openxmlformats-officedocument.oleObject"/>
  <Override PartName="/ppt/embeddings/oleObject4.bin" ContentType="application/vnd.openxmlformats-officedocument.oleObject"/>
  <Override PartName="/ppt/embeddings/oleObject133.bin" ContentType="application/vnd.openxmlformats-officedocument.oleObject"/>
  <Override PartName="/ppt/embeddings/oleObject58.bin" ContentType="application/vnd.openxmlformats-officedocument.oleObject"/>
  <Override PartName="/ppt/slideLayouts/slideLayout8.xml" ContentType="application/vnd.openxmlformats-officedocument.presentationml.slideLayout+xml"/>
  <Override PartName="/ppt/embeddings/oleObject127.bin" ContentType="application/vnd.openxmlformats-officedocument.oleObject"/>
  <Override PartName="/ppt/embeddings/oleObject42.bin" ContentType="application/vnd.openxmlformats-officedocument.oleObject"/>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embeddings/oleObject36.bin" ContentType="application/vnd.openxmlformats-officedocument.oleObject"/>
  <Override PartName="/ppt/embeddings/oleObject111.bin" ContentType="application/vnd.openxmlformats-officedocument.oleObject"/>
  <Override PartName="/ppt/embeddings/oleObject169.bin" ContentType="application/vnd.openxmlformats-officedocument.oleObject"/>
  <Override PartName="/ppt/embeddings/oleObject105.bin" ContentType="application/vnd.openxmlformats-officedocument.oleObject"/>
  <Override PartName="/ppt/embeddings/oleObject84.bin" ContentType="application/vnd.openxmlformats-officedocument.oleObject"/>
  <Override PartName="/ppt/embeddings/oleObject260.bin" ContentType="application/vnd.openxmlformats-officedocument.oleObject"/>
  <Override PartName="/ppt/embeddings/oleObject20.bin" ContentType="application/vnd.openxmlformats-officedocument.oleObject"/>
  <Override PartName="/ppt/embeddings/oleObject78.bin" ContentType="application/vnd.openxmlformats-officedocument.oleObject"/>
  <Override PartName="/ppt/embeddings/oleObject153.bin" ContentType="application/vnd.openxmlformats-officedocument.oleObject"/>
  <Override PartName="/ppt/embeddings/oleObject147.bin" ContentType="application/vnd.openxmlformats-officedocument.oleObject"/>
  <Override PartName="/ppt/embeddings/oleObject62.bin" ContentType="application/vnd.openxmlformats-officedocument.oleObject"/>
  <Override PartName="/ppt/slideMasters/slideMaster1.xml" ContentType="application/vnd.openxmlformats-officedocument.presentationml.slideMaster+xml"/>
  <Override PartName="/ppt/embeddings/oleObject2.bin" ContentType="application/vnd.openxmlformats-officedocument.oleObject"/>
  <Override PartName="/ppt/embeddings/oleObject131.bin" ContentType="application/vnd.openxmlformats-officedocument.oleObject"/>
  <Override PartName="/ppt/slideLayouts/slideLayout6.xml" ContentType="application/vnd.openxmlformats-officedocument.presentationml.slideLayout+xml"/>
  <Override PartName="/ppt/slides/slide39.xml" ContentType="application/vnd.openxmlformats-officedocument.presentationml.slide+xml"/>
  <Override PartName="/ppt/handoutMasters/handoutMaster1.xml" ContentType="application/vnd.openxmlformats-officedocument.presentationml.handoutMaster+xml"/>
  <Override PartName="/ppt/embeddings/oleObject56.bin" ContentType="application/vnd.openxmlformats-officedocument.oleObject"/>
  <Override PartName="/ppt/embeddings/oleObject125.bin" ContentType="application/vnd.openxmlformats-officedocument.oleObject"/>
  <Override PartName="/ppt/embeddings/oleObject189.bin" ContentType="application/vnd.openxmlformats-officedocument.oleObject"/>
  <Override PartName="/ppt/embeddings/oleObject219.bin" ContentType="application/vnd.openxmlformats-officedocument.oleObject"/>
  <Override PartName="/ppt/embeddings/oleObject40.bin" ContentType="application/vnd.openxmlformats-officedocument.oleObject"/>
  <Override PartName="/ppt/notesSlides/notesSlide3.xml" ContentType="application/vnd.openxmlformats-officedocument.presentationml.notesSlide+xml"/>
  <Override PartName="/ppt/embeddings/oleObject98.bin" ContentType="application/vnd.openxmlformats-officedocument.oleObject"/>
  <Override PartName="/ppt/slides/slide5.xml" ContentType="application/vnd.openxmlformats-officedocument.presentationml.slide+xml"/>
  <Override PartName="/ppt/embeddings/oleObject34.bin" ContentType="application/vnd.openxmlformats-officedocument.oleObject"/>
  <Override PartName="/ppt/slides/slide17.xml" ContentType="application/vnd.openxmlformats-officedocument.presentationml.slide+xml"/>
  <Override PartName="/ppt/embeddings/oleObject167.bin" ContentType="application/vnd.openxmlformats-officedocument.oleObject"/>
  <Override PartName="/ppt/embeddings/oleObject103.bin" ContentType="application/vnd.openxmlformats-officedocument.oleObject"/>
  <Override PartName="/ppt/embeddings/oleObject82.bin" ContentType="application/vnd.openxmlformats-officedocument.oleObject"/>
  <Override PartName="/ppt/embeddings/oleObject76.bin" ContentType="application/vnd.openxmlformats-officedocument.oleObject"/>
  <Override PartName="/ppt/embeddings/oleObject239.bin" ContentType="application/vnd.openxmlformats-officedocument.oleObject"/>
  <Override PartName="/ppt/embeddings/oleObject12.bin" ContentType="application/vnd.openxmlformats-officedocument.oleObject"/>
  <Override PartName="/ppt/embeddings/oleObject145.bin" ContentType="application/vnd.openxmlformats-officedocument.oleObject"/>
  <Override PartName="/ppt/embeddings/oleObject60.bin" ContentType="application/vnd.openxmlformats-officedocument.oleObject"/>
  <Override PartName="/ppt/slideLayouts/slideLayout4.xml" ContentType="application/vnd.openxmlformats-officedocument.presentationml.slideLayout+xml"/>
  <Override PartName="/ppt/slides/slide37.xml" ContentType="application/vnd.openxmlformats-officedocument.presentationml.slide+xml"/>
  <Override PartName="/ppt/embeddings/oleObject54.bin" ContentType="application/vnd.openxmlformats-officedocument.oleObject"/>
  <Default Extension="pdf" ContentType="application/pdf"/>
  <Override PartName="/ppt/embeddings/oleObject123.bin" ContentType="application/vnd.openxmlformats-officedocument.oleObject"/>
  <Override PartName="/ppt/embeddings/oleObject187.bin" ContentType="application/vnd.openxmlformats-officedocument.oleObject"/>
  <Override PartName="/ppt/embeddings/oleObject217.bin" ContentType="application/vnd.openxmlformats-officedocument.oleObject"/>
  <Override PartName="/ppt/embeddings/oleObject96.bin" ContentType="application/vnd.openxmlformats-officedocument.oleObject"/>
  <Override PartName="/ppt/notesSlides/notesSlide1.xml" ContentType="application/vnd.openxmlformats-officedocument.presentationml.notesSlide+xml"/>
  <Override PartName="/ppt/embeddings/oleObject259.bin" ContentType="application/vnd.openxmlformats-officedocument.oleObject"/>
  <Override PartName="/ppt/embeddings/oleObject19.bin" ContentType="application/vnd.openxmlformats-officedocument.oleObject"/>
  <Override PartName="/ppt/slides/slide15.xml" ContentType="application/vnd.openxmlformats-officedocument.presentationml.slide+xml"/>
  <Override PartName="/ppt/embeddings/oleObject32.bin" ContentType="application/vnd.openxmlformats-officedocument.oleObject"/>
  <Override PartName="/ppt/slides/slide3.xml" ContentType="application/vnd.openxmlformats-officedocument.presentationml.slide+xml"/>
  <Override PartName="/ppt/embeddings/oleObject165.bin" ContentType="application/vnd.openxmlformats-officedocument.oleObject"/>
  <Override PartName="/ppt/embeddings/oleObject80.bin" ContentType="application/vnd.openxmlformats-officedocument.oleObject"/>
  <Override PartName="/ppt/embeddings/oleObject101.bin" ContentType="application/vnd.openxmlformats-officedocument.oleObject"/>
  <Override PartName="/ppt/embeddings/oleObject74.bin" ContentType="application/vnd.openxmlformats-officedocument.oleObject"/>
  <Override PartName="/ppt/embeddings/oleObject237.bin" ContentType="application/vnd.openxmlformats-officedocument.oleObject"/>
  <Override PartName="/ppt/embeddings/oleObject10.bin" ContentType="application/vnd.openxmlformats-officedocument.oleObject"/>
  <Override PartName="/ppt/embeddings/oleObject143.bin" ContentType="application/vnd.openxmlformats-officedocument.oleObject"/>
  <Override PartName="/ppt/notesSlides/notesSlide8.xml" ContentType="application/vnd.openxmlformats-officedocument.presentationml.notesSlide+xml"/>
  <Override PartName="/ppt/embeddings/oleObject279.bin" ContentType="application/vnd.openxmlformats-officedocument.oleObject"/>
  <Override PartName="/ppt/embeddings/oleObject39.bin" ContentType="application/vnd.openxmlformats-officedocument.oleObject"/>
  <Override PartName="/ppt/embeddings/oleObject52.bin" ContentType="application/vnd.openxmlformats-officedocument.oleObject"/>
  <Override PartName="/ppt/slideLayouts/slideLayout2.xml" ContentType="application/vnd.openxmlformats-officedocument.presentationml.slideLayout+xml"/>
  <Override PartName="/ppt/slides/slide35.xml" ContentType="application/vnd.openxmlformats-officedocument.presentationml.slide+xml"/>
  <Override PartName="/ppt/embeddings/oleObject185.bin" ContentType="application/vnd.openxmlformats-officedocument.oleObject"/>
  <Override PartName="/ppt/embeddings/oleObject121.bin" ContentType="application/vnd.openxmlformats-officedocument.oleObject"/>
  <Override PartName="/ppt/slides/slide29.xml" ContentType="application/vnd.openxmlformats-officedocument.presentationml.slide+xml"/>
  <Override PartName="/ppt/notesSlides/notesSlide16.xml" ContentType="application/vnd.openxmlformats-officedocument.presentationml.notesSlide+xml"/>
  <Override PartName="/ppt/embeddings/oleObject215.bin" ContentType="application/vnd.openxmlformats-officedocument.oleObject"/>
  <Override PartName="/ppt/embeddings/oleObject94.bin" ContentType="application/vnd.openxmlformats-officedocument.oleObject"/>
  <Override PartName="/ppt/embeddings/oleObject257.bin" ContentType="application/vnd.openxmlformats-officedocument.oleObject"/>
  <Override PartName="/ppt/slides/slide1.xml" ContentType="application/vnd.openxmlformats-officedocument.presentationml.slide+xml"/>
  <Override PartName="/ppt/slides/slide13.xml" ContentType="application/vnd.openxmlformats-officedocument.presentationml.slide+xml"/>
  <Override PartName="/ppt/embeddings/oleObject30.bin" ContentType="application/vnd.openxmlformats-officedocument.oleObject"/>
  <Override PartName="/ppt/embeddings/oleObject17.bin" ContentType="application/vnd.openxmlformats-officedocument.oleObject"/>
  <Override PartName="/ppt/embeddings/oleObject163.bin" ContentType="application/vnd.openxmlformats-officedocument.oleObject"/>
  <Override PartName="/ppt/embeddings/oleObject72.bin" ContentType="application/vnd.openxmlformats-officedocument.oleObject"/>
  <Override PartName="/ppt/embeddings/oleObject235.bin" ContentType="application/vnd.openxmlformats-officedocument.oleObject"/>
  <Override PartName="/ppt/embeddings/oleObject141.bin" ContentType="application/vnd.openxmlformats-officedocument.oleObject"/>
  <Override PartName="/ppt/embeddings/oleObject199.bin" ContentType="application/vnd.openxmlformats-officedocument.oleObject"/>
  <Override PartName="/ppt/embeddings/oleObject229.bin" ContentType="application/vnd.openxmlformats-officedocument.oleObject"/>
  <Override PartName="/ppt/theme/theme3.xml" ContentType="application/vnd.openxmlformats-officedocument.theme+xml"/>
  <Override PartName="/ppt/embeddings/oleObject277.bin" ContentType="application/vnd.openxmlformats-officedocument.oleObject"/>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embeddings/oleObject50.bin" ContentType="application/vnd.openxmlformats-officedocument.oleObject"/>
  <Override PartName="/ppt/embeddings/oleObject183.bin" ContentType="application/vnd.openxmlformats-officedocument.oleObject"/>
  <Override PartName="/ppt/embeddings/oleObject213.bin" ContentType="application/vnd.openxmlformats-officedocument.oleObject"/>
  <Override PartName="/ppt/slides/slide27.xml" ContentType="application/vnd.openxmlformats-officedocument.presentationml.slide+xml"/>
  <Override PartName="/ppt/embeddings/oleObject92.bin" ContentType="application/vnd.openxmlformats-officedocument.oleObject"/>
  <Override PartName="/ppt/embeddings/oleObject255.bin" ContentType="application/vnd.openxmlformats-officedocument.oleObject"/>
  <Override PartName="/docProps/core.xml" ContentType="application/vnd.openxmlformats-package.core-properties+xml"/>
  <Override PartName="/ppt/embeddings/oleObject15.bin" ContentType="application/vnd.openxmlformats-officedocument.oleObject"/>
  <Override PartName="/ppt/slides/slide11.xml" ContentType="application/vnd.openxmlformats-officedocument.presentationml.slide+xml"/>
  <Override PartName="/ppt/embeddings/oleObject161.bin" ContentType="application/vnd.openxmlformats-officedocument.oleObject"/>
  <Override PartName="/ppt/embeddings/oleObject249.bin" ContentType="application/vnd.openxmlformats-officedocument.oleObject"/>
  <Override PartName="/ppt/embeddings/oleObject70.bin" ContentType="application/vnd.openxmlformats-officedocument.oleObject"/>
  <Override PartName="/ppt/embeddings/oleObject233.bin" ContentType="application/vnd.openxmlformats-officedocument.oleObject"/>
  <Override PartName="/ppt/embeddings/oleObject197.bin" ContentType="application/vnd.openxmlformats-officedocument.oleObject"/>
  <Override PartName="/ppt/embeddings/oleObject227.bin" ContentType="application/vnd.openxmlformats-officedocument.oleObject"/>
  <Override PartName="/ppt/theme/theme1.xml" ContentType="application/vnd.openxmlformats-officedocument.theme+xml"/>
  <Override PartName="/ppt/embeddings/oleObject275.bin" ContentType="application/vnd.openxmlformats-officedocument.oleObject"/>
  <Override PartName="/ppt/notesSlides/notesSlide12.xml" ContentType="application/vnd.openxmlformats-officedocument.presentationml.notesSlide+xml"/>
  <Override PartName="/ppt/slides/slide31.xml" ContentType="application/vnd.openxmlformats-officedocument.presentationml.slide+xml"/>
  <Override PartName="/ppt/embeddings/oleObject181.bin" ContentType="application/vnd.openxmlformats-officedocument.oleObject"/>
  <Override PartName="/ppt/embeddings/oleObject211.bin" ContentType="application/vnd.openxmlformats-officedocument.oleObject"/>
  <Override PartName="/ppt/embeddings/oleObject269.bin" ContentType="application/vnd.openxmlformats-officedocument.oleObject"/>
  <Override PartName="/ppt/embeddings/oleObject29.bin" ContentType="application/vnd.openxmlformats-officedocument.oleObject"/>
  <Override PartName="/ppt/slides/slide25.xml" ContentType="application/vnd.openxmlformats-officedocument.presentationml.slide+xml"/>
  <Override PartName="/ppt/embeddings/oleObject175.bin" ContentType="application/vnd.openxmlformats-officedocument.oleObject"/>
  <Override PartName="/ppt/embeddings/oleObject205.bin" ContentType="application/vnd.openxmlformats-officedocument.oleObject"/>
  <Override PartName="/ppt/embeddings/oleObject90.bin" ContentType="application/vnd.openxmlformats-officedocument.oleObject"/>
  <Override PartName="/ppt/embeddings/oleObject253.bin" ContentType="application/vnd.openxmlformats-officedocument.oleObject"/>
  <Override PartName="/ppt/embeddings/oleObject13.bin" ContentType="application/vnd.openxmlformats-officedocument.oleObject"/>
  <Override PartName="/ppt/embeddings/oleObject247.bin" ContentType="application/vnd.openxmlformats-officedocument.oleObject"/>
  <Override PartName="/ppt/embeddings/oleObject231.bin" ContentType="application/vnd.openxmlformats-officedocument.oleObject"/>
  <Override PartName="/ppt/embeddings/oleObject49.bin" ContentType="application/vnd.openxmlformats-officedocument.oleObject"/>
  <Override PartName="/ppt/embeddings/oleObject195.bin" ContentType="application/vnd.openxmlformats-officedocument.oleObject"/>
  <Override PartName="/ppt/embeddings/oleObject225.bin" ContentType="application/vnd.openxmlformats-officedocument.oleObject"/>
  <Override PartName="/ppt/embeddings/oleObject118.bin" ContentType="application/vnd.openxmlformats-officedocument.oleObject"/>
  <Override PartName="/ppt/embeddings/oleObject273.bin" ContentType="application/vnd.openxmlformats-officedocument.oleObject"/>
  <Override PartName="/ppt/embeddings/oleObject267.bin" ContentType="application/vnd.openxmlformats-officedocument.oleObject"/>
  <Override PartName="/ppt/embeddings/oleObject27.bin" ContentType="application/vnd.openxmlformats-officedocument.oleObject"/>
  <Override PartName="/ppt/slides/slide23.xml" ContentType="application/vnd.openxmlformats-officedocument.presentationml.slide+xml"/>
  <Default Extension="pict" ContentType="image/pict"/>
  <Override PartName="/ppt/embeddings/oleObject173.bin" ContentType="application/vnd.openxmlformats-officedocument.oleObject"/>
  <Override PartName="/ppt/embeddings/oleObject203.bin" ContentType="application/vnd.openxmlformats-officedocument.oleObject"/>
  <Override PartName="/ppt/embeddings/oleObject251.bin" ContentType="application/vnd.openxmlformats-officedocument.oleObject"/>
  <Override PartName="/ppt/embeddings/oleObject69.bin" ContentType="application/vnd.openxmlformats-officedocument.oleObject"/>
  <Override PartName="/ppt/embeddings/oleObject245.bin" ContentType="application/vnd.openxmlformats-officedocument.oleObject"/>
  <Override PartName="/ppt/embeddings/oleObject9.bin" ContentType="application/vnd.openxmlformats-officedocument.oleObject"/>
  <Override PartName="/ppt/embeddings/oleObject138.bin" ContentType="application/vnd.openxmlformats-officedocument.oleObject"/>
  <Override PartName="/ppt/embeddings/oleObject151.bin" ContentType="application/vnd.openxmlformats-officedocument.oleObject"/>
  <Override PartName="/ppt/slideLayouts/slideLayout12.xml" ContentType="application/vnd.openxmlformats-officedocument.presentationml.slideLayout+xml"/>
  <Override PartName="/ppt/embeddings/oleObject47.bin" ContentType="application/vnd.openxmlformats-officedocument.oleObject"/>
  <Override PartName="/ppt/embeddings/oleObject193.bin" ContentType="application/vnd.openxmlformats-officedocument.oleObject"/>
  <Override PartName="/ppt/embeddings/oleObject223.bin" ContentType="application/vnd.openxmlformats-officedocument.oleObject"/>
  <Override PartName="/ppt/embeddings/oleObject116.bin" ContentType="application/vnd.openxmlformats-officedocument.oleObject"/>
  <Override PartName="/ppt/embeddings/oleObject271.bin" ContentType="application/vnd.openxmlformats-officedocument.oleObject"/>
  <Override PartName="/ppt/embeddings/oleObject89.bin" ContentType="application/vnd.openxmlformats-officedocument.oleObject"/>
  <Override PartName="/ppt/embeddings/oleObject265.bin" ContentType="application/vnd.openxmlformats-officedocument.oleObject"/>
  <Override PartName="/ppt/embeddings/oleObject25.bin" ContentType="application/vnd.openxmlformats-officedocument.oleObject"/>
  <Override PartName="/ppt/slides/slide21.xml" ContentType="application/vnd.openxmlformats-officedocument.presentationml.slide+xml"/>
  <Override PartName="/ppt/embeddings/oleObject158.bin" ContentType="application/vnd.openxmlformats-officedocument.oleObject"/>
  <Override PartName="/ppt/embeddings/oleObject171.bin" ContentType="application/vnd.openxmlformats-officedocument.oleObject"/>
  <Override PartName="/ppt/embeddings/oleObject201.bin" ContentType="application/vnd.openxmlformats-officedocument.oleObject"/>
  <Override PartName="/ppt/notesMasters/notesMaster1.xml" ContentType="application/vnd.openxmlformats-officedocument.presentationml.notesMaster+xml"/>
  <Override PartName="/ppt/embeddings/oleObject67.bin" ContentType="application/vnd.openxmlformats-officedocument.oleObject"/>
  <Override PartName="/ppt/embeddings/oleObject243.bin" ContentType="application/vnd.openxmlformats-officedocument.oleObject"/>
  <Override PartName="/ppt/embeddings/oleObject7.bin" ContentType="application/vnd.openxmlformats-officedocument.oleObject"/>
  <Default Extension="gif" ContentType="image/gif"/>
  <Override PartName="/ppt/embeddings/oleObject136.bin" ContentType="application/vnd.openxmlformats-officedocument.oleObject"/>
  <Override PartName="/ppt/slideLayouts/slideLayout10.xml" ContentType="application/vnd.openxmlformats-officedocument.presentationml.slideLayout+xml"/>
  <Override PartName="/ppt/embeddings/oleObject45.bin" ContentType="application/vnd.openxmlformats-officedocument.oleObject"/>
  <Override PartName="/ppt/slides/slide41.xml" ContentType="application/vnd.openxmlformats-officedocument.presentationml.slide+xml"/>
  <Override PartName="/ppt/presentation.xml" ContentType="application/vnd.openxmlformats-officedocument.presentationml.presentation.main+xml"/>
  <Override PartName="/ppt/embeddings/oleObject178.bin" ContentType="application/vnd.openxmlformats-officedocument.oleObject"/>
  <Override PartName="/ppt/embeddings/oleObject114.bin" ContentType="application/vnd.openxmlformats-officedocument.oleObject"/>
  <Override PartName="/ppt/embeddings/oleObject191.bin" ContentType="application/vnd.openxmlformats-officedocument.oleObject"/>
  <Override PartName="/ppt/embeddings/oleObject208.bin" ContentType="application/vnd.openxmlformats-officedocument.oleObject"/>
  <Override PartName="/ppt/embeddings/oleObject221.bin" ContentType="application/vnd.openxmlformats-officedocument.oleObject"/>
  <Override PartName="/ppt/embeddings/oleObject87.bin" ContentType="application/vnd.openxmlformats-officedocument.oleObject"/>
  <Override PartName="/ppt/embeddings/oleObject108.bin" ContentType="application/vnd.openxmlformats-officedocument.oleObject"/>
  <Override PartName="/ppt/embeddings/oleObject263.bin" ContentType="application/vnd.openxmlformats-officedocument.oleObject"/>
  <Override PartName="/ppt/embeddings/oleObject23.bin" ContentType="application/vnd.openxmlformats-officedocument.oleObject"/>
  <Override PartName="/ppt/embeddings/oleObject156.bin" ContentType="application/vnd.openxmlformats-officedocument.oleObject"/>
  <Override PartName="/ppt/embeddings/oleObject65.bin" ContentType="application/vnd.openxmlformats-officedocument.oleObject"/>
  <Override PartName="/ppt/embeddings/oleObject241.bin" ContentType="application/vnd.openxmlformats-officedocument.oleObject"/>
  <Override PartName="/ppt/embeddings/oleObject5.bin" ContentType="application/vnd.openxmlformats-officedocument.oleObject"/>
  <Override PartName="/ppt/embeddings/oleObject134.bin" ContentType="application/vnd.openxmlformats-officedocument.oleObject"/>
  <Override PartName="/ppt/embeddings/oleObject59.bin" ContentType="application/vnd.openxmlformats-officedocument.oleObject"/>
  <Override PartName="/ppt/slideLayouts/slideLayout9.xml" ContentType="application/vnd.openxmlformats-officedocument.presentationml.slideLayout+xml"/>
  <Override PartName="/ppt/embeddings/oleObject128.bin" ContentType="application/vnd.openxmlformats-officedocument.oleObject"/>
  <Override PartName="/ppt/embeddings/oleObject43.bin" ContentType="application/vnd.openxmlformats-officedocument.oleObject"/>
  <Override PartName="/ppt/notesSlides/notesSlide6.xml" ContentType="application/vnd.openxmlformats-officedocument.presentationml.notesSlide+xml"/>
  <Override PartName="/ppt/embeddings/oleObject206.bin" ContentType="application/vnd.openxmlformats-officedocument.oleObject"/>
  <Override PartName="/ppt/embeddings/oleObject112.bin" ContentType="application/vnd.openxmlformats-officedocument.oleObject"/>
  <Override PartName="/ppt/embeddings/oleObject37.bin" ContentType="application/vnd.openxmlformats-officedocument.oleObject"/>
  <Override PartName="/ppt/slides/slide8.xml" ContentType="application/vnd.openxmlformats-officedocument.presentationml.slide+xml"/>
  <Override PartName="/ppt/embeddings/oleObject85.bin" ContentType="application/vnd.openxmlformats-officedocument.oleObject"/>
  <Override PartName="/ppt/embeddings/oleObject106.bin" ContentType="application/vnd.openxmlformats-officedocument.oleObject"/>
  <Override PartName="/ppt/embeddings/oleObject261.bin" ContentType="application/vnd.openxmlformats-officedocument.oleObject"/>
  <Override PartName="/ppt/embeddings/oleObject21.bin" ContentType="application/vnd.openxmlformats-officedocument.oleObject"/>
  <Override PartName="/ppt/embeddings/oleObject79.bin" ContentType="application/vnd.openxmlformats-officedocument.oleObject"/>
  <Override PartName="/ppt/embeddings/oleObject154.bin" ContentType="application/vnd.openxmlformats-officedocument.oleObject"/>
  <Override PartName="/ppt/embeddings/oleObject148.bin" ContentType="application/vnd.openxmlformats-officedocument.oleObject"/>
  <Override PartName="/ppt/embeddings/oleObject63.bin" ContentType="application/vnd.openxmlformats-officedocument.oleObject"/>
  <Override PartName="/ppt/embeddings/oleObject3.bin" ContentType="application/vnd.openxmlformats-officedocument.oleObject"/>
  <Override PartName="/ppt/embeddings/oleObject132.bin" ContentType="application/vnd.openxmlformats-officedocument.oleObject"/>
  <Override PartName="/ppt/embeddings/oleObject57.bin" ContentType="application/vnd.openxmlformats-officedocument.oleObject"/>
  <Override PartName="/ppt/slideLayouts/slideLayout7.xml" ContentType="application/vnd.openxmlformats-officedocument.presentationml.slideLayout+xml"/>
  <Override PartName="/ppt/embeddings/oleObject126.bin" ContentType="application/vnd.openxmlformats-officedocument.oleObject"/>
  <Override PartName="/ppt/embeddings/oleObject41.bin" ContentType="application/vnd.openxmlformats-officedocument.oleObject"/>
  <Override PartName="/ppt/notesSlides/notesSlide4.xml" ContentType="application/vnd.openxmlformats-officedocument.presentationml.notesSlide+xml"/>
  <Override PartName="/ppt/embeddings/oleObject99.bin" ContentType="application/vnd.openxmlformats-officedocument.oleObject"/>
  <Override PartName="/ppt/slides/slide6.xml" ContentType="application/vnd.openxmlformats-officedocument.presentationml.slide+xml"/>
  <Override PartName="/ppt/slides/slide18.xml" ContentType="application/vnd.openxmlformats-officedocument.presentationml.slide+xml"/>
  <Override PartName="/ppt/embeddings/oleObject35.bin" ContentType="application/vnd.openxmlformats-officedocument.oleObject"/>
  <Override PartName="/ppt/embeddings/oleObject110.bin" ContentType="application/vnd.openxmlformats-officedocument.oleObject"/>
  <Override PartName="/ppt/embeddings/oleObject168.bin" ContentType="application/vnd.openxmlformats-officedocument.oleObject"/>
  <Override PartName="/ppt/embeddings/oleObject104.bin" ContentType="application/vnd.openxmlformats-officedocument.oleObject"/>
  <Override PartName="/ppt/embeddings/oleObject83.bin" ContentType="application/vnd.openxmlformats-officedocument.oleObject"/>
  <Default Extension="vml" ContentType="application/vnd.openxmlformats-officedocument.vmlDrawing"/>
  <Override PartName="/ppt/embeddings/oleObject77.bin" ContentType="application/vnd.openxmlformats-officedocument.oleObject"/>
  <Override PartName="/ppt/embeddings/oleObject152.bin" ContentType="application/vnd.openxmlformats-officedocument.oleObject"/>
  <Override PartName="/ppt/embeddings/oleObject146.bin" ContentType="application/vnd.openxmlformats-officedocument.oleObject"/>
  <Override PartName="/ppt/embeddings/oleObject61.bin" ContentType="application/vnd.openxmlformats-officedocument.oleObject"/>
  <Override PartName="/ppt/tableStyles.xml" ContentType="application/vnd.openxmlformats-officedocument.presentationml.tableStyles+xml"/>
  <Override PartName="/ppt/embeddings/oleObject1.bin" ContentType="application/vnd.openxmlformats-officedocument.oleObject"/>
  <Override PartName="/ppt/embeddings/oleObject130.bin" ContentType="application/vnd.openxmlformats-officedocument.oleObject"/>
  <Override PartName="/ppt/slideLayouts/slideLayout5.xml" ContentType="application/vnd.openxmlformats-officedocument.presentationml.slideLayout+xml"/>
  <Override PartName="/ppt/slides/slide38.xml" ContentType="application/vnd.openxmlformats-officedocument.presentationml.slide+xml"/>
  <Override PartName="/ppt/embeddings/oleObject55.bin" ContentType="application/vnd.openxmlformats-officedocument.oleObject"/>
  <Override PartName="/ppt/embeddings/oleObject188.bin" ContentType="application/vnd.openxmlformats-officedocument.oleObject"/>
  <Override PartName="/ppt/embeddings/oleObject124.bin" ContentType="application/vnd.openxmlformats-officedocument.oleObject"/>
  <Override PartName="/ppt/embeddings/oleObject218.bin" ContentType="application/vnd.openxmlformats-officedocument.oleObject"/>
  <Default Extension="bin" ContentType="application/vnd.openxmlformats-officedocument.presentationml.printerSettings"/>
  <Override PartName="/ppt/notesSlides/notesSlide2.xml" ContentType="application/vnd.openxmlformats-officedocument.presentationml.notesSlide+xml"/>
  <Override PartName="/ppt/embeddings/oleObject97.bin" ContentType="application/vnd.openxmlformats-officedocument.oleObject"/>
  <Override PartName="/ppt/slides/slide4.xml" ContentType="application/vnd.openxmlformats-officedocument.presentationml.slide+xml"/>
  <Override PartName="/ppt/embeddings/oleObject33.bin" ContentType="application/vnd.openxmlformats-officedocument.oleObject"/>
  <Override PartName="/ppt/slides/slide16.xml" ContentType="application/vnd.openxmlformats-officedocument.presentationml.slide+xml"/>
  <Override PartName="/ppt/notesSlides/notesSlide10.xml" ContentType="application/vnd.openxmlformats-officedocument.presentationml.notesSlide+xml"/>
  <Override PartName="/ppt/embeddings/oleObject166.bin" ContentType="application/vnd.openxmlformats-officedocument.oleObject"/>
  <Override PartName="/ppt/embeddings/oleObject81.bin" ContentType="application/vnd.openxmlformats-officedocument.oleObject"/>
  <Override PartName="/ppt/embeddings/oleObject102.bin" ContentType="application/vnd.openxmlformats-officedocument.oleObject"/>
  <Override PartName="/ppt/embeddings/oleObject75.bin" ContentType="application/vnd.openxmlformats-officedocument.oleObject"/>
  <Override PartName="/ppt/embeddings/oleObject238.bin" ContentType="application/vnd.openxmlformats-officedocument.oleObject"/>
  <Override PartName="/ppt/embeddings/oleObject11.bin" ContentType="application/vnd.openxmlformats-officedocument.oleObject"/>
  <Override PartName="/ppt/embeddings/oleObject144.bin" ContentType="application/vnd.openxmlformats-officedocument.oleObject"/>
  <Override PartName="/ppt/notesSlides/notesSlide9.xml" ContentType="application/vnd.openxmlformats-officedocument.presentationml.notesSlide+xml"/>
  <Override PartName="/ppt/embeddings/oleObject53.bin" ContentType="application/vnd.openxmlformats-officedocument.oleObject"/>
  <Override PartName="/ppt/slideLayouts/slideLayout3.xml" ContentType="application/vnd.openxmlformats-officedocument.presentationml.slideLayout+xml"/>
  <Override PartName="/ppt/slides/slide36.xml" ContentType="application/vnd.openxmlformats-officedocument.presentationml.slide+xml"/>
  <Override PartName="/ppt/embeddings/oleObject186.bin" ContentType="application/vnd.openxmlformats-officedocument.oleObject"/>
  <Override PartName="/ppt/embeddings/oleObject122.bin" ContentType="application/vnd.openxmlformats-officedocument.oleObject"/>
  <Override PartName="/ppt/embeddings/oleObject216.bin" ContentType="application/vnd.openxmlformats-officedocument.oleObject"/>
  <Override PartName="/ppt/embeddings/oleObject95.bin" ContentType="application/vnd.openxmlformats-officedocument.oleObject"/>
  <Override PartName="/ppt/embeddings/oleObject258.bin" ContentType="application/vnd.openxmlformats-officedocument.oleObject"/>
  <Override PartName="/ppt/slides/slide2.xml" ContentType="application/vnd.openxmlformats-officedocument.presentationml.slide+xml"/>
  <Override PartName="/ppt/slides/slide14.xml" ContentType="application/vnd.openxmlformats-officedocument.presentationml.slide+xml"/>
  <Override PartName="/ppt/embeddings/oleObject31.bin" ContentType="application/vnd.openxmlformats-officedocument.oleObject"/>
  <Override PartName="/ppt/embeddings/oleObject18.bin" ContentType="application/vnd.openxmlformats-officedocument.oleObject"/>
  <Override PartName="/ppt/embeddings/oleObject164.bin" ContentType="application/vnd.openxmlformats-officedocument.oleObject"/>
  <Override PartName="/ppt/embeddings/oleObject100.bin" ContentType="application/vnd.openxmlformats-officedocument.oleObject"/>
  <Override PartName="/ppt/embeddings/oleObject73.bin" ContentType="application/vnd.openxmlformats-officedocument.oleObject"/>
  <Override PartName="/ppt/embeddings/oleObject236.bin" ContentType="application/vnd.openxmlformats-officedocument.oleObject"/>
  <Override PartName="/ppt/embeddings/oleObject142.bin" ContentType="application/vnd.openxmlformats-officedocument.oleObject"/>
  <Override PartName="/ppt/embeddings/oleObject278.bin" ContentType="application/vnd.openxmlformats-officedocument.oleObject"/>
  <Override PartName="/ppt/embeddings/oleObject38.bin" ContentType="application/vnd.openxmlformats-officedocument.oleObject"/>
  <Override PartName="/ppt/slideLayouts/slideLayout1.xml" ContentType="application/vnd.openxmlformats-officedocument.presentationml.slideLayout+xml"/>
  <Override PartName="/ppt/slides/slide34.xml" ContentType="application/vnd.openxmlformats-officedocument.presentationml.slide+xml"/>
  <Override PartName="/ppt/embeddings/oleObject51.bin" ContentType="application/vnd.openxmlformats-officedocument.oleObject"/>
  <Override PartName="/ppt/notesSlides/notesSlide15.xml" ContentType="application/vnd.openxmlformats-officedocument.presentationml.notesSlide+xml"/>
  <Override PartName="/ppt/embeddings/oleObject120.bin" ContentType="application/vnd.openxmlformats-officedocument.oleObject"/>
  <Override PartName="/ppt/slides/slide28.xml" ContentType="application/vnd.openxmlformats-officedocument.presentationml.slide+xml"/>
  <Override PartName="/ppt/embeddings/oleObject184.bin" ContentType="application/vnd.openxmlformats-officedocument.oleObject"/>
  <Override PartName="/ppt/embeddings/oleObject214.bin" ContentType="application/vnd.openxmlformats-officedocument.oleObject"/>
  <Override PartName="/ppt/embeddings/oleObject93.bin" ContentType="application/vnd.openxmlformats-officedocument.oleObject"/>
  <Override PartName="/ppt/embeddings/oleObject256.bin" ContentType="application/vnd.openxmlformats-officedocument.oleObject"/>
  <Override PartName="/ppt/embeddings/oleObject16.bin" ContentType="application/vnd.openxmlformats-officedocument.oleObject"/>
  <Default Extension="png" ContentType="image/png"/>
  <Override PartName="/ppt/slides/slide12.xml" ContentType="application/vnd.openxmlformats-officedocument.presentationml.slide+xml"/>
  <Override PartName="/ppt/embeddings/oleObject162.bin" ContentType="application/vnd.openxmlformats-officedocument.oleObject"/>
  <Override PartName="/ppt/embeddings/oleObject71.bin" ContentType="application/vnd.openxmlformats-officedocument.oleObject"/>
  <Override PartName="/ppt/embeddings/oleObject234.bin" ContentType="application/vnd.openxmlformats-officedocument.oleObject"/>
  <Default Extension="rels" ContentType="application/vnd.openxmlformats-package.relationships+xml"/>
  <Override PartName="/ppt/embeddings/oleObject140.bin" ContentType="application/vnd.openxmlformats-officedocument.oleObject"/>
  <Override PartName="/ppt/embeddings/oleObject198.bin" ContentType="application/vnd.openxmlformats-officedocument.oleObject"/>
  <Override PartName="/ppt/embeddings/oleObject228.bin" ContentType="application/vnd.openxmlformats-officedocument.oleObject"/>
  <Override PartName="/ppt/theme/theme2.xml" ContentType="application/vnd.openxmlformats-officedocument.theme+xml"/>
  <Override PartName="/ppt/embeddings/oleObject276.bin" ContentType="application/vnd.openxmlformats-officedocument.oleObject"/>
  <Override PartName="/ppt/notesSlides/notesSlide13.xml" ContentType="application/vnd.openxmlformats-officedocument.presentationml.notesSlide+xml"/>
  <Override PartName="/ppt/slides/slide32.xml" ContentType="application/vnd.openxmlformats-officedocument.presentationml.slide+xml"/>
  <Override PartName="/ppt/embeddings/oleObject182.bin" ContentType="application/vnd.openxmlformats-officedocument.oleObject"/>
  <Override PartName="/ppt/embeddings/oleObject212.bin" ContentType="application/vnd.openxmlformats-officedocument.oleObject"/>
  <Override PartName="/ppt/slides/slide26.xml" ContentType="application/vnd.openxmlformats-officedocument.presentationml.slide+xml"/>
  <Override PartName="/ppt/embeddings/oleObject176.bin" ContentType="application/vnd.openxmlformats-officedocument.oleObject"/>
  <Override PartName="/ppt/embeddings/oleObject91.bin" ContentType="application/vnd.openxmlformats-officedocument.oleObject"/>
  <Override PartName="/ppt/embeddings/oleObject254.bin" ContentType="application/vnd.openxmlformats-officedocument.oleObject"/>
  <Override PartName="/ppt/embeddings/oleObject14.bin" ContentType="application/vnd.openxmlformats-officedocument.oleObject"/>
  <Override PartName="/ppt/slides/slide10.xml" ContentType="application/vnd.openxmlformats-officedocument.presentationml.slide+xml"/>
  <Override PartName="/ppt/embeddings/oleObject160.bin" ContentType="application/vnd.openxmlformats-officedocument.oleObject"/>
  <Override PartName="/ppt/embeddings/oleObject248.bin" ContentType="application/vnd.openxmlformats-officedocument.oleObject"/>
  <Override PartName="/ppt/embeddings/oleObject232.bin" ContentType="application/vnd.openxmlformats-officedocument.oleObject"/>
  <Override PartName="/ppt/embeddings/oleObject196.bin" ContentType="application/vnd.openxmlformats-officedocument.oleObject"/>
  <Override PartName="/ppt/presProps.xml" ContentType="application/vnd.openxmlformats-officedocument.presentationml.presProps+xml"/>
  <Override PartName="/ppt/embeddings/oleObject226.bin" ContentType="application/vnd.openxmlformats-officedocument.oleObject"/>
  <Override PartName="/ppt/embeddings/oleObject119.bin" ContentType="application/vnd.openxmlformats-officedocument.oleObject"/>
  <Override PartName="/ppt/embeddings/oleObject274.bin" ContentType="application/vnd.openxmlformats-officedocument.oleObject"/>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4"/>
  </p:notesMasterIdLst>
  <p:handoutMasterIdLst>
    <p:handoutMasterId r:id="rId45"/>
  </p:handoutMasterIdLst>
  <p:sldIdLst>
    <p:sldId id="473" r:id="rId2"/>
    <p:sldId id="606" r:id="rId3"/>
    <p:sldId id="607" r:id="rId4"/>
    <p:sldId id="603" r:id="rId5"/>
    <p:sldId id="604" r:id="rId6"/>
    <p:sldId id="605" r:id="rId7"/>
    <p:sldId id="609" r:id="rId8"/>
    <p:sldId id="610" r:id="rId9"/>
    <p:sldId id="611" r:id="rId10"/>
    <p:sldId id="613" r:id="rId11"/>
    <p:sldId id="612" r:id="rId12"/>
    <p:sldId id="581" r:id="rId13"/>
    <p:sldId id="590" r:id="rId14"/>
    <p:sldId id="532" r:id="rId15"/>
    <p:sldId id="536" r:id="rId16"/>
    <p:sldId id="573" r:id="rId17"/>
    <p:sldId id="574" r:id="rId18"/>
    <p:sldId id="537" r:id="rId19"/>
    <p:sldId id="614" r:id="rId20"/>
    <p:sldId id="538" r:id="rId21"/>
    <p:sldId id="575" r:id="rId22"/>
    <p:sldId id="577" r:id="rId23"/>
    <p:sldId id="578" r:id="rId24"/>
    <p:sldId id="541" r:id="rId25"/>
    <p:sldId id="579" r:id="rId26"/>
    <p:sldId id="544" r:id="rId27"/>
    <p:sldId id="545" r:id="rId28"/>
    <p:sldId id="546" r:id="rId29"/>
    <p:sldId id="588" r:id="rId30"/>
    <p:sldId id="584" r:id="rId31"/>
    <p:sldId id="585" r:id="rId32"/>
    <p:sldId id="586" r:id="rId33"/>
    <p:sldId id="587" r:id="rId34"/>
    <p:sldId id="548" r:id="rId35"/>
    <p:sldId id="591" r:id="rId36"/>
    <p:sldId id="592" r:id="rId37"/>
    <p:sldId id="597" r:id="rId38"/>
    <p:sldId id="598" r:id="rId39"/>
    <p:sldId id="594" r:id="rId40"/>
    <p:sldId id="599" r:id="rId41"/>
    <p:sldId id="602" r:id="rId42"/>
    <p:sldId id="601" r:id="rId43"/>
  </p:sldIdLst>
  <p:sldSz cx="9144000" cy="6858000" type="screen4x3"/>
  <p:notesSz cx="6858000" cy="9144000"/>
  <p:defaultTextStyle>
    <a:defPPr>
      <a:defRPr lang="en-US"/>
    </a:defPPr>
    <a:lvl1pPr algn="l" rtl="0" fontAlgn="base">
      <a:spcBef>
        <a:spcPct val="0"/>
      </a:spcBef>
      <a:spcAft>
        <a:spcPct val="0"/>
      </a:spcAft>
      <a:defRPr sz="4000" b="1" kern="1200">
        <a:solidFill>
          <a:schemeClr val="tx1"/>
        </a:solidFill>
        <a:latin typeface="Arial" charset="0"/>
        <a:ea typeface="+mn-ea"/>
        <a:cs typeface="+mn-cs"/>
      </a:defRPr>
    </a:lvl1pPr>
    <a:lvl2pPr marL="457200" algn="l" rtl="0" fontAlgn="base">
      <a:spcBef>
        <a:spcPct val="0"/>
      </a:spcBef>
      <a:spcAft>
        <a:spcPct val="0"/>
      </a:spcAft>
      <a:defRPr sz="4000" b="1" kern="1200">
        <a:solidFill>
          <a:schemeClr val="tx1"/>
        </a:solidFill>
        <a:latin typeface="Arial" charset="0"/>
        <a:ea typeface="+mn-ea"/>
        <a:cs typeface="+mn-cs"/>
      </a:defRPr>
    </a:lvl2pPr>
    <a:lvl3pPr marL="914400" algn="l" rtl="0" fontAlgn="base">
      <a:spcBef>
        <a:spcPct val="0"/>
      </a:spcBef>
      <a:spcAft>
        <a:spcPct val="0"/>
      </a:spcAft>
      <a:defRPr sz="4000" b="1" kern="1200">
        <a:solidFill>
          <a:schemeClr val="tx1"/>
        </a:solidFill>
        <a:latin typeface="Arial" charset="0"/>
        <a:ea typeface="+mn-ea"/>
        <a:cs typeface="+mn-cs"/>
      </a:defRPr>
    </a:lvl3pPr>
    <a:lvl4pPr marL="1371600" algn="l" rtl="0" fontAlgn="base">
      <a:spcBef>
        <a:spcPct val="0"/>
      </a:spcBef>
      <a:spcAft>
        <a:spcPct val="0"/>
      </a:spcAft>
      <a:defRPr sz="4000" b="1" kern="1200">
        <a:solidFill>
          <a:schemeClr val="tx1"/>
        </a:solidFill>
        <a:latin typeface="Arial" charset="0"/>
        <a:ea typeface="+mn-ea"/>
        <a:cs typeface="+mn-cs"/>
      </a:defRPr>
    </a:lvl4pPr>
    <a:lvl5pPr marL="1828800" algn="l" rtl="0" fontAlgn="base">
      <a:spcBef>
        <a:spcPct val="0"/>
      </a:spcBef>
      <a:spcAft>
        <a:spcPct val="0"/>
      </a:spcAft>
      <a:defRPr sz="4000" b="1" kern="1200">
        <a:solidFill>
          <a:schemeClr val="tx1"/>
        </a:solidFill>
        <a:latin typeface="Arial" charset="0"/>
        <a:ea typeface="+mn-ea"/>
        <a:cs typeface="+mn-cs"/>
      </a:defRPr>
    </a:lvl5pPr>
    <a:lvl6pPr marL="2286000" algn="l" defTabSz="457200" rtl="0" eaLnBrk="1" latinLnBrk="0" hangingPunct="1">
      <a:defRPr sz="4000" b="1" kern="1200">
        <a:solidFill>
          <a:schemeClr val="tx1"/>
        </a:solidFill>
        <a:latin typeface="Arial" charset="0"/>
        <a:ea typeface="+mn-ea"/>
        <a:cs typeface="+mn-cs"/>
      </a:defRPr>
    </a:lvl6pPr>
    <a:lvl7pPr marL="2743200" algn="l" defTabSz="457200" rtl="0" eaLnBrk="1" latinLnBrk="0" hangingPunct="1">
      <a:defRPr sz="4000" b="1" kern="1200">
        <a:solidFill>
          <a:schemeClr val="tx1"/>
        </a:solidFill>
        <a:latin typeface="Arial" charset="0"/>
        <a:ea typeface="+mn-ea"/>
        <a:cs typeface="+mn-cs"/>
      </a:defRPr>
    </a:lvl7pPr>
    <a:lvl8pPr marL="3200400" algn="l" defTabSz="457200" rtl="0" eaLnBrk="1" latinLnBrk="0" hangingPunct="1">
      <a:defRPr sz="4000" b="1" kern="1200">
        <a:solidFill>
          <a:schemeClr val="tx1"/>
        </a:solidFill>
        <a:latin typeface="Arial" charset="0"/>
        <a:ea typeface="+mn-ea"/>
        <a:cs typeface="+mn-cs"/>
      </a:defRPr>
    </a:lvl8pPr>
    <a:lvl9pPr marL="3657600" algn="l" defTabSz="457200" rtl="0" eaLnBrk="1" latinLnBrk="0" hangingPunct="1">
      <a:defRPr sz="4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775F31"/>
    <a:srgbClr val="BC7836"/>
    <a:srgbClr val="CCECFF"/>
    <a:srgbClr val="3333FF"/>
    <a:srgbClr val="006600"/>
    <a:srgbClr val="800000"/>
    <a:srgbClr val="CC0000"/>
    <a:srgbClr val="6666FF"/>
    <a:srgbClr val="DEDE5B"/>
    <a:srgbClr val="E1B45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8071" autoAdjust="0"/>
    <p:restoredTop sz="94660"/>
  </p:normalViewPr>
  <p:slideViewPr>
    <p:cSldViewPr>
      <p:cViewPr>
        <p:scale>
          <a:sx n="100" d="100"/>
          <a:sy n="100" d="100"/>
        </p:scale>
        <p:origin x="-172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2"/>
    </p:cViewPr>
  </p:sorterViewPr>
  <p:gridSpacing cx="68352988" cy="6835298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ict"/></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5.pict"/><Relationship Id="rId4" Type="http://schemas.openxmlformats.org/officeDocument/2006/relationships/image" Target="../media/image46.pict"/><Relationship Id="rId1" Type="http://schemas.openxmlformats.org/officeDocument/2006/relationships/image" Target="../media/image43.pict"/><Relationship Id="rId2" Type="http://schemas.openxmlformats.org/officeDocument/2006/relationships/image" Target="../media/image44.pict"/></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8.pict"/><Relationship Id="rId4" Type="http://schemas.openxmlformats.org/officeDocument/2006/relationships/image" Target="../media/image49.pict"/><Relationship Id="rId5" Type="http://schemas.openxmlformats.org/officeDocument/2006/relationships/image" Target="../media/image50.pict"/><Relationship Id="rId6" Type="http://schemas.openxmlformats.org/officeDocument/2006/relationships/image" Target="../media/image51.pict"/><Relationship Id="rId7" Type="http://schemas.openxmlformats.org/officeDocument/2006/relationships/image" Target="../media/image52.pict"/><Relationship Id="rId1" Type="http://schemas.openxmlformats.org/officeDocument/2006/relationships/image" Target="../media/image43.pict"/><Relationship Id="rId2" Type="http://schemas.openxmlformats.org/officeDocument/2006/relationships/image" Target="../media/image47.pict"/></Relationships>
</file>

<file path=ppt/drawings/_rels/vmlDrawing12.vml.rels><?xml version="1.0" encoding="UTF-8" standalone="yes"?>
<Relationships xmlns="http://schemas.openxmlformats.org/package/2006/relationships"><Relationship Id="rId9" Type="http://schemas.openxmlformats.org/officeDocument/2006/relationships/image" Target="../media/image61.pict"/><Relationship Id="rId20" Type="http://schemas.openxmlformats.org/officeDocument/2006/relationships/image" Target="../media/image72.pict"/><Relationship Id="rId21" Type="http://schemas.openxmlformats.org/officeDocument/2006/relationships/image" Target="../media/image73.pict"/><Relationship Id="rId22" Type="http://schemas.openxmlformats.org/officeDocument/2006/relationships/image" Target="../media/image74.pict"/><Relationship Id="rId23" Type="http://schemas.openxmlformats.org/officeDocument/2006/relationships/image" Target="../media/image75.pict"/><Relationship Id="rId24" Type="http://schemas.openxmlformats.org/officeDocument/2006/relationships/image" Target="../media/image76.pict"/><Relationship Id="rId25" Type="http://schemas.openxmlformats.org/officeDocument/2006/relationships/image" Target="../media/image77.pict"/><Relationship Id="rId26" Type="http://schemas.openxmlformats.org/officeDocument/2006/relationships/image" Target="../media/image78.pict"/><Relationship Id="rId27" Type="http://schemas.openxmlformats.org/officeDocument/2006/relationships/image" Target="../media/image79.pict"/><Relationship Id="rId28" Type="http://schemas.openxmlformats.org/officeDocument/2006/relationships/image" Target="../media/image80.pict"/><Relationship Id="rId29" Type="http://schemas.openxmlformats.org/officeDocument/2006/relationships/image" Target="../media/image81.pict"/><Relationship Id="rId30" Type="http://schemas.openxmlformats.org/officeDocument/2006/relationships/image" Target="../media/image82.pict"/><Relationship Id="rId31" Type="http://schemas.openxmlformats.org/officeDocument/2006/relationships/image" Target="../media/image83.pict"/><Relationship Id="rId10" Type="http://schemas.openxmlformats.org/officeDocument/2006/relationships/image" Target="../media/image62.pict"/><Relationship Id="rId11" Type="http://schemas.openxmlformats.org/officeDocument/2006/relationships/image" Target="../media/image63.pict"/><Relationship Id="rId12" Type="http://schemas.openxmlformats.org/officeDocument/2006/relationships/image" Target="../media/image64.pict"/><Relationship Id="rId13" Type="http://schemas.openxmlformats.org/officeDocument/2006/relationships/image" Target="../media/image65.pict"/><Relationship Id="rId14" Type="http://schemas.openxmlformats.org/officeDocument/2006/relationships/image" Target="../media/image66.pict"/><Relationship Id="rId15" Type="http://schemas.openxmlformats.org/officeDocument/2006/relationships/image" Target="../media/image67.pict"/><Relationship Id="rId16" Type="http://schemas.openxmlformats.org/officeDocument/2006/relationships/image" Target="../media/image68.pict"/><Relationship Id="rId17" Type="http://schemas.openxmlformats.org/officeDocument/2006/relationships/image" Target="../media/image69.pict"/><Relationship Id="rId18" Type="http://schemas.openxmlformats.org/officeDocument/2006/relationships/image" Target="../media/image70.pict"/><Relationship Id="rId19" Type="http://schemas.openxmlformats.org/officeDocument/2006/relationships/image" Target="../media/image71.pict"/><Relationship Id="rId1" Type="http://schemas.openxmlformats.org/officeDocument/2006/relationships/image" Target="../media/image53.pict"/><Relationship Id="rId2" Type="http://schemas.openxmlformats.org/officeDocument/2006/relationships/image" Target="../media/image54.pict"/><Relationship Id="rId3" Type="http://schemas.openxmlformats.org/officeDocument/2006/relationships/image" Target="../media/image55.pict"/><Relationship Id="rId4" Type="http://schemas.openxmlformats.org/officeDocument/2006/relationships/image" Target="../media/image56.pict"/><Relationship Id="rId5" Type="http://schemas.openxmlformats.org/officeDocument/2006/relationships/image" Target="../media/image57.pict"/><Relationship Id="rId6" Type="http://schemas.openxmlformats.org/officeDocument/2006/relationships/image" Target="../media/image58.pict"/><Relationship Id="rId7" Type="http://schemas.openxmlformats.org/officeDocument/2006/relationships/image" Target="../media/image59.pict"/><Relationship Id="rId8" Type="http://schemas.openxmlformats.org/officeDocument/2006/relationships/image" Target="../media/image60.pict"/></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4.pict"/><Relationship Id="rId4" Type="http://schemas.openxmlformats.org/officeDocument/2006/relationships/image" Target="../media/image84.pict"/><Relationship Id="rId5" Type="http://schemas.openxmlformats.org/officeDocument/2006/relationships/image" Target="../media/image85.pict"/><Relationship Id="rId6" Type="http://schemas.openxmlformats.org/officeDocument/2006/relationships/image" Target="../media/image37.pict"/><Relationship Id="rId7" Type="http://schemas.openxmlformats.org/officeDocument/2006/relationships/image" Target="../media/image38.pict"/><Relationship Id="rId8" Type="http://schemas.openxmlformats.org/officeDocument/2006/relationships/image" Target="../media/image39.pict"/><Relationship Id="rId9" Type="http://schemas.openxmlformats.org/officeDocument/2006/relationships/image" Target="../media/image86.pict"/><Relationship Id="rId10" Type="http://schemas.openxmlformats.org/officeDocument/2006/relationships/image" Target="../media/image87.pict"/><Relationship Id="rId1" Type="http://schemas.openxmlformats.org/officeDocument/2006/relationships/image" Target="../media/image32.pict"/><Relationship Id="rId2" Type="http://schemas.openxmlformats.org/officeDocument/2006/relationships/image" Target="../media/image33.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8.pict"/><Relationship Id="rId2" Type="http://schemas.openxmlformats.org/officeDocument/2006/relationships/image" Target="../media/image89.pict"/></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0.pict"/></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3.pict"/><Relationship Id="rId4" Type="http://schemas.openxmlformats.org/officeDocument/2006/relationships/image" Target="../media/image94.pict"/><Relationship Id="rId5" Type="http://schemas.openxmlformats.org/officeDocument/2006/relationships/image" Target="../media/image95.pict"/><Relationship Id="rId6" Type="http://schemas.openxmlformats.org/officeDocument/2006/relationships/image" Target="../media/image96.pict"/><Relationship Id="rId7" Type="http://schemas.openxmlformats.org/officeDocument/2006/relationships/image" Target="../media/image97.pict"/><Relationship Id="rId8" Type="http://schemas.openxmlformats.org/officeDocument/2006/relationships/image" Target="../media/image98.pict"/><Relationship Id="rId9" Type="http://schemas.openxmlformats.org/officeDocument/2006/relationships/image" Target="../media/image99.pict"/><Relationship Id="rId10" Type="http://schemas.openxmlformats.org/officeDocument/2006/relationships/image" Target="../media/image100.pict"/><Relationship Id="rId1" Type="http://schemas.openxmlformats.org/officeDocument/2006/relationships/image" Target="../media/image91.pict"/><Relationship Id="rId2" Type="http://schemas.openxmlformats.org/officeDocument/2006/relationships/image" Target="../media/image92.pict"/></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3.pict"/><Relationship Id="rId4" Type="http://schemas.openxmlformats.org/officeDocument/2006/relationships/image" Target="../media/image94.pict"/><Relationship Id="rId5" Type="http://schemas.openxmlformats.org/officeDocument/2006/relationships/image" Target="../media/image95.pict"/><Relationship Id="rId6" Type="http://schemas.openxmlformats.org/officeDocument/2006/relationships/image" Target="../media/image96.pict"/><Relationship Id="rId7" Type="http://schemas.openxmlformats.org/officeDocument/2006/relationships/image" Target="../media/image97.pict"/><Relationship Id="rId8" Type="http://schemas.openxmlformats.org/officeDocument/2006/relationships/image" Target="../media/image98.pict"/><Relationship Id="rId9" Type="http://schemas.openxmlformats.org/officeDocument/2006/relationships/image" Target="../media/image99.pict"/><Relationship Id="rId10" Type="http://schemas.openxmlformats.org/officeDocument/2006/relationships/image" Target="../media/image100.pict"/><Relationship Id="rId1" Type="http://schemas.openxmlformats.org/officeDocument/2006/relationships/image" Target="../media/image91.pict"/><Relationship Id="rId2" Type="http://schemas.openxmlformats.org/officeDocument/2006/relationships/image" Target="../media/image92.pict"/></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3.pict"/><Relationship Id="rId4" Type="http://schemas.openxmlformats.org/officeDocument/2006/relationships/image" Target="../media/image94.pict"/><Relationship Id="rId5" Type="http://schemas.openxmlformats.org/officeDocument/2006/relationships/image" Target="../media/image95.pict"/><Relationship Id="rId6" Type="http://schemas.openxmlformats.org/officeDocument/2006/relationships/image" Target="../media/image96.pict"/><Relationship Id="rId7" Type="http://schemas.openxmlformats.org/officeDocument/2006/relationships/image" Target="../media/image97.pict"/><Relationship Id="rId8" Type="http://schemas.openxmlformats.org/officeDocument/2006/relationships/image" Target="../media/image98.pict"/><Relationship Id="rId9" Type="http://schemas.openxmlformats.org/officeDocument/2006/relationships/image" Target="../media/image99.pict"/><Relationship Id="rId10" Type="http://schemas.openxmlformats.org/officeDocument/2006/relationships/image" Target="../media/image100.pict"/><Relationship Id="rId1" Type="http://schemas.openxmlformats.org/officeDocument/2006/relationships/image" Target="../media/image91.pict"/><Relationship Id="rId2" Type="http://schemas.openxmlformats.org/officeDocument/2006/relationships/image" Target="../media/image92.pict"/></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7.pict"/><Relationship Id="rId4" Type="http://schemas.openxmlformats.org/officeDocument/2006/relationships/image" Target="../media/image94.pict"/><Relationship Id="rId5" Type="http://schemas.openxmlformats.org/officeDocument/2006/relationships/image" Target="../media/image95.pict"/><Relationship Id="rId6" Type="http://schemas.openxmlformats.org/officeDocument/2006/relationships/image" Target="../media/image96.pict"/><Relationship Id="rId7" Type="http://schemas.openxmlformats.org/officeDocument/2006/relationships/image" Target="../media/image97.pict"/><Relationship Id="rId8" Type="http://schemas.openxmlformats.org/officeDocument/2006/relationships/image" Target="../media/image98.pict"/><Relationship Id="rId9" Type="http://schemas.openxmlformats.org/officeDocument/2006/relationships/image" Target="../media/image99.pict"/><Relationship Id="rId10" Type="http://schemas.openxmlformats.org/officeDocument/2006/relationships/image" Target="../media/image100.pict"/><Relationship Id="rId1" Type="http://schemas.openxmlformats.org/officeDocument/2006/relationships/image" Target="../media/image106.pict"/><Relationship Id="rId2" Type="http://schemas.openxmlformats.org/officeDocument/2006/relationships/image" Target="../media/image92.pict"/></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pict"/><Relationship Id="rId4" Type="http://schemas.openxmlformats.org/officeDocument/2006/relationships/image" Target="../media/image11.pict"/><Relationship Id="rId1" Type="http://schemas.openxmlformats.org/officeDocument/2006/relationships/image" Target="../media/image8.pict"/><Relationship Id="rId2" Type="http://schemas.openxmlformats.org/officeDocument/2006/relationships/image" Target="../media/image9.pict"/></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7.pict"/><Relationship Id="rId4" Type="http://schemas.openxmlformats.org/officeDocument/2006/relationships/image" Target="../media/image94.pict"/><Relationship Id="rId5" Type="http://schemas.openxmlformats.org/officeDocument/2006/relationships/image" Target="../media/image95.pict"/><Relationship Id="rId6" Type="http://schemas.openxmlformats.org/officeDocument/2006/relationships/image" Target="../media/image96.pict"/><Relationship Id="rId7" Type="http://schemas.openxmlformats.org/officeDocument/2006/relationships/image" Target="../media/image97.pict"/><Relationship Id="rId8" Type="http://schemas.openxmlformats.org/officeDocument/2006/relationships/image" Target="../media/image98.pict"/><Relationship Id="rId9" Type="http://schemas.openxmlformats.org/officeDocument/2006/relationships/image" Target="../media/image99.pict"/><Relationship Id="rId10" Type="http://schemas.openxmlformats.org/officeDocument/2006/relationships/image" Target="../media/image100.pict"/><Relationship Id="rId1" Type="http://schemas.openxmlformats.org/officeDocument/2006/relationships/image" Target="../media/image106.pict"/><Relationship Id="rId2" Type="http://schemas.openxmlformats.org/officeDocument/2006/relationships/image" Target="../media/image92.pict"/></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3.pict"/><Relationship Id="rId4" Type="http://schemas.openxmlformats.org/officeDocument/2006/relationships/image" Target="../media/image114.pict"/><Relationship Id="rId5" Type="http://schemas.openxmlformats.org/officeDocument/2006/relationships/image" Target="../media/image115.pict"/><Relationship Id="rId6" Type="http://schemas.openxmlformats.org/officeDocument/2006/relationships/image" Target="../media/image96.pict"/><Relationship Id="rId7" Type="http://schemas.openxmlformats.org/officeDocument/2006/relationships/image" Target="../media/image97.pict"/><Relationship Id="rId8" Type="http://schemas.openxmlformats.org/officeDocument/2006/relationships/image" Target="../media/image98.pict"/><Relationship Id="rId9" Type="http://schemas.openxmlformats.org/officeDocument/2006/relationships/image" Target="../media/image116.pict"/><Relationship Id="rId10" Type="http://schemas.openxmlformats.org/officeDocument/2006/relationships/image" Target="../media/image117.pict"/><Relationship Id="rId1" Type="http://schemas.openxmlformats.org/officeDocument/2006/relationships/image" Target="../media/image112.pict"/><Relationship Id="rId2" Type="http://schemas.openxmlformats.org/officeDocument/2006/relationships/image" Target="../media/image92.pict"/></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22.pict"/><Relationship Id="rId4" Type="http://schemas.openxmlformats.org/officeDocument/2006/relationships/image" Target="../media/image123.pict"/><Relationship Id="rId5" Type="http://schemas.openxmlformats.org/officeDocument/2006/relationships/image" Target="../media/image124.pict"/><Relationship Id="rId6" Type="http://schemas.openxmlformats.org/officeDocument/2006/relationships/image" Target="../media/image125.pict"/><Relationship Id="rId7" Type="http://schemas.openxmlformats.org/officeDocument/2006/relationships/image" Target="../media/image126.pict"/><Relationship Id="rId8" Type="http://schemas.openxmlformats.org/officeDocument/2006/relationships/image" Target="../media/image127.pict"/><Relationship Id="rId9" Type="http://schemas.openxmlformats.org/officeDocument/2006/relationships/image" Target="../media/image128.pict"/><Relationship Id="rId10" Type="http://schemas.openxmlformats.org/officeDocument/2006/relationships/image" Target="../media/image129.pict"/><Relationship Id="rId1" Type="http://schemas.openxmlformats.org/officeDocument/2006/relationships/image" Target="../media/image120.pict"/><Relationship Id="rId2" Type="http://schemas.openxmlformats.org/officeDocument/2006/relationships/image" Target="../media/image121.pict"/></Relationships>
</file>

<file path=ppt/drawings/_rels/vmlDrawing23.vml.rels><?xml version="1.0" encoding="UTF-8" standalone="yes"?>
<Relationships xmlns="http://schemas.openxmlformats.org/package/2006/relationships"><Relationship Id="rId11" Type="http://schemas.openxmlformats.org/officeDocument/2006/relationships/image" Target="../media/image140.pict"/><Relationship Id="rId12" Type="http://schemas.openxmlformats.org/officeDocument/2006/relationships/image" Target="../media/image141.pict"/><Relationship Id="rId13" Type="http://schemas.openxmlformats.org/officeDocument/2006/relationships/image" Target="../media/image142.pict"/><Relationship Id="rId14" Type="http://schemas.openxmlformats.org/officeDocument/2006/relationships/image" Target="../media/image143.pict"/><Relationship Id="rId15" Type="http://schemas.openxmlformats.org/officeDocument/2006/relationships/image" Target="../media/image144.pict"/><Relationship Id="rId16" Type="http://schemas.openxmlformats.org/officeDocument/2006/relationships/image" Target="../media/image145.pict"/><Relationship Id="rId17" Type="http://schemas.openxmlformats.org/officeDocument/2006/relationships/image" Target="../media/image146.pict"/><Relationship Id="rId1" Type="http://schemas.openxmlformats.org/officeDocument/2006/relationships/image" Target="../media/image130.pict"/><Relationship Id="rId2" Type="http://schemas.openxmlformats.org/officeDocument/2006/relationships/image" Target="../media/image131.pict"/><Relationship Id="rId3" Type="http://schemas.openxmlformats.org/officeDocument/2006/relationships/image" Target="../media/image132.pict"/><Relationship Id="rId4" Type="http://schemas.openxmlformats.org/officeDocument/2006/relationships/image" Target="../media/image133.pict"/><Relationship Id="rId5" Type="http://schemas.openxmlformats.org/officeDocument/2006/relationships/image" Target="../media/image134.pict"/><Relationship Id="rId6" Type="http://schemas.openxmlformats.org/officeDocument/2006/relationships/image" Target="../media/image135.pict"/><Relationship Id="rId7" Type="http://schemas.openxmlformats.org/officeDocument/2006/relationships/image" Target="../media/image136.pict"/><Relationship Id="rId8" Type="http://schemas.openxmlformats.org/officeDocument/2006/relationships/image" Target="../media/image137.pict"/><Relationship Id="rId9" Type="http://schemas.openxmlformats.org/officeDocument/2006/relationships/image" Target="../media/image138.pict"/><Relationship Id="rId10" Type="http://schemas.openxmlformats.org/officeDocument/2006/relationships/image" Target="../media/image139.pict"/></Relationships>
</file>

<file path=ppt/drawings/_rels/vmlDrawing24.vml.rels><?xml version="1.0" encoding="UTF-8" standalone="yes"?>
<Relationships xmlns="http://schemas.openxmlformats.org/package/2006/relationships"><Relationship Id="rId9" Type="http://schemas.openxmlformats.org/officeDocument/2006/relationships/image" Target="../media/image138.pict"/><Relationship Id="rId20" Type="http://schemas.openxmlformats.org/officeDocument/2006/relationships/image" Target="../media/image149.pict"/><Relationship Id="rId21" Type="http://schemas.openxmlformats.org/officeDocument/2006/relationships/image" Target="../media/image150.pict"/><Relationship Id="rId22" Type="http://schemas.openxmlformats.org/officeDocument/2006/relationships/image" Target="../media/image151.pict"/><Relationship Id="rId23" Type="http://schemas.openxmlformats.org/officeDocument/2006/relationships/image" Target="../media/image152.pict"/><Relationship Id="rId24" Type="http://schemas.openxmlformats.org/officeDocument/2006/relationships/image" Target="../media/image153.pict"/><Relationship Id="rId10" Type="http://schemas.openxmlformats.org/officeDocument/2006/relationships/image" Target="../media/image139.pict"/><Relationship Id="rId11" Type="http://schemas.openxmlformats.org/officeDocument/2006/relationships/image" Target="../media/image140.pict"/><Relationship Id="rId12" Type="http://schemas.openxmlformats.org/officeDocument/2006/relationships/image" Target="../media/image141.pict"/><Relationship Id="rId13" Type="http://schemas.openxmlformats.org/officeDocument/2006/relationships/image" Target="../media/image142.pict"/><Relationship Id="rId14" Type="http://schemas.openxmlformats.org/officeDocument/2006/relationships/image" Target="../media/image143.pict"/><Relationship Id="rId15" Type="http://schemas.openxmlformats.org/officeDocument/2006/relationships/image" Target="../media/image144.pict"/><Relationship Id="rId16" Type="http://schemas.openxmlformats.org/officeDocument/2006/relationships/image" Target="../media/image145.pict"/><Relationship Id="rId17" Type="http://schemas.openxmlformats.org/officeDocument/2006/relationships/image" Target="../media/image146.pict"/><Relationship Id="rId18" Type="http://schemas.openxmlformats.org/officeDocument/2006/relationships/image" Target="../media/image147.pict"/><Relationship Id="rId19" Type="http://schemas.openxmlformats.org/officeDocument/2006/relationships/image" Target="../media/image148.pict"/><Relationship Id="rId1" Type="http://schemas.openxmlformats.org/officeDocument/2006/relationships/image" Target="../media/image130.pict"/><Relationship Id="rId2" Type="http://schemas.openxmlformats.org/officeDocument/2006/relationships/image" Target="../media/image131.pict"/><Relationship Id="rId3" Type="http://schemas.openxmlformats.org/officeDocument/2006/relationships/image" Target="../media/image132.pict"/><Relationship Id="rId4" Type="http://schemas.openxmlformats.org/officeDocument/2006/relationships/image" Target="../media/image133.pict"/><Relationship Id="rId5" Type="http://schemas.openxmlformats.org/officeDocument/2006/relationships/image" Target="../media/image134.pict"/><Relationship Id="rId6" Type="http://schemas.openxmlformats.org/officeDocument/2006/relationships/image" Target="../media/image135.pict"/><Relationship Id="rId7" Type="http://schemas.openxmlformats.org/officeDocument/2006/relationships/image" Target="../media/image136.pict"/><Relationship Id="rId8" Type="http://schemas.openxmlformats.org/officeDocument/2006/relationships/image" Target="../media/image137.pict"/></Relationships>
</file>

<file path=ppt/drawings/_rels/vmlDrawing25.vml.rels><?xml version="1.0" encoding="UTF-8" standalone="yes"?>
<Relationships xmlns="http://schemas.openxmlformats.org/package/2006/relationships"><Relationship Id="rId9" Type="http://schemas.openxmlformats.org/officeDocument/2006/relationships/image" Target="../media/image138.pict"/><Relationship Id="rId20" Type="http://schemas.openxmlformats.org/officeDocument/2006/relationships/image" Target="../media/image156.pict"/><Relationship Id="rId10" Type="http://schemas.openxmlformats.org/officeDocument/2006/relationships/image" Target="../media/image139.pict"/><Relationship Id="rId11" Type="http://schemas.openxmlformats.org/officeDocument/2006/relationships/image" Target="../media/image140.pict"/><Relationship Id="rId12" Type="http://schemas.openxmlformats.org/officeDocument/2006/relationships/image" Target="../media/image141.pict"/><Relationship Id="rId13" Type="http://schemas.openxmlformats.org/officeDocument/2006/relationships/image" Target="../media/image142.pict"/><Relationship Id="rId14" Type="http://schemas.openxmlformats.org/officeDocument/2006/relationships/image" Target="../media/image143.pict"/><Relationship Id="rId15" Type="http://schemas.openxmlformats.org/officeDocument/2006/relationships/image" Target="../media/image144.pict"/><Relationship Id="rId16" Type="http://schemas.openxmlformats.org/officeDocument/2006/relationships/image" Target="../media/image145.pict"/><Relationship Id="rId17" Type="http://schemas.openxmlformats.org/officeDocument/2006/relationships/image" Target="../media/image146.pict"/><Relationship Id="rId18" Type="http://schemas.openxmlformats.org/officeDocument/2006/relationships/image" Target="../media/image154.pict"/><Relationship Id="rId19" Type="http://schemas.openxmlformats.org/officeDocument/2006/relationships/image" Target="../media/image155.pict"/><Relationship Id="rId1" Type="http://schemas.openxmlformats.org/officeDocument/2006/relationships/image" Target="../media/image130.pict"/><Relationship Id="rId2" Type="http://schemas.openxmlformats.org/officeDocument/2006/relationships/image" Target="../media/image131.pict"/><Relationship Id="rId3" Type="http://schemas.openxmlformats.org/officeDocument/2006/relationships/image" Target="../media/image132.pict"/><Relationship Id="rId4" Type="http://schemas.openxmlformats.org/officeDocument/2006/relationships/image" Target="../media/image133.pict"/><Relationship Id="rId5" Type="http://schemas.openxmlformats.org/officeDocument/2006/relationships/image" Target="../media/image134.pict"/><Relationship Id="rId6" Type="http://schemas.openxmlformats.org/officeDocument/2006/relationships/image" Target="../media/image135.pict"/><Relationship Id="rId7" Type="http://schemas.openxmlformats.org/officeDocument/2006/relationships/image" Target="../media/image136.pict"/><Relationship Id="rId8" Type="http://schemas.openxmlformats.org/officeDocument/2006/relationships/image" Target="../media/image137.pict"/></Relationships>
</file>

<file path=ppt/drawings/_rels/vmlDrawing26.vml.rels><?xml version="1.0" encoding="UTF-8" standalone="yes"?>
<Relationships xmlns="http://schemas.openxmlformats.org/package/2006/relationships"><Relationship Id="rId11" Type="http://schemas.openxmlformats.org/officeDocument/2006/relationships/image" Target="../media/image167.pict"/><Relationship Id="rId12" Type="http://schemas.openxmlformats.org/officeDocument/2006/relationships/image" Target="../media/image168.pict"/><Relationship Id="rId13" Type="http://schemas.openxmlformats.org/officeDocument/2006/relationships/image" Target="../media/image132.pict"/><Relationship Id="rId14" Type="http://schemas.openxmlformats.org/officeDocument/2006/relationships/image" Target="../media/image133.pict"/><Relationship Id="rId15" Type="http://schemas.openxmlformats.org/officeDocument/2006/relationships/image" Target="../media/image134.pict"/><Relationship Id="rId16" Type="http://schemas.openxmlformats.org/officeDocument/2006/relationships/image" Target="../media/image135.pict"/><Relationship Id="rId17" Type="http://schemas.openxmlformats.org/officeDocument/2006/relationships/image" Target="../media/image136.pict"/><Relationship Id="rId18" Type="http://schemas.openxmlformats.org/officeDocument/2006/relationships/image" Target="../media/image137.pict"/><Relationship Id="rId1" Type="http://schemas.openxmlformats.org/officeDocument/2006/relationships/image" Target="../media/image157.pict"/><Relationship Id="rId2" Type="http://schemas.openxmlformats.org/officeDocument/2006/relationships/image" Target="../media/image158.pict"/><Relationship Id="rId3" Type="http://schemas.openxmlformats.org/officeDocument/2006/relationships/image" Target="../media/image159.pict"/><Relationship Id="rId4" Type="http://schemas.openxmlformats.org/officeDocument/2006/relationships/image" Target="../media/image160.pict"/><Relationship Id="rId5" Type="http://schemas.openxmlformats.org/officeDocument/2006/relationships/image" Target="../media/image161.pict"/><Relationship Id="rId6" Type="http://schemas.openxmlformats.org/officeDocument/2006/relationships/image" Target="../media/image162.pict"/><Relationship Id="rId7" Type="http://schemas.openxmlformats.org/officeDocument/2006/relationships/image" Target="../media/image163.pict"/><Relationship Id="rId8" Type="http://schemas.openxmlformats.org/officeDocument/2006/relationships/image" Target="../media/image164.pict"/><Relationship Id="rId9" Type="http://schemas.openxmlformats.org/officeDocument/2006/relationships/image" Target="../media/image165.pict"/><Relationship Id="rId10" Type="http://schemas.openxmlformats.org/officeDocument/2006/relationships/image" Target="../media/image166.pict"/></Relationships>
</file>

<file path=ppt/drawings/_rels/vmlDrawing27.vml.rels><?xml version="1.0" encoding="UTF-8" standalone="yes"?>
<Relationships xmlns="http://schemas.openxmlformats.org/package/2006/relationships"><Relationship Id="rId9" Type="http://schemas.openxmlformats.org/officeDocument/2006/relationships/image" Target="../media/image172.pict"/><Relationship Id="rId20" Type="http://schemas.openxmlformats.org/officeDocument/2006/relationships/image" Target="../media/image183.pict"/><Relationship Id="rId21" Type="http://schemas.openxmlformats.org/officeDocument/2006/relationships/image" Target="../media/image184.pict"/><Relationship Id="rId10" Type="http://schemas.openxmlformats.org/officeDocument/2006/relationships/image" Target="../media/image173.pict"/><Relationship Id="rId11" Type="http://schemas.openxmlformats.org/officeDocument/2006/relationships/image" Target="../media/image174.pict"/><Relationship Id="rId12" Type="http://schemas.openxmlformats.org/officeDocument/2006/relationships/image" Target="../media/image175.pict"/><Relationship Id="rId13" Type="http://schemas.openxmlformats.org/officeDocument/2006/relationships/image" Target="../media/image176.pict"/><Relationship Id="rId14" Type="http://schemas.openxmlformats.org/officeDocument/2006/relationships/image" Target="../media/image177.pict"/><Relationship Id="rId15" Type="http://schemas.openxmlformats.org/officeDocument/2006/relationships/image" Target="../media/image178.pict"/><Relationship Id="rId16" Type="http://schemas.openxmlformats.org/officeDocument/2006/relationships/image" Target="../media/image179.pict"/><Relationship Id="rId17" Type="http://schemas.openxmlformats.org/officeDocument/2006/relationships/image" Target="../media/image180.pict"/><Relationship Id="rId18" Type="http://schemas.openxmlformats.org/officeDocument/2006/relationships/image" Target="../media/image181.pict"/><Relationship Id="rId19" Type="http://schemas.openxmlformats.org/officeDocument/2006/relationships/image" Target="../media/image182.pict"/><Relationship Id="rId1" Type="http://schemas.openxmlformats.org/officeDocument/2006/relationships/image" Target="../media/image132.pict"/><Relationship Id="rId2" Type="http://schemas.openxmlformats.org/officeDocument/2006/relationships/image" Target="../media/image133.pict"/><Relationship Id="rId3" Type="http://schemas.openxmlformats.org/officeDocument/2006/relationships/image" Target="../media/image134.pict"/><Relationship Id="rId4" Type="http://schemas.openxmlformats.org/officeDocument/2006/relationships/image" Target="../media/image136.pict"/><Relationship Id="rId5" Type="http://schemas.openxmlformats.org/officeDocument/2006/relationships/image" Target="../media/image137.pict"/><Relationship Id="rId6" Type="http://schemas.openxmlformats.org/officeDocument/2006/relationships/image" Target="../media/image169.pict"/><Relationship Id="rId7" Type="http://schemas.openxmlformats.org/officeDocument/2006/relationships/image" Target="../media/image170.pict"/><Relationship Id="rId8" Type="http://schemas.openxmlformats.org/officeDocument/2006/relationships/image" Target="../media/image171.pict"/></Relationships>
</file>

<file path=ppt/drawings/_rels/vmlDrawing28.vml.rels><?xml version="1.0" encoding="UTF-8" standalone="yes"?>
<Relationships xmlns="http://schemas.openxmlformats.org/package/2006/relationships"><Relationship Id="rId11" Type="http://schemas.openxmlformats.org/officeDocument/2006/relationships/image" Target="../media/image193.pict"/><Relationship Id="rId12" Type="http://schemas.openxmlformats.org/officeDocument/2006/relationships/image" Target="../media/image194.pict"/><Relationship Id="rId13" Type="http://schemas.openxmlformats.org/officeDocument/2006/relationships/image" Target="../media/image195.pict"/><Relationship Id="rId14" Type="http://schemas.openxmlformats.org/officeDocument/2006/relationships/image" Target="../media/image196.pict"/><Relationship Id="rId15" Type="http://schemas.openxmlformats.org/officeDocument/2006/relationships/image" Target="../media/image197.pict"/><Relationship Id="rId16" Type="http://schemas.openxmlformats.org/officeDocument/2006/relationships/image" Target="../media/image198.pict"/><Relationship Id="rId17" Type="http://schemas.openxmlformats.org/officeDocument/2006/relationships/image" Target="../media/image199.pict"/><Relationship Id="rId18" Type="http://schemas.openxmlformats.org/officeDocument/2006/relationships/image" Target="../media/image200.pict"/><Relationship Id="rId1" Type="http://schemas.openxmlformats.org/officeDocument/2006/relationships/image" Target="../media/image172.pict"/><Relationship Id="rId2" Type="http://schemas.openxmlformats.org/officeDocument/2006/relationships/image" Target="../media/image185.pict"/><Relationship Id="rId3" Type="http://schemas.openxmlformats.org/officeDocument/2006/relationships/image" Target="../media/image174.pict"/><Relationship Id="rId4" Type="http://schemas.openxmlformats.org/officeDocument/2006/relationships/image" Target="../media/image186.pict"/><Relationship Id="rId5" Type="http://schemas.openxmlformats.org/officeDocument/2006/relationships/image" Target="../media/image187.pict"/><Relationship Id="rId6" Type="http://schemas.openxmlformats.org/officeDocument/2006/relationships/image" Target="../media/image188.pict"/><Relationship Id="rId7" Type="http://schemas.openxmlformats.org/officeDocument/2006/relationships/image" Target="../media/image189.pict"/><Relationship Id="rId8" Type="http://schemas.openxmlformats.org/officeDocument/2006/relationships/image" Target="../media/image190.pict"/><Relationship Id="rId9" Type="http://schemas.openxmlformats.org/officeDocument/2006/relationships/image" Target="../media/image191.pict"/><Relationship Id="rId10" Type="http://schemas.openxmlformats.org/officeDocument/2006/relationships/image" Target="../media/image192.pict"/></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pict"/><Relationship Id="rId4" Type="http://schemas.openxmlformats.org/officeDocument/2006/relationships/image" Target="../media/image21.pict"/><Relationship Id="rId1" Type="http://schemas.openxmlformats.org/officeDocument/2006/relationships/image" Target="../media/image18.pict"/><Relationship Id="rId2" Type="http://schemas.openxmlformats.org/officeDocument/2006/relationships/image" Target="../media/image19.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ict"/><Relationship Id="rId2" Type="http://schemas.openxmlformats.org/officeDocument/2006/relationships/image" Target="../media/image2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pict"/><Relationship Id="rId2" Type="http://schemas.openxmlformats.org/officeDocument/2006/relationships/image" Target="../media/image23.pict"/><Relationship Id="rId3" Type="http://schemas.openxmlformats.org/officeDocument/2006/relationships/image" Target="../media/image26.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pict"/><Relationship Id="rId2" Type="http://schemas.openxmlformats.org/officeDocument/2006/relationships/image" Target="../media/image28.pict"/><Relationship Id="rId3" Type="http://schemas.openxmlformats.org/officeDocument/2006/relationships/image" Target="../media/image29.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pict"/><Relationship Id="rId2" Type="http://schemas.openxmlformats.org/officeDocument/2006/relationships/image" Target="../media/image31.pict"/></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4.pict"/><Relationship Id="rId4" Type="http://schemas.openxmlformats.org/officeDocument/2006/relationships/image" Target="../media/image35.pict"/><Relationship Id="rId5" Type="http://schemas.openxmlformats.org/officeDocument/2006/relationships/image" Target="../media/image36.pict"/><Relationship Id="rId6" Type="http://schemas.openxmlformats.org/officeDocument/2006/relationships/image" Target="../media/image37.pict"/><Relationship Id="rId7" Type="http://schemas.openxmlformats.org/officeDocument/2006/relationships/image" Target="../media/image38.pict"/><Relationship Id="rId8" Type="http://schemas.openxmlformats.org/officeDocument/2006/relationships/image" Target="../media/image39.pict"/><Relationship Id="rId9" Type="http://schemas.openxmlformats.org/officeDocument/2006/relationships/image" Target="../media/image40.pict"/><Relationship Id="rId10" Type="http://schemas.openxmlformats.org/officeDocument/2006/relationships/image" Target="../media/image41.pict"/><Relationship Id="rId1" Type="http://schemas.openxmlformats.org/officeDocument/2006/relationships/image" Target="../media/image32.pict"/><Relationship Id="rId2" Type="http://schemas.openxmlformats.org/officeDocument/2006/relationships/image" Target="../media/image33.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10F7F907-D95A-A840-94F7-A4C864C92D1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C2F4E986-D2A2-AD49-B1A5-78041C54FF9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2</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776936-8638-3245-9F9D-A08A290461BD}" type="slidenum">
              <a:rPr lang="en-US">
                <a:solidFill>
                  <a:srgbClr val="000000"/>
                </a:solidFill>
              </a:rPr>
              <a:pPr/>
              <a:t>11</a:t>
            </a:fld>
            <a:endParaRPr lang="en-U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mtClean="0"/>
              <a:t>The particular topic I will address, is Learning and</a:t>
            </a:r>
          </a:p>
          <a:p>
            <a:r>
              <a:rPr lang="en-US" smtClean="0"/>
              <a:t>Detecting Emergent Behavior in Cardiac Cells.</a:t>
            </a:r>
          </a:p>
          <a:p>
            <a:endParaRPr lang="en-US" smtClean="0"/>
          </a:p>
          <a:p>
            <a:r>
              <a:rPr lang="en-US" smtClean="0"/>
              <a:t>The five videos above show Normal Heart Rhythm,</a:t>
            </a:r>
          </a:p>
          <a:p>
            <a:r>
              <a:rPr lang="en-US" smtClean="0"/>
              <a:t>Tachycardia and Fibrillation. Captured either through </a:t>
            </a:r>
          </a:p>
          <a:p>
            <a:r>
              <a:rPr lang="en-US" smtClean="0"/>
              <a:t>Simulation or with Optical Mapping. The top Figure </a:t>
            </a:r>
          </a:p>
          <a:p>
            <a:r>
              <a:rPr lang="en-US" smtClean="0"/>
              <a:t>shows the corresponding Electro Cardiogram. </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4B067C3-C836-4841-B423-89B2742AE3D7}" type="slidenum">
              <a:rPr lang="en-US">
                <a:solidFill>
                  <a:srgbClr val="000000"/>
                </a:solidFill>
              </a:rPr>
              <a:pPr/>
              <a:t>12</a:t>
            </a:fld>
            <a:endParaRPr lang="en-US">
              <a:solidFill>
                <a:srgbClr val="000000"/>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209550" indent="-209550">
              <a:lnSpc>
                <a:spcPct val="80000"/>
              </a:lnSpc>
            </a:pPr>
            <a:r>
              <a:rPr lang="en-US" sz="700" smtClean="0"/>
              <a:t/>
            </a:r>
            <a:br>
              <a:rPr lang="en-US" sz="700" smtClean="0"/>
            </a:br>
            <a:endParaRPr lang="en-US" sz="700" smtClean="0"/>
          </a:p>
          <a:p>
            <a:pPr marL="209550" indent="-209550">
              <a:lnSpc>
                <a:spcPct val="80000"/>
              </a:lnSpc>
            </a:pPr>
            <a:endParaRPr lang="en-US" sz="7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13</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35</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36</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37</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38</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1449DC7C-21EA-CE4E-9078-BA2E4141C4EB}" type="slidenum">
              <a:rPr lang="en-US">
                <a:solidFill>
                  <a:srgbClr val="000000"/>
                </a:solidFill>
              </a:rPr>
              <a:pPr/>
              <a:t>3</a:t>
            </a:fld>
            <a:endParaRPr lang="en-US">
              <a:solidFill>
                <a:srgbClr val="000000"/>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09550" indent="-209550">
              <a:lnSpc>
                <a:spcPct val="80000"/>
              </a:lnSpc>
            </a:pPr>
            <a:r>
              <a:rPr lang="en-US" sz="700" smtClean="0"/>
              <a:t/>
            </a:r>
            <a:br>
              <a:rPr lang="en-US" sz="700" smtClean="0"/>
            </a:br>
            <a:endParaRPr lang="en-US" sz="700" smtClean="0"/>
          </a:p>
          <a:p>
            <a:pPr marL="209550" indent="-209550">
              <a:lnSpc>
                <a:spcPct val="80000"/>
              </a:lnSpc>
            </a:pPr>
            <a:endParaRPr lang="en-US" sz="7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776936-8638-3245-9F9D-A08A290461BD}" type="slidenum">
              <a:rPr lang="en-US">
                <a:solidFill>
                  <a:srgbClr val="000000"/>
                </a:solidFill>
              </a:rPr>
              <a:pPr/>
              <a:t>4</a:t>
            </a:fld>
            <a:endParaRPr lang="en-U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mtClean="0"/>
              <a:t>The particular topic I will address, is Learning and</a:t>
            </a:r>
          </a:p>
          <a:p>
            <a:r>
              <a:rPr lang="en-US" smtClean="0"/>
              <a:t>Detecting Emergent Behavior in Cardiac Cells.</a:t>
            </a:r>
          </a:p>
          <a:p>
            <a:endParaRPr lang="en-US" smtClean="0"/>
          </a:p>
          <a:p>
            <a:r>
              <a:rPr lang="en-US" smtClean="0"/>
              <a:t>The five videos above show Normal Heart Rhythm,</a:t>
            </a:r>
          </a:p>
          <a:p>
            <a:r>
              <a:rPr lang="en-US" smtClean="0"/>
              <a:t>Tachycardia and Fibrillation. Captured either through </a:t>
            </a:r>
          </a:p>
          <a:p>
            <a:r>
              <a:rPr lang="en-US" smtClean="0"/>
              <a:t>Simulation or with Optical Mapping. The top Figure </a:t>
            </a:r>
          </a:p>
          <a:p>
            <a:r>
              <a:rPr lang="en-US" smtClean="0"/>
              <a:t>shows the corresponding Electro Cardiogram. </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776936-8638-3245-9F9D-A08A290461BD}" type="slidenum">
              <a:rPr lang="en-US">
                <a:solidFill>
                  <a:srgbClr val="000000"/>
                </a:solidFill>
              </a:rPr>
              <a:pPr/>
              <a:t>5</a:t>
            </a:fld>
            <a:endParaRPr lang="en-U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mtClean="0"/>
              <a:t>The particular topic I will address, is Learning and</a:t>
            </a:r>
          </a:p>
          <a:p>
            <a:r>
              <a:rPr lang="en-US" smtClean="0"/>
              <a:t>Detecting Emergent Behavior in Cardiac Cells.</a:t>
            </a:r>
          </a:p>
          <a:p>
            <a:endParaRPr lang="en-US" smtClean="0"/>
          </a:p>
          <a:p>
            <a:r>
              <a:rPr lang="en-US" smtClean="0"/>
              <a:t>The five videos above show Normal Heart Rhythm,</a:t>
            </a:r>
          </a:p>
          <a:p>
            <a:r>
              <a:rPr lang="en-US" smtClean="0"/>
              <a:t>Tachycardia and Fibrillation. Captured either through </a:t>
            </a:r>
          </a:p>
          <a:p>
            <a:r>
              <a:rPr lang="en-US" smtClean="0"/>
              <a:t>Simulation or with Optical Mapping. The top Figure </a:t>
            </a:r>
          </a:p>
          <a:p>
            <a:r>
              <a:rPr lang="en-US" smtClean="0"/>
              <a:t>shows the corresponding Electro Cardiogram. </a:t>
            </a: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776936-8638-3245-9F9D-A08A290461BD}" type="slidenum">
              <a:rPr lang="en-US">
                <a:solidFill>
                  <a:srgbClr val="000000"/>
                </a:solidFill>
              </a:rPr>
              <a:pPr/>
              <a:t>6</a:t>
            </a:fld>
            <a:endParaRPr lang="en-U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mtClean="0"/>
              <a:t>The particular topic I will address, is Learning and</a:t>
            </a:r>
          </a:p>
          <a:p>
            <a:r>
              <a:rPr lang="en-US" smtClean="0"/>
              <a:t>Detecting Emergent Behavior in Cardiac Cells.</a:t>
            </a:r>
          </a:p>
          <a:p>
            <a:endParaRPr lang="en-US" smtClean="0"/>
          </a:p>
          <a:p>
            <a:r>
              <a:rPr lang="en-US" smtClean="0"/>
              <a:t>The five videos above show Normal Heart Rhythm,</a:t>
            </a:r>
          </a:p>
          <a:p>
            <a:r>
              <a:rPr lang="en-US" smtClean="0"/>
              <a:t>Tachycardia and Fibrillation. Captured either through </a:t>
            </a:r>
          </a:p>
          <a:p>
            <a:r>
              <a:rPr lang="en-US" smtClean="0"/>
              <a:t>Simulation or with Optical Mapping. The top Figure </a:t>
            </a:r>
          </a:p>
          <a:p>
            <a:r>
              <a:rPr lang="en-US" smtClean="0"/>
              <a:t>shows the corresponding Electro Cardiogram. </a:t>
            </a:r>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776936-8638-3245-9F9D-A08A290461BD}" type="slidenum">
              <a:rPr lang="en-US">
                <a:solidFill>
                  <a:srgbClr val="000000"/>
                </a:solidFill>
              </a:rPr>
              <a:pPr/>
              <a:t>7</a:t>
            </a:fld>
            <a:endParaRPr lang="en-U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mtClean="0"/>
              <a:t>The particular topic I will address, is Learning and</a:t>
            </a:r>
          </a:p>
          <a:p>
            <a:r>
              <a:rPr lang="en-US" smtClean="0"/>
              <a:t>Detecting Emergent Behavior in Cardiac Cells.</a:t>
            </a:r>
          </a:p>
          <a:p>
            <a:endParaRPr lang="en-US" smtClean="0"/>
          </a:p>
          <a:p>
            <a:r>
              <a:rPr lang="en-US" smtClean="0"/>
              <a:t>The five videos above show Normal Heart Rhythm,</a:t>
            </a:r>
          </a:p>
          <a:p>
            <a:r>
              <a:rPr lang="en-US" smtClean="0"/>
              <a:t>Tachycardia and Fibrillation. Captured either through </a:t>
            </a:r>
          </a:p>
          <a:p>
            <a:r>
              <a:rPr lang="en-US" smtClean="0"/>
              <a:t>Simulation or with Optical Mapping. The top Figure </a:t>
            </a:r>
          </a:p>
          <a:p>
            <a:r>
              <a:rPr lang="en-US" smtClean="0"/>
              <a:t>shows the corresponding Electro Cardiogram. </a:t>
            </a:r>
          </a:p>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776936-8638-3245-9F9D-A08A290461BD}" type="slidenum">
              <a:rPr lang="en-US">
                <a:solidFill>
                  <a:srgbClr val="000000"/>
                </a:solidFill>
              </a:rPr>
              <a:pPr/>
              <a:t>8</a:t>
            </a:fld>
            <a:endParaRPr lang="en-U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mtClean="0"/>
              <a:t>The particular topic I will address, is Learning and</a:t>
            </a:r>
          </a:p>
          <a:p>
            <a:r>
              <a:rPr lang="en-US" smtClean="0"/>
              <a:t>Detecting Emergent Behavior in Cardiac Cells.</a:t>
            </a:r>
          </a:p>
          <a:p>
            <a:endParaRPr lang="en-US" smtClean="0"/>
          </a:p>
          <a:p>
            <a:r>
              <a:rPr lang="en-US" smtClean="0"/>
              <a:t>The five videos above show Normal Heart Rhythm,</a:t>
            </a:r>
          </a:p>
          <a:p>
            <a:r>
              <a:rPr lang="en-US" smtClean="0"/>
              <a:t>Tachycardia and Fibrillation. Captured either through </a:t>
            </a:r>
          </a:p>
          <a:p>
            <a:r>
              <a:rPr lang="en-US" smtClean="0"/>
              <a:t>Simulation or with Optical Mapping. The top Figure </a:t>
            </a:r>
          </a:p>
          <a:p>
            <a:r>
              <a:rPr lang="en-US" smtClean="0"/>
              <a:t>shows the corresponding Electro Cardiogram. </a:t>
            </a:r>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776936-8638-3245-9F9D-A08A290461BD}" type="slidenum">
              <a:rPr lang="en-US">
                <a:solidFill>
                  <a:srgbClr val="000000"/>
                </a:solidFill>
              </a:rPr>
              <a:pPr/>
              <a:t>9</a:t>
            </a:fld>
            <a:endParaRPr lang="en-U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mtClean="0"/>
              <a:t>The particular topic I will address, is Learning and</a:t>
            </a:r>
          </a:p>
          <a:p>
            <a:r>
              <a:rPr lang="en-US" smtClean="0"/>
              <a:t>Detecting Emergent Behavior in Cardiac Cells.</a:t>
            </a:r>
          </a:p>
          <a:p>
            <a:endParaRPr lang="en-US" smtClean="0"/>
          </a:p>
          <a:p>
            <a:r>
              <a:rPr lang="en-US" smtClean="0"/>
              <a:t>The five videos above show Normal Heart Rhythm,</a:t>
            </a:r>
          </a:p>
          <a:p>
            <a:r>
              <a:rPr lang="en-US" smtClean="0"/>
              <a:t>Tachycardia and Fibrillation. Captured either through </a:t>
            </a:r>
          </a:p>
          <a:p>
            <a:r>
              <a:rPr lang="en-US" smtClean="0"/>
              <a:t>Simulation or with Optical Mapping. The top Figure </a:t>
            </a:r>
          </a:p>
          <a:p>
            <a:r>
              <a:rPr lang="en-US" smtClean="0"/>
              <a:t>shows the corresponding Electro Cardiogram. </a:t>
            </a:r>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776936-8638-3245-9F9D-A08A290461BD}" type="slidenum">
              <a:rPr lang="en-US">
                <a:solidFill>
                  <a:srgbClr val="000000"/>
                </a:solidFill>
              </a:rPr>
              <a:pPr/>
              <a:t>10</a:t>
            </a:fld>
            <a:endParaRPr lang="en-U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smtClean="0"/>
              <a:t>The particular topic I will address, is Learning and</a:t>
            </a:r>
          </a:p>
          <a:p>
            <a:r>
              <a:rPr lang="en-US" smtClean="0"/>
              <a:t>Detecting Emergent Behavior in Cardiac Cells.</a:t>
            </a:r>
          </a:p>
          <a:p>
            <a:endParaRPr lang="en-US" smtClean="0"/>
          </a:p>
          <a:p>
            <a:r>
              <a:rPr lang="en-US" smtClean="0"/>
              <a:t>The five videos above show Normal Heart Rhythm,</a:t>
            </a:r>
          </a:p>
          <a:p>
            <a:r>
              <a:rPr lang="en-US" smtClean="0"/>
              <a:t>Tachycardia and Fibrillation. Captured either through </a:t>
            </a:r>
          </a:p>
          <a:p>
            <a:r>
              <a:rPr lang="en-US" smtClean="0"/>
              <a:t>Simulation or with Optical Mapping. The top Figure </a:t>
            </a:r>
          </a:p>
          <a:p>
            <a:r>
              <a:rPr lang="en-US" smtClean="0"/>
              <a:t>shows the corresponding Electro Cardiogram. </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DB34C7-C444-6548-AC30-5037D5F8599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69C431-F13C-6E40-8AC6-00486FA222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FD063-7326-3E40-BE1A-EA0F0FC8ADE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16122CB-98BD-3543-B661-347A1F400AB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srgbClr val="000000"/>
                </a:solidFill>
              </a:defRPr>
            </a:lvl1pPr>
          </a:lstStyle>
          <a:p>
            <a:pPr>
              <a:defRPr/>
            </a:pPr>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a:defRPr/>
            </a:pPr>
            <a:fld id="{1A601282-E0BD-A84A-8B57-D4EB113D7C9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AFCCCB-FB4F-1D41-B60D-80BE3BC91AC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DEF69-B03E-C347-B620-22D3AD0885E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31FF61-A427-E743-B8FE-0F266F9A961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756B4D-CC60-8B4D-B540-CF2B27EAA3D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DAB4A7D-A114-254E-B751-49C440E1FE1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745153-0648-6A41-AB1D-15F4E2DFEC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C68D4F-22A0-3D45-B4F5-E1A767550BB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417223-CEB7-4349-A41E-0B494202037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21AEB663-D366-2844-AD2E-46577E3A36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a:solidFill>
            <a:schemeClr val="accent2"/>
          </a:solidFill>
          <a:latin typeface="Arial" charset="0"/>
          <a:ea typeface="ＭＳ Ｐゴシック" charset="-128"/>
          <a:cs typeface="ＭＳ Ｐゴシック" charset="-128"/>
        </a:defRPr>
      </a:lvl5pPr>
      <a:lvl6pPr marL="457200" algn="ctr" rtl="0" fontAlgn="base">
        <a:spcBef>
          <a:spcPct val="0"/>
        </a:spcBef>
        <a:spcAft>
          <a:spcPct val="0"/>
        </a:spcAft>
        <a:defRPr sz="4000">
          <a:solidFill>
            <a:schemeClr val="accent2"/>
          </a:solidFill>
          <a:latin typeface="Arial" charset="0"/>
        </a:defRPr>
      </a:lvl6pPr>
      <a:lvl7pPr marL="914400" algn="ctr" rtl="0" fontAlgn="base">
        <a:spcBef>
          <a:spcPct val="0"/>
        </a:spcBef>
        <a:spcAft>
          <a:spcPct val="0"/>
        </a:spcAft>
        <a:defRPr sz="4000">
          <a:solidFill>
            <a:schemeClr val="accent2"/>
          </a:solidFill>
          <a:latin typeface="Arial" charset="0"/>
        </a:defRPr>
      </a:lvl7pPr>
      <a:lvl8pPr marL="1371600" algn="ctr" rtl="0" fontAlgn="base">
        <a:spcBef>
          <a:spcPct val="0"/>
        </a:spcBef>
        <a:spcAft>
          <a:spcPct val="0"/>
        </a:spcAft>
        <a:defRPr sz="4000">
          <a:solidFill>
            <a:schemeClr val="accent2"/>
          </a:solidFill>
          <a:latin typeface="Arial" charset="0"/>
        </a:defRPr>
      </a:lvl8pPr>
      <a:lvl9pPr marL="1828800" algn="ctr" rtl="0" fontAlgn="base">
        <a:spcBef>
          <a:spcPct val="0"/>
        </a:spcBef>
        <a:spcAft>
          <a:spcPct val="0"/>
        </a:spcAft>
        <a:defRPr sz="40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5.png"/><Relationship Id="rId1" Type="http://schemas.openxmlformats.org/officeDocument/2006/relationships/video" Target="file://localhost/Volumes/Homes/grosu/slides/11/tsb.grenoble.may.29/iyer67.avi" TargetMode="Externa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1.xml"/><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video" Target="file://localhost/Volumes/Homes/grosu/slides/11/cmacs.Maryland.apr.29/withoutobstacle.avi" TargetMode="External"/><Relationship Id="rId2" Type="http://schemas.openxmlformats.org/officeDocument/2006/relationships/video" Target="file://localhost/Volumes/Homes/grosu/slides/11/cmacs.Maryland.apr.29/obstacle.av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oleObject" Target="../embeddings/oleObject6.bin"/><Relationship Id="rId5" Type="http://schemas.openxmlformats.org/officeDocument/2006/relationships/oleObject" Target="../embeddings/oleObject7.bin"/><Relationship Id="rId6" Type="http://schemas.openxmlformats.org/officeDocument/2006/relationships/oleObject" Target="../embeddings/oleObject8.bin"/><Relationship Id="rId7" Type="http://schemas.openxmlformats.org/officeDocument/2006/relationships/oleObject" Target="../embeddings/oleObject9.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oleObject" Target="../embeddings/oleObject12.bin"/><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oleObject" Target="../embeddings/oleObject14.bin"/><Relationship Id="rId5" Type="http://schemas.openxmlformats.org/officeDocument/2006/relationships/oleObject" Target="../embeddings/oleObject15.bin"/><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oleObject" Target="../embeddings/oleObject17.bin"/><Relationship Id="rId5" Type="http://schemas.openxmlformats.org/officeDocument/2006/relationships/oleObject" Target="../embeddings/oleObject18.bin"/><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oleObject" Target="../embeddings/oleObject20.bin"/><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28.bin"/><Relationship Id="rId12" Type="http://schemas.openxmlformats.org/officeDocument/2006/relationships/oleObject" Target="../embeddings/oleObject29.bin"/><Relationship Id="rId13" Type="http://schemas.openxmlformats.org/officeDocument/2006/relationships/oleObject" Target="../embeddings/oleObject30.bin"/><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image" Target="../media/image42.jpeg"/><Relationship Id="rId4" Type="http://schemas.openxmlformats.org/officeDocument/2006/relationships/oleObject" Target="../embeddings/oleObject21.bin"/><Relationship Id="rId5" Type="http://schemas.openxmlformats.org/officeDocument/2006/relationships/oleObject" Target="../embeddings/oleObject22.bin"/><Relationship Id="rId6" Type="http://schemas.openxmlformats.org/officeDocument/2006/relationships/oleObject" Target="../embeddings/oleObject23.bin"/><Relationship Id="rId7" Type="http://schemas.openxmlformats.org/officeDocument/2006/relationships/oleObject" Target="../embeddings/oleObject24.bin"/><Relationship Id="rId8" Type="http://schemas.openxmlformats.org/officeDocument/2006/relationships/oleObject" Target="../embeddings/oleObject25.bin"/><Relationship Id="rId9" Type="http://schemas.openxmlformats.org/officeDocument/2006/relationships/oleObject" Target="../embeddings/oleObject26.bin"/><Relationship Id="rId10" Type="http://schemas.openxmlformats.org/officeDocument/2006/relationships/oleObject" Target="../embeddings/oleObject27.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oleObject" Target="../embeddings/oleObject32.bin"/><Relationship Id="rId5" Type="http://schemas.openxmlformats.org/officeDocument/2006/relationships/oleObject" Target="../embeddings/oleObject33.bin"/><Relationship Id="rId6" Type="http://schemas.openxmlformats.org/officeDocument/2006/relationships/oleObject" Target="../embeddings/oleObject34.bin"/><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oleObject" Target="../embeddings/oleObject36.bin"/><Relationship Id="rId5" Type="http://schemas.openxmlformats.org/officeDocument/2006/relationships/oleObject" Target="../embeddings/oleObject37.bin"/><Relationship Id="rId6" Type="http://schemas.openxmlformats.org/officeDocument/2006/relationships/oleObject" Target="../embeddings/oleObject38.bin"/><Relationship Id="rId7" Type="http://schemas.openxmlformats.org/officeDocument/2006/relationships/oleObject" Target="../embeddings/oleObject39.bin"/><Relationship Id="rId8" Type="http://schemas.openxmlformats.org/officeDocument/2006/relationships/oleObject" Target="../embeddings/oleObject40.bin"/><Relationship Id="rId9" Type="http://schemas.openxmlformats.org/officeDocument/2006/relationships/oleObject" Target="../embeddings/oleObject41.bin"/><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0" Type="http://schemas.openxmlformats.org/officeDocument/2006/relationships/oleObject" Target="../embeddings/oleObject59.bin"/><Relationship Id="rId21" Type="http://schemas.openxmlformats.org/officeDocument/2006/relationships/oleObject" Target="../embeddings/oleObject60.bin"/><Relationship Id="rId22" Type="http://schemas.openxmlformats.org/officeDocument/2006/relationships/oleObject" Target="../embeddings/oleObject61.bin"/><Relationship Id="rId23" Type="http://schemas.openxmlformats.org/officeDocument/2006/relationships/oleObject" Target="../embeddings/oleObject62.bin"/><Relationship Id="rId24" Type="http://schemas.openxmlformats.org/officeDocument/2006/relationships/oleObject" Target="../embeddings/oleObject63.bin"/><Relationship Id="rId25" Type="http://schemas.openxmlformats.org/officeDocument/2006/relationships/oleObject" Target="../embeddings/oleObject64.bin"/><Relationship Id="rId26" Type="http://schemas.openxmlformats.org/officeDocument/2006/relationships/oleObject" Target="../embeddings/oleObject65.bin"/><Relationship Id="rId27" Type="http://schemas.openxmlformats.org/officeDocument/2006/relationships/oleObject" Target="../embeddings/oleObject66.bin"/><Relationship Id="rId28" Type="http://schemas.openxmlformats.org/officeDocument/2006/relationships/oleObject" Target="../embeddings/oleObject67.bin"/><Relationship Id="rId29" Type="http://schemas.openxmlformats.org/officeDocument/2006/relationships/oleObject" Target="../embeddings/oleObject68.bin"/><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oleObject" Target="../embeddings/oleObject42.bin"/><Relationship Id="rId4" Type="http://schemas.openxmlformats.org/officeDocument/2006/relationships/oleObject" Target="../embeddings/oleObject43.bin"/><Relationship Id="rId5" Type="http://schemas.openxmlformats.org/officeDocument/2006/relationships/oleObject" Target="../embeddings/oleObject44.bin"/><Relationship Id="rId30" Type="http://schemas.openxmlformats.org/officeDocument/2006/relationships/oleObject" Target="../embeddings/oleObject69.bin"/><Relationship Id="rId31" Type="http://schemas.openxmlformats.org/officeDocument/2006/relationships/oleObject" Target="../embeddings/oleObject70.bin"/><Relationship Id="rId32" Type="http://schemas.openxmlformats.org/officeDocument/2006/relationships/oleObject" Target="../embeddings/oleObject71.bin"/><Relationship Id="rId9" Type="http://schemas.openxmlformats.org/officeDocument/2006/relationships/oleObject" Target="../embeddings/oleObject48.bin"/><Relationship Id="rId6" Type="http://schemas.openxmlformats.org/officeDocument/2006/relationships/oleObject" Target="../embeddings/oleObject45.bin"/><Relationship Id="rId7" Type="http://schemas.openxmlformats.org/officeDocument/2006/relationships/oleObject" Target="../embeddings/oleObject46.bin"/><Relationship Id="rId8" Type="http://schemas.openxmlformats.org/officeDocument/2006/relationships/oleObject" Target="../embeddings/oleObject47.bin"/><Relationship Id="rId33" Type="http://schemas.openxmlformats.org/officeDocument/2006/relationships/oleObject" Target="../embeddings/oleObject72.bin"/><Relationship Id="rId10" Type="http://schemas.openxmlformats.org/officeDocument/2006/relationships/oleObject" Target="../embeddings/oleObject49.bin"/><Relationship Id="rId11" Type="http://schemas.openxmlformats.org/officeDocument/2006/relationships/oleObject" Target="../embeddings/oleObject50.bin"/><Relationship Id="rId12" Type="http://schemas.openxmlformats.org/officeDocument/2006/relationships/oleObject" Target="../embeddings/oleObject51.bin"/><Relationship Id="rId13" Type="http://schemas.openxmlformats.org/officeDocument/2006/relationships/oleObject" Target="../embeddings/oleObject52.bin"/><Relationship Id="rId14" Type="http://schemas.openxmlformats.org/officeDocument/2006/relationships/oleObject" Target="../embeddings/oleObject53.bin"/><Relationship Id="rId15" Type="http://schemas.openxmlformats.org/officeDocument/2006/relationships/oleObject" Target="../embeddings/oleObject54.bin"/><Relationship Id="rId16" Type="http://schemas.openxmlformats.org/officeDocument/2006/relationships/oleObject" Target="../embeddings/oleObject55.bin"/><Relationship Id="rId17" Type="http://schemas.openxmlformats.org/officeDocument/2006/relationships/oleObject" Target="../embeddings/oleObject56.bin"/><Relationship Id="rId18" Type="http://schemas.openxmlformats.org/officeDocument/2006/relationships/oleObject" Target="../embeddings/oleObject57.bin"/><Relationship Id="rId19" Type="http://schemas.openxmlformats.org/officeDocument/2006/relationships/oleObject" Target="../embeddings/oleObject58.bin"/></Relationships>
</file>

<file path=ppt/slides/_rels/slide24.xml.rels><?xml version="1.0" encoding="UTF-8" standalone="yes"?>
<Relationships xmlns="http://schemas.openxmlformats.org/package/2006/relationships"><Relationship Id="rId11" Type="http://schemas.openxmlformats.org/officeDocument/2006/relationships/oleObject" Target="../embeddings/oleObject80.bin"/><Relationship Id="rId12" Type="http://schemas.openxmlformats.org/officeDocument/2006/relationships/oleObject" Target="../embeddings/oleObject81.bin"/><Relationship Id="rId13" Type="http://schemas.openxmlformats.org/officeDocument/2006/relationships/oleObject" Target="../embeddings/oleObject82.bin"/><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image" Target="../media/image42.jpeg"/><Relationship Id="rId4" Type="http://schemas.openxmlformats.org/officeDocument/2006/relationships/oleObject" Target="../embeddings/oleObject73.bin"/><Relationship Id="rId5" Type="http://schemas.openxmlformats.org/officeDocument/2006/relationships/oleObject" Target="../embeddings/oleObject74.bin"/><Relationship Id="rId6" Type="http://schemas.openxmlformats.org/officeDocument/2006/relationships/oleObject" Target="../embeddings/oleObject75.bin"/><Relationship Id="rId7" Type="http://schemas.openxmlformats.org/officeDocument/2006/relationships/oleObject" Target="../embeddings/oleObject76.bin"/><Relationship Id="rId8" Type="http://schemas.openxmlformats.org/officeDocument/2006/relationships/oleObject" Target="../embeddings/oleObject77.bin"/><Relationship Id="rId9" Type="http://schemas.openxmlformats.org/officeDocument/2006/relationships/oleObject" Target="../embeddings/oleObject78.bin"/><Relationship Id="rId10" Type="http://schemas.openxmlformats.org/officeDocument/2006/relationships/oleObject" Target="../embeddings/oleObject79.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83.bin"/><Relationship Id="rId4" Type="http://schemas.openxmlformats.org/officeDocument/2006/relationships/oleObject" Target="../embeddings/oleObject84.bin"/><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vmlDrawing" Target="../drawings/vmlDrawing15.vml"/><Relationship Id="rId2" Type="http://schemas.openxmlformats.org/officeDocument/2006/relationships/slideLayout" Target="../slideLayouts/slideLayout7.xml"/><Relationship Id="rId3" Type="http://schemas.openxmlformats.org/officeDocument/2006/relationships/oleObject" Target="../embeddings/oleObject85.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93.bin"/><Relationship Id="rId12" Type="http://schemas.openxmlformats.org/officeDocument/2006/relationships/oleObject" Target="../embeddings/oleObject94.bin"/><Relationship Id="rId13" Type="http://schemas.openxmlformats.org/officeDocument/2006/relationships/oleObject" Target="../embeddings/oleObject95.bin"/><Relationship Id="rId1" Type="http://schemas.openxmlformats.org/officeDocument/2006/relationships/vmlDrawing" Target="../drawings/vmlDrawing16.vml"/><Relationship Id="rId2" Type="http://schemas.openxmlformats.org/officeDocument/2006/relationships/slideLayout" Target="../slideLayouts/slideLayout7.xml"/><Relationship Id="rId3" Type="http://schemas.openxmlformats.org/officeDocument/2006/relationships/image" Target="../media/image101.png"/><Relationship Id="rId4" Type="http://schemas.openxmlformats.org/officeDocument/2006/relationships/oleObject" Target="../embeddings/oleObject86.bin"/><Relationship Id="rId5" Type="http://schemas.openxmlformats.org/officeDocument/2006/relationships/oleObject" Target="../embeddings/oleObject87.bin"/><Relationship Id="rId6" Type="http://schemas.openxmlformats.org/officeDocument/2006/relationships/oleObject" Target="../embeddings/oleObject88.bin"/><Relationship Id="rId7" Type="http://schemas.openxmlformats.org/officeDocument/2006/relationships/oleObject" Target="../embeddings/oleObject89.bin"/><Relationship Id="rId8" Type="http://schemas.openxmlformats.org/officeDocument/2006/relationships/oleObject" Target="../embeddings/oleObject90.bin"/><Relationship Id="rId9" Type="http://schemas.openxmlformats.org/officeDocument/2006/relationships/oleObject" Target="../embeddings/oleObject91.bin"/><Relationship Id="rId10" Type="http://schemas.openxmlformats.org/officeDocument/2006/relationships/oleObject" Target="../embeddings/oleObject92.bin"/></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104.bin"/><Relationship Id="rId12" Type="http://schemas.openxmlformats.org/officeDocument/2006/relationships/oleObject" Target="../embeddings/oleObject105.bin"/><Relationship Id="rId13" Type="http://schemas.openxmlformats.org/officeDocument/2006/relationships/image" Target="../media/image102.pdf"/><Relationship Id="rId14" Type="http://schemas.openxmlformats.org/officeDocument/2006/relationships/image" Target="../media/image103.png"/><Relationship Id="rId1" Type="http://schemas.openxmlformats.org/officeDocument/2006/relationships/vmlDrawing" Target="../drawings/vmlDrawing17.vml"/><Relationship Id="rId2" Type="http://schemas.openxmlformats.org/officeDocument/2006/relationships/slideLayout" Target="../slideLayouts/slideLayout7.xml"/><Relationship Id="rId3" Type="http://schemas.openxmlformats.org/officeDocument/2006/relationships/oleObject" Target="../embeddings/oleObject96.bin"/><Relationship Id="rId4" Type="http://schemas.openxmlformats.org/officeDocument/2006/relationships/oleObject" Target="../embeddings/oleObject97.bin"/><Relationship Id="rId5" Type="http://schemas.openxmlformats.org/officeDocument/2006/relationships/oleObject" Target="../embeddings/oleObject98.bin"/><Relationship Id="rId6" Type="http://schemas.openxmlformats.org/officeDocument/2006/relationships/oleObject" Target="../embeddings/oleObject99.bin"/><Relationship Id="rId7" Type="http://schemas.openxmlformats.org/officeDocument/2006/relationships/oleObject" Target="../embeddings/oleObject100.bin"/><Relationship Id="rId8" Type="http://schemas.openxmlformats.org/officeDocument/2006/relationships/oleObject" Target="../embeddings/oleObject101.bin"/><Relationship Id="rId9" Type="http://schemas.openxmlformats.org/officeDocument/2006/relationships/oleObject" Target="../embeddings/oleObject102.bin"/><Relationship Id="rId10" Type="http://schemas.openxmlformats.org/officeDocument/2006/relationships/oleObject" Target="../embeddings/oleObject103.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1" Type="http://schemas.openxmlformats.org/officeDocument/2006/relationships/oleObject" Target="../embeddings/oleObject114.bin"/><Relationship Id="rId12" Type="http://schemas.openxmlformats.org/officeDocument/2006/relationships/oleObject" Target="../embeddings/oleObject115.bin"/><Relationship Id="rId13" Type="http://schemas.openxmlformats.org/officeDocument/2006/relationships/image" Target="../media/image104.pdf"/><Relationship Id="rId14" Type="http://schemas.openxmlformats.org/officeDocument/2006/relationships/image" Target="../media/image105.png"/><Relationship Id="rId1" Type="http://schemas.openxmlformats.org/officeDocument/2006/relationships/vmlDrawing" Target="../drawings/vmlDrawing18.vml"/><Relationship Id="rId2" Type="http://schemas.openxmlformats.org/officeDocument/2006/relationships/slideLayout" Target="../slideLayouts/slideLayout7.xml"/><Relationship Id="rId3" Type="http://schemas.openxmlformats.org/officeDocument/2006/relationships/oleObject" Target="../embeddings/oleObject106.bin"/><Relationship Id="rId4" Type="http://schemas.openxmlformats.org/officeDocument/2006/relationships/oleObject" Target="../embeddings/oleObject107.bin"/><Relationship Id="rId5" Type="http://schemas.openxmlformats.org/officeDocument/2006/relationships/oleObject" Target="../embeddings/oleObject108.bin"/><Relationship Id="rId6" Type="http://schemas.openxmlformats.org/officeDocument/2006/relationships/oleObject" Target="../embeddings/oleObject109.bin"/><Relationship Id="rId7" Type="http://schemas.openxmlformats.org/officeDocument/2006/relationships/oleObject" Target="../embeddings/oleObject110.bin"/><Relationship Id="rId8" Type="http://schemas.openxmlformats.org/officeDocument/2006/relationships/oleObject" Target="../embeddings/oleObject111.bin"/><Relationship Id="rId9" Type="http://schemas.openxmlformats.org/officeDocument/2006/relationships/oleObject" Target="../embeddings/oleObject112.bin"/><Relationship Id="rId10" Type="http://schemas.openxmlformats.org/officeDocument/2006/relationships/oleObject" Target="../embeddings/oleObject113.bin"/></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124.bin"/><Relationship Id="rId12" Type="http://schemas.openxmlformats.org/officeDocument/2006/relationships/oleObject" Target="../embeddings/oleObject125.bin"/><Relationship Id="rId13" Type="http://schemas.openxmlformats.org/officeDocument/2006/relationships/image" Target="../media/image108.pdf"/><Relationship Id="rId14" Type="http://schemas.openxmlformats.org/officeDocument/2006/relationships/image" Target="../media/image109.png"/><Relationship Id="rId1" Type="http://schemas.openxmlformats.org/officeDocument/2006/relationships/vmlDrawing" Target="../drawings/vmlDrawing19.vml"/><Relationship Id="rId2" Type="http://schemas.openxmlformats.org/officeDocument/2006/relationships/slideLayout" Target="../slideLayouts/slideLayout7.xml"/><Relationship Id="rId3" Type="http://schemas.openxmlformats.org/officeDocument/2006/relationships/oleObject" Target="../embeddings/oleObject116.bin"/><Relationship Id="rId4" Type="http://schemas.openxmlformats.org/officeDocument/2006/relationships/oleObject" Target="../embeddings/oleObject117.bin"/><Relationship Id="rId5" Type="http://schemas.openxmlformats.org/officeDocument/2006/relationships/oleObject" Target="../embeddings/oleObject118.bin"/><Relationship Id="rId6" Type="http://schemas.openxmlformats.org/officeDocument/2006/relationships/oleObject" Target="../embeddings/oleObject119.bin"/><Relationship Id="rId7" Type="http://schemas.openxmlformats.org/officeDocument/2006/relationships/oleObject" Target="../embeddings/oleObject120.bin"/><Relationship Id="rId8" Type="http://schemas.openxmlformats.org/officeDocument/2006/relationships/oleObject" Target="../embeddings/oleObject121.bin"/><Relationship Id="rId9" Type="http://schemas.openxmlformats.org/officeDocument/2006/relationships/oleObject" Target="../embeddings/oleObject122.bin"/><Relationship Id="rId10" Type="http://schemas.openxmlformats.org/officeDocument/2006/relationships/oleObject" Target="../embeddings/oleObject123.bin"/></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134.bin"/><Relationship Id="rId12" Type="http://schemas.openxmlformats.org/officeDocument/2006/relationships/oleObject" Target="../embeddings/oleObject135.bin"/><Relationship Id="rId13" Type="http://schemas.openxmlformats.org/officeDocument/2006/relationships/image" Target="../media/image110.pdf"/><Relationship Id="rId14" Type="http://schemas.openxmlformats.org/officeDocument/2006/relationships/image" Target="../media/image111.png"/><Relationship Id="rId1" Type="http://schemas.openxmlformats.org/officeDocument/2006/relationships/vmlDrawing" Target="../drawings/vmlDrawing20.vml"/><Relationship Id="rId2" Type="http://schemas.openxmlformats.org/officeDocument/2006/relationships/slideLayout" Target="../slideLayouts/slideLayout7.xml"/><Relationship Id="rId3" Type="http://schemas.openxmlformats.org/officeDocument/2006/relationships/oleObject" Target="../embeddings/oleObject126.bin"/><Relationship Id="rId4" Type="http://schemas.openxmlformats.org/officeDocument/2006/relationships/oleObject" Target="../embeddings/oleObject127.bin"/><Relationship Id="rId5" Type="http://schemas.openxmlformats.org/officeDocument/2006/relationships/oleObject" Target="../embeddings/oleObject128.bin"/><Relationship Id="rId6" Type="http://schemas.openxmlformats.org/officeDocument/2006/relationships/oleObject" Target="../embeddings/oleObject129.bin"/><Relationship Id="rId7" Type="http://schemas.openxmlformats.org/officeDocument/2006/relationships/oleObject" Target="../embeddings/oleObject130.bin"/><Relationship Id="rId8" Type="http://schemas.openxmlformats.org/officeDocument/2006/relationships/oleObject" Target="../embeddings/oleObject131.bin"/><Relationship Id="rId9" Type="http://schemas.openxmlformats.org/officeDocument/2006/relationships/oleObject" Target="../embeddings/oleObject132.bin"/><Relationship Id="rId10" Type="http://schemas.openxmlformats.org/officeDocument/2006/relationships/oleObject" Target="../embeddings/oleObject133.bin"/></Relationships>
</file>

<file path=ppt/slides/_rels/slide33.xml.rels><?xml version="1.0" encoding="UTF-8" standalone="yes"?>
<Relationships xmlns="http://schemas.openxmlformats.org/package/2006/relationships"><Relationship Id="rId11" Type="http://schemas.openxmlformats.org/officeDocument/2006/relationships/oleObject" Target="../embeddings/oleObject144.bin"/><Relationship Id="rId12" Type="http://schemas.openxmlformats.org/officeDocument/2006/relationships/oleObject" Target="../embeddings/oleObject145.bin"/><Relationship Id="rId1" Type="http://schemas.openxmlformats.org/officeDocument/2006/relationships/vmlDrawing" Target="../drawings/vmlDrawing21.vml"/><Relationship Id="rId2" Type="http://schemas.openxmlformats.org/officeDocument/2006/relationships/slideLayout" Target="../slideLayouts/slideLayout7.xml"/><Relationship Id="rId3" Type="http://schemas.openxmlformats.org/officeDocument/2006/relationships/oleObject" Target="../embeddings/oleObject136.bin"/><Relationship Id="rId4" Type="http://schemas.openxmlformats.org/officeDocument/2006/relationships/oleObject" Target="../embeddings/oleObject137.bin"/><Relationship Id="rId5" Type="http://schemas.openxmlformats.org/officeDocument/2006/relationships/oleObject" Target="../embeddings/oleObject138.bin"/><Relationship Id="rId6" Type="http://schemas.openxmlformats.org/officeDocument/2006/relationships/oleObject" Target="../embeddings/oleObject139.bin"/><Relationship Id="rId7" Type="http://schemas.openxmlformats.org/officeDocument/2006/relationships/oleObject" Target="../embeddings/oleObject140.bin"/><Relationship Id="rId8" Type="http://schemas.openxmlformats.org/officeDocument/2006/relationships/oleObject" Target="../embeddings/oleObject141.bin"/><Relationship Id="rId9" Type="http://schemas.openxmlformats.org/officeDocument/2006/relationships/oleObject" Target="../embeddings/oleObject142.bin"/><Relationship Id="rId10" Type="http://schemas.openxmlformats.org/officeDocument/2006/relationships/oleObject" Target="../embeddings/oleObject143.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df"/><Relationship Id="rId3" Type="http://schemas.openxmlformats.org/officeDocument/2006/relationships/image" Target="../media/image119.png"/></Relationships>
</file>

<file path=ppt/slides/_rels/slide35.xml.rels><?xml version="1.0" encoding="UTF-8" standalone="yes"?>
<Relationships xmlns="http://schemas.openxmlformats.org/package/2006/relationships"><Relationship Id="rId11" Type="http://schemas.openxmlformats.org/officeDocument/2006/relationships/oleObject" Target="../embeddings/oleObject152.bin"/><Relationship Id="rId12" Type="http://schemas.openxmlformats.org/officeDocument/2006/relationships/oleObject" Target="../embeddings/oleObject153.bin"/><Relationship Id="rId13" Type="http://schemas.openxmlformats.org/officeDocument/2006/relationships/oleObject" Target="../embeddings/oleObject154.bin"/><Relationship Id="rId14" Type="http://schemas.openxmlformats.org/officeDocument/2006/relationships/oleObject" Target="../embeddings/oleObject155.bin"/><Relationship Id="rId1" Type="http://schemas.openxmlformats.org/officeDocument/2006/relationships/vmlDrawing" Target="../drawings/vmlDrawing22.vml"/><Relationship Id="rId2" Type="http://schemas.openxmlformats.org/officeDocument/2006/relationships/slideLayout" Target="../slideLayouts/slideLayout12.xml"/><Relationship Id="rId3" Type="http://schemas.openxmlformats.org/officeDocument/2006/relationships/notesSlide" Target="../notesSlides/notesSlide13.xml"/><Relationship Id="rId4" Type="http://schemas.openxmlformats.org/officeDocument/2006/relationships/image" Target="../media/image1.png"/><Relationship Id="rId5" Type="http://schemas.openxmlformats.org/officeDocument/2006/relationships/oleObject" Target="../embeddings/oleObject146.bin"/><Relationship Id="rId6" Type="http://schemas.openxmlformats.org/officeDocument/2006/relationships/oleObject" Target="../embeddings/oleObject147.bin"/><Relationship Id="rId7" Type="http://schemas.openxmlformats.org/officeDocument/2006/relationships/oleObject" Target="../embeddings/oleObject148.bin"/><Relationship Id="rId8" Type="http://schemas.openxmlformats.org/officeDocument/2006/relationships/oleObject" Target="../embeddings/oleObject149.bin"/><Relationship Id="rId9" Type="http://schemas.openxmlformats.org/officeDocument/2006/relationships/oleObject" Target="../embeddings/oleObject150.bin"/><Relationship Id="rId10" Type="http://schemas.openxmlformats.org/officeDocument/2006/relationships/oleObject" Target="../embeddings/oleObject151.bin"/></Relationships>
</file>

<file path=ppt/slides/_rels/slide36.xml.rels><?xml version="1.0" encoding="UTF-8" standalone="yes"?>
<Relationships xmlns="http://schemas.openxmlformats.org/package/2006/relationships"><Relationship Id="rId9" Type="http://schemas.openxmlformats.org/officeDocument/2006/relationships/oleObject" Target="../embeddings/oleObject160.bin"/><Relationship Id="rId20" Type="http://schemas.openxmlformats.org/officeDocument/2006/relationships/oleObject" Target="../embeddings/oleObject171.bin"/><Relationship Id="rId21" Type="http://schemas.openxmlformats.org/officeDocument/2006/relationships/oleObject" Target="../embeddings/oleObject172.bin"/><Relationship Id="rId10" Type="http://schemas.openxmlformats.org/officeDocument/2006/relationships/oleObject" Target="../embeddings/oleObject161.bin"/><Relationship Id="rId11" Type="http://schemas.openxmlformats.org/officeDocument/2006/relationships/oleObject" Target="../embeddings/oleObject162.bin"/><Relationship Id="rId12" Type="http://schemas.openxmlformats.org/officeDocument/2006/relationships/oleObject" Target="../embeddings/oleObject163.bin"/><Relationship Id="rId13" Type="http://schemas.openxmlformats.org/officeDocument/2006/relationships/oleObject" Target="../embeddings/oleObject164.bin"/><Relationship Id="rId14" Type="http://schemas.openxmlformats.org/officeDocument/2006/relationships/oleObject" Target="../embeddings/oleObject165.bin"/><Relationship Id="rId15" Type="http://schemas.openxmlformats.org/officeDocument/2006/relationships/oleObject" Target="../embeddings/oleObject166.bin"/><Relationship Id="rId16" Type="http://schemas.openxmlformats.org/officeDocument/2006/relationships/oleObject" Target="../embeddings/oleObject167.bin"/><Relationship Id="rId17" Type="http://schemas.openxmlformats.org/officeDocument/2006/relationships/oleObject" Target="../embeddings/oleObject168.bin"/><Relationship Id="rId18" Type="http://schemas.openxmlformats.org/officeDocument/2006/relationships/oleObject" Target="../embeddings/oleObject169.bin"/><Relationship Id="rId19" Type="http://schemas.openxmlformats.org/officeDocument/2006/relationships/oleObject" Target="../embeddings/oleObject170.bin"/><Relationship Id="rId1" Type="http://schemas.openxmlformats.org/officeDocument/2006/relationships/vmlDrawing" Target="../drawings/vmlDrawing23.vml"/><Relationship Id="rId2" Type="http://schemas.openxmlformats.org/officeDocument/2006/relationships/slideLayout" Target="../slideLayouts/slideLayout12.xml"/><Relationship Id="rId3" Type="http://schemas.openxmlformats.org/officeDocument/2006/relationships/notesSlide" Target="../notesSlides/notesSlide14.xml"/><Relationship Id="rId4" Type="http://schemas.openxmlformats.org/officeDocument/2006/relationships/image" Target="../media/image1.png"/><Relationship Id="rId5" Type="http://schemas.openxmlformats.org/officeDocument/2006/relationships/oleObject" Target="../embeddings/oleObject156.bin"/><Relationship Id="rId6" Type="http://schemas.openxmlformats.org/officeDocument/2006/relationships/oleObject" Target="../embeddings/oleObject157.bin"/><Relationship Id="rId7" Type="http://schemas.openxmlformats.org/officeDocument/2006/relationships/oleObject" Target="../embeddings/oleObject158.bin"/><Relationship Id="rId8" Type="http://schemas.openxmlformats.org/officeDocument/2006/relationships/oleObject" Target="../embeddings/oleObject159.bin"/></Relationships>
</file>

<file path=ppt/slides/_rels/slide37.xml.rels><?xml version="1.0" encoding="UTF-8" standalone="yes"?>
<Relationships xmlns="http://schemas.openxmlformats.org/package/2006/relationships"><Relationship Id="rId9" Type="http://schemas.openxmlformats.org/officeDocument/2006/relationships/oleObject" Target="../embeddings/oleObject177.bin"/><Relationship Id="rId20" Type="http://schemas.openxmlformats.org/officeDocument/2006/relationships/oleObject" Target="../embeddings/oleObject188.bin"/><Relationship Id="rId21" Type="http://schemas.openxmlformats.org/officeDocument/2006/relationships/oleObject" Target="../embeddings/oleObject189.bin"/><Relationship Id="rId22" Type="http://schemas.openxmlformats.org/officeDocument/2006/relationships/oleObject" Target="../embeddings/oleObject190.bin"/><Relationship Id="rId23" Type="http://schemas.openxmlformats.org/officeDocument/2006/relationships/oleObject" Target="../embeddings/oleObject191.bin"/><Relationship Id="rId24" Type="http://schemas.openxmlformats.org/officeDocument/2006/relationships/oleObject" Target="../embeddings/oleObject192.bin"/><Relationship Id="rId25" Type="http://schemas.openxmlformats.org/officeDocument/2006/relationships/oleObject" Target="../embeddings/oleObject193.bin"/><Relationship Id="rId26" Type="http://schemas.openxmlformats.org/officeDocument/2006/relationships/oleObject" Target="../embeddings/oleObject194.bin"/><Relationship Id="rId27" Type="http://schemas.openxmlformats.org/officeDocument/2006/relationships/oleObject" Target="../embeddings/oleObject195.bin"/><Relationship Id="rId28" Type="http://schemas.openxmlformats.org/officeDocument/2006/relationships/oleObject" Target="../embeddings/oleObject196.bin"/><Relationship Id="rId10" Type="http://schemas.openxmlformats.org/officeDocument/2006/relationships/oleObject" Target="../embeddings/oleObject178.bin"/><Relationship Id="rId11" Type="http://schemas.openxmlformats.org/officeDocument/2006/relationships/oleObject" Target="../embeddings/oleObject179.bin"/><Relationship Id="rId12" Type="http://schemas.openxmlformats.org/officeDocument/2006/relationships/oleObject" Target="../embeddings/oleObject180.bin"/><Relationship Id="rId13" Type="http://schemas.openxmlformats.org/officeDocument/2006/relationships/oleObject" Target="../embeddings/oleObject181.bin"/><Relationship Id="rId14" Type="http://schemas.openxmlformats.org/officeDocument/2006/relationships/oleObject" Target="../embeddings/oleObject182.bin"/><Relationship Id="rId15" Type="http://schemas.openxmlformats.org/officeDocument/2006/relationships/oleObject" Target="../embeddings/oleObject183.bin"/><Relationship Id="rId16" Type="http://schemas.openxmlformats.org/officeDocument/2006/relationships/oleObject" Target="../embeddings/oleObject184.bin"/><Relationship Id="rId17" Type="http://schemas.openxmlformats.org/officeDocument/2006/relationships/oleObject" Target="../embeddings/oleObject185.bin"/><Relationship Id="rId18" Type="http://schemas.openxmlformats.org/officeDocument/2006/relationships/oleObject" Target="../embeddings/oleObject186.bin"/><Relationship Id="rId19" Type="http://schemas.openxmlformats.org/officeDocument/2006/relationships/oleObject" Target="../embeddings/oleObject187.bin"/><Relationship Id="rId1" Type="http://schemas.openxmlformats.org/officeDocument/2006/relationships/vmlDrawing" Target="../drawings/vmlDrawing24.vml"/><Relationship Id="rId2" Type="http://schemas.openxmlformats.org/officeDocument/2006/relationships/slideLayout" Target="../slideLayouts/slideLayout12.xml"/><Relationship Id="rId3" Type="http://schemas.openxmlformats.org/officeDocument/2006/relationships/notesSlide" Target="../notesSlides/notesSlide15.xml"/><Relationship Id="rId4" Type="http://schemas.openxmlformats.org/officeDocument/2006/relationships/image" Target="../media/image1.png"/><Relationship Id="rId5" Type="http://schemas.openxmlformats.org/officeDocument/2006/relationships/oleObject" Target="../embeddings/oleObject173.bin"/><Relationship Id="rId6" Type="http://schemas.openxmlformats.org/officeDocument/2006/relationships/oleObject" Target="../embeddings/oleObject174.bin"/><Relationship Id="rId7" Type="http://schemas.openxmlformats.org/officeDocument/2006/relationships/oleObject" Target="../embeddings/oleObject175.bin"/><Relationship Id="rId8" Type="http://schemas.openxmlformats.org/officeDocument/2006/relationships/oleObject" Target="../embeddings/oleObject176.bin"/></Relationships>
</file>

<file path=ppt/slides/_rels/slide38.xml.rels><?xml version="1.0" encoding="UTF-8" standalone="yes"?>
<Relationships xmlns="http://schemas.openxmlformats.org/package/2006/relationships"><Relationship Id="rId9" Type="http://schemas.openxmlformats.org/officeDocument/2006/relationships/oleObject" Target="../embeddings/oleObject201.bin"/><Relationship Id="rId20" Type="http://schemas.openxmlformats.org/officeDocument/2006/relationships/oleObject" Target="../embeddings/oleObject212.bin"/><Relationship Id="rId21" Type="http://schemas.openxmlformats.org/officeDocument/2006/relationships/oleObject" Target="../embeddings/oleObject213.bin"/><Relationship Id="rId22" Type="http://schemas.openxmlformats.org/officeDocument/2006/relationships/oleObject" Target="../embeddings/oleObject214.bin"/><Relationship Id="rId23" Type="http://schemas.openxmlformats.org/officeDocument/2006/relationships/oleObject" Target="../embeddings/oleObject215.bin"/><Relationship Id="rId24" Type="http://schemas.openxmlformats.org/officeDocument/2006/relationships/oleObject" Target="../embeddings/oleObject216.bin"/><Relationship Id="rId10" Type="http://schemas.openxmlformats.org/officeDocument/2006/relationships/oleObject" Target="../embeddings/oleObject202.bin"/><Relationship Id="rId11" Type="http://schemas.openxmlformats.org/officeDocument/2006/relationships/oleObject" Target="../embeddings/oleObject203.bin"/><Relationship Id="rId12" Type="http://schemas.openxmlformats.org/officeDocument/2006/relationships/oleObject" Target="../embeddings/oleObject204.bin"/><Relationship Id="rId13" Type="http://schemas.openxmlformats.org/officeDocument/2006/relationships/oleObject" Target="../embeddings/oleObject205.bin"/><Relationship Id="rId14" Type="http://schemas.openxmlformats.org/officeDocument/2006/relationships/oleObject" Target="../embeddings/oleObject206.bin"/><Relationship Id="rId15" Type="http://schemas.openxmlformats.org/officeDocument/2006/relationships/oleObject" Target="../embeddings/oleObject207.bin"/><Relationship Id="rId16" Type="http://schemas.openxmlformats.org/officeDocument/2006/relationships/oleObject" Target="../embeddings/oleObject208.bin"/><Relationship Id="rId17" Type="http://schemas.openxmlformats.org/officeDocument/2006/relationships/oleObject" Target="../embeddings/oleObject209.bin"/><Relationship Id="rId18" Type="http://schemas.openxmlformats.org/officeDocument/2006/relationships/oleObject" Target="../embeddings/oleObject210.bin"/><Relationship Id="rId19" Type="http://schemas.openxmlformats.org/officeDocument/2006/relationships/oleObject" Target="../embeddings/oleObject211.bin"/><Relationship Id="rId1" Type="http://schemas.openxmlformats.org/officeDocument/2006/relationships/vmlDrawing" Target="../drawings/vmlDrawing25.vml"/><Relationship Id="rId2" Type="http://schemas.openxmlformats.org/officeDocument/2006/relationships/slideLayout" Target="../slideLayouts/slideLayout12.xml"/><Relationship Id="rId3" Type="http://schemas.openxmlformats.org/officeDocument/2006/relationships/notesSlide" Target="../notesSlides/notesSlide16.xml"/><Relationship Id="rId4" Type="http://schemas.openxmlformats.org/officeDocument/2006/relationships/image" Target="../media/image1.png"/><Relationship Id="rId5" Type="http://schemas.openxmlformats.org/officeDocument/2006/relationships/oleObject" Target="../embeddings/oleObject197.bin"/><Relationship Id="rId6" Type="http://schemas.openxmlformats.org/officeDocument/2006/relationships/oleObject" Target="../embeddings/oleObject198.bin"/><Relationship Id="rId7" Type="http://schemas.openxmlformats.org/officeDocument/2006/relationships/oleObject" Target="../embeddings/oleObject199.bin"/><Relationship Id="rId8" Type="http://schemas.openxmlformats.org/officeDocument/2006/relationships/oleObject" Target="../embeddings/oleObject200.bin"/></Relationships>
</file>

<file path=ppt/slides/_rels/slide39.xml.rels><?xml version="1.0" encoding="UTF-8" standalone="yes"?>
<Relationships xmlns="http://schemas.openxmlformats.org/package/2006/relationships"><Relationship Id="rId9" Type="http://schemas.openxmlformats.org/officeDocument/2006/relationships/oleObject" Target="../embeddings/oleObject223.bin"/><Relationship Id="rId20" Type="http://schemas.openxmlformats.org/officeDocument/2006/relationships/oleObject" Target="../embeddings/oleObject234.bin"/><Relationship Id="rId21" Type="http://schemas.openxmlformats.org/officeDocument/2006/relationships/oleObject" Target="../embeddings/oleObject235.bin"/><Relationship Id="rId22" Type="http://schemas.openxmlformats.org/officeDocument/2006/relationships/oleObject" Target="../embeddings/oleObject236.bin"/><Relationship Id="rId23" Type="http://schemas.openxmlformats.org/officeDocument/2006/relationships/oleObject" Target="../embeddings/oleObject237.bin"/><Relationship Id="rId24" Type="http://schemas.openxmlformats.org/officeDocument/2006/relationships/oleObject" Target="../embeddings/oleObject238.bin"/><Relationship Id="rId25" Type="http://schemas.openxmlformats.org/officeDocument/2006/relationships/oleObject" Target="../embeddings/oleObject239.bin"/><Relationship Id="rId26" Type="http://schemas.openxmlformats.org/officeDocument/2006/relationships/oleObject" Target="../embeddings/oleObject240.bin"/><Relationship Id="rId10" Type="http://schemas.openxmlformats.org/officeDocument/2006/relationships/oleObject" Target="../embeddings/oleObject224.bin"/><Relationship Id="rId11" Type="http://schemas.openxmlformats.org/officeDocument/2006/relationships/oleObject" Target="../embeddings/oleObject225.bin"/><Relationship Id="rId12" Type="http://schemas.openxmlformats.org/officeDocument/2006/relationships/oleObject" Target="../embeddings/oleObject226.bin"/><Relationship Id="rId13" Type="http://schemas.openxmlformats.org/officeDocument/2006/relationships/oleObject" Target="../embeddings/oleObject227.bin"/><Relationship Id="rId14" Type="http://schemas.openxmlformats.org/officeDocument/2006/relationships/oleObject" Target="../embeddings/oleObject228.bin"/><Relationship Id="rId15" Type="http://schemas.openxmlformats.org/officeDocument/2006/relationships/oleObject" Target="../embeddings/oleObject229.bin"/><Relationship Id="rId16" Type="http://schemas.openxmlformats.org/officeDocument/2006/relationships/oleObject" Target="../embeddings/oleObject230.bin"/><Relationship Id="rId17" Type="http://schemas.openxmlformats.org/officeDocument/2006/relationships/oleObject" Target="../embeddings/oleObject231.bin"/><Relationship Id="rId18" Type="http://schemas.openxmlformats.org/officeDocument/2006/relationships/oleObject" Target="../embeddings/oleObject232.bin"/><Relationship Id="rId19" Type="http://schemas.openxmlformats.org/officeDocument/2006/relationships/oleObject" Target="../embeddings/oleObject233.bin"/><Relationship Id="rId1" Type="http://schemas.openxmlformats.org/officeDocument/2006/relationships/vmlDrawing" Target="../drawings/vmlDrawing26.vml"/><Relationship Id="rId2" Type="http://schemas.openxmlformats.org/officeDocument/2006/relationships/slideLayout" Target="../slideLayouts/slideLayout12.xml"/><Relationship Id="rId3" Type="http://schemas.openxmlformats.org/officeDocument/2006/relationships/oleObject" Target="../embeddings/oleObject217.bin"/><Relationship Id="rId4" Type="http://schemas.openxmlformats.org/officeDocument/2006/relationships/oleObject" Target="../embeddings/oleObject218.bin"/><Relationship Id="rId5" Type="http://schemas.openxmlformats.org/officeDocument/2006/relationships/oleObject" Target="../embeddings/oleObject219.bin"/><Relationship Id="rId6" Type="http://schemas.openxmlformats.org/officeDocument/2006/relationships/oleObject" Target="../embeddings/oleObject220.bin"/><Relationship Id="rId7" Type="http://schemas.openxmlformats.org/officeDocument/2006/relationships/oleObject" Target="../embeddings/oleObject221.bin"/><Relationship Id="rId8" Type="http://schemas.openxmlformats.org/officeDocument/2006/relationships/oleObject" Target="../embeddings/oleObject22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gif"/></Relationships>
</file>

<file path=ppt/slides/_rels/slide40.xml.rels><?xml version="1.0" encoding="UTF-8" standalone="yes"?>
<Relationships xmlns="http://schemas.openxmlformats.org/package/2006/relationships"><Relationship Id="rId9" Type="http://schemas.openxmlformats.org/officeDocument/2006/relationships/oleObject" Target="../embeddings/oleObject247.bin"/><Relationship Id="rId20" Type="http://schemas.openxmlformats.org/officeDocument/2006/relationships/oleObject" Target="../embeddings/oleObject258.bin"/><Relationship Id="rId21" Type="http://schemas.openxmlformats.org/officeDocument/2006/relationships/oleObject" Target="../embeddings/oleObject259.bin"/><Relationship Id="rId22" Type="http://schemas.openxmlformats.org/officeDocument/2006/relationships/oleObject" Target="../embeddings/oleObject260.bin"/><Relationship Id="rId23" Type="http://schemas.openxmlformats.org/officeDocument/2006/relationships/oleObject" Target="../embeddings/oleObject261.bin"/><Relationship Id="rId10" Type="http://schemas.openxmlformats.org/officeDocument/2006/relationships/oleObject" Target="../embeddings/oleObject248.bin"/><Relationship Id="rId11" Type="http://schemas.openxmlformats.org/officeDocument/2006/relationships/oleObject" Target="../embeddings/oleObject249.bin"/><Relationship Id="rId12" Type="http://schemas.openxmlformats.org/officeDocument/2006/relationships/oleObject" Target="../embeddings/oleObject250.bin"/><Relationship Id="rId13" Type="http://schemas.openxmlformats.org/officeDocument/2006/relationships/oleObject" Target="../embeddings/oleObject251.bin"/><Relationship Id="rId14" Type="http://schemas.openxmlformats.org/officeDocument/2006/relationships/oleObject" Target="../embeddings/oleObject252.bin"/><Relationship Id="rId15" Type="http://schemas.openxmlformats.org/officeDocument/2006/relationships/oleObject" Target="../embeddings/oleObject253.bin"/><Relationship Id="rId16" Type="http://schemas.openxmlformats.org/officeDocument/2006/relationships/oleObject" Target="../embeddings/oleObject254.bin"/><Relationship Id="rId17" Type="http://schemas.openxmlformats.org/officeDocument/2006/relationships/oleObject" Target="../embeddings/oleObject255.bin"/><Relationship Id="rId18" Type="http://schemas.openxmlformats.org/officeDocument/2006/relationships/oleObject" Target="../embeddings/oleObject256.bin"/><Relationship Id="rId19" Type="http://schemas.openxmlformats.org/officeDocument/2006/relationships/oleObject" Target="../embeddings/oleObject257.bin"/><Relationship Id="rId1" Type="http://schemas.openxmlformats.org/officeDocument/2006/relationships/vmlDrawing" Target="../drawings/vmlDrawing27.vml"/><Relationship Id="rId2" Type="http://schemas.openxmlformats.org/officeDocument/2006/relationships/slideLayout" Target="../slideLayouts/slideLayout12.xml"/><Relationship Id="rId3" Type="http://schemas.openxmlformats.org/officeDocument/2006/relationships/oleObject" Target="../embeddings/oleObject241.bin"/><Relationship Id="rId4" Type="http://schemas.openxmlformats.org/officeDocument/2006/relationships/oleObject" Target="../embeddings/oleObject242.bin"/><Relationship Id="rId5" Type="http://schemas.openxmlformats.org/officeDocument/2006/relationships/oleObject" Target="../embeddings/oleObject243.bin"/><Relationship Id="rId6" Type="http://schemas.openxmlformats.org/officeDocument/2006/relationships/oleObject" Target="../embeddings/oleObject244.bin"/><Relationship Id="rId7" Type="http://schemas.openxmlformats.org/officeDocument/2006/relationships/oleObject" Target="../embeddings/oleObject245.bin"/><Relationship Id="rId8" Type="http://schemas.openxmlformats.org/officeDocument/2006/relationships/oleObject" Target="../embeddings/oleObject246.bin"/></Relationships>
</file>

<file path=ppt/slides/_rels/slide41.xml.rels><?xml version="1.0" encoding="UTF-8" standalone="yes"?>
<Relationships xmlns="http://schemas.openxmlformats.org/package/2006/relationships"><Relationship Id="rId9" Type="http://schemas.openxmlformats.org/officeDocument/2006/relationships/oleObject" Target="../embeddings/oleObject268.bin"/><Relationship Id="rId20" Type="http://schemas.openxmlformats.org/officeDocument/2006/relationships/image" Target="../media/image202.png"/><Relationship Id="rId21" Type="http://schemas.openxmlformats.org/officeDocument/2006/relationships/oleObject" Target="../embeddings/oleObject278.bin"/><Relationship Id="rId22" Type="http://schemas.openxmlformats.org/officeDocument/2006/relationships/oleObject" Target="../embeddings/oleObject279.bin"/><Relationship Id="rId10" Type="http://schemas.openxmlformats.org/officeDocument/2006/relationships/oleObject" Target="../embeddings/oleObject269.bin"/><Relationship Id="rId11" Type="http://schemas.openxmlformats.org/officeDocument/2006/relationships/oleObject" Target="../embeddings/oleObject270.bin"/><Relationship Id="rId12" Type="http://schemas.openxmlformats.org/officeDocument/2006/relationships/oleObject" Target="../embeddings/oleObject271.bin"/><Relationship Id="rId13" Type="http://schemas.openxmlformats.org/officeDocument/2006/relationships/oleObject" Target="../embeddings/oleObject272.bin"/><Relationship Id="rId14" Type="http://schemas.openxmlformats.org/officeDocument/2006/relationships/oleObject" Target="../embeddings/oleObject273.bin"/><Relationship Id="rId15" Type="http://schemas.openxmlformats.org/officeDocument/2006/relationships/oleObject" Target="../embeddings/oleObject274.bin"/><Relationship Id="rId16" Type="http://schemas.openxmlformats.org/officeDocument/2006/relationships/oleObject" Target="../embeddings/oleObject275.bin"/><Relationship Id="rId17" Type="http://schemas.openxmlformats.org/officeDocument/2006/relationships/oleObject" Target="../embeddings/oleObject276.bin"/><Relationship Id="rId18" Type="http://schemas.openxmlformats.org/officeDocument/2006/relationships/oleObject" Target="../embeddings/oleObject277.bin"/><Relationship Id="rId19" Type="http://schemas.openxmlformats.org/officeDocument/2006/relationships/image" Target="../media/image201.pdf"/><Relationship Id="rId1" Type="http://schemas.openxmlformats.org/officeDocument/2006/relationships/vmlDrawing" Target="../drawings/vmlDrawing28.vml"/><Relationship Id="rId2" Type="http://schemas.openxmlformats.org/officeDocument/2006/relationships/slideLayout" Target="../slideLayouts/slideLayout12.xml"/><Relationship Id="rId3" Type="http://schemas.openxmlformats.org/officeDocument/2006/relationships/oleObject" Target="../embeddings/oleObject262.bin"/><Relationship Id="rId4" Type="http://schemas.openxmlformats.org/officeDocument/2006/relationships/oleObject" Target="../embeddings/oleObject263.bin"/><Relationship Id="rId5" Type="http://schemas.openxmlformats.org/officeDocument/2006/relationships/oleObject" Target="../embeddings/oleObject264.bin"/><Relationship Id="rId6" Type="http://schemas.openxmlformats.org/officeDocument/2006/relationships/oleObject" Target="../embeddings/oleObject265.bin"/><Relationship Id="rId7" Type="http://schemas.openxmlformats.org/officeDocument/2006/relationships/oleObject" Target="../embeddings/oleObject266.bin"/><Relationship Id="rId8" Type="http://schemas.openxmlformats.org/officeDocument/2006/relationships/oleObject" Target="../embeddings/oleObject267.bin"/></Relationships>
</file>

<file path=ppt/slides/_rels/slide42.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pdf"/><Relationship Id="rId5" Type="http://schemas.openxmlformats.org/officeDocument/2006/relationships/image" Target="../media/image206.png"/><Relationship Id="rId6" Type="http://schemas.openxmlformats.org/officeDocument/2006/relationships/image" Target="../media/image207.pdf"/><Relationship Id="rId7" Type="http://schemas.openxmlformats.org/officeDocument/2006/relationships/image" Target="../media/image208.png"/><Relationship Id="rId8" Type="http://schemas.openxmlformats.org/officeDocument/2006/relationships/image" Target="../media/image209.pdf"/><Relationship Id="rId9" Type="http://schemas.openxmlformats.org/officeDocument/2006/relationships/image" Target="../media/image210.png"/><Relationship Id="rId1" Type="http://schemas.openxmlformats.org/officeDocument/2006/relationships/slideLayout" Target="../slideLayouts/slideLayout12.xml"/><Relationship Id="rId2" Type="http://schemas.openxmlformats.org/officeDocument/2006/relationships/image" Target="../media/image203.pd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oleObject" Target="../embeddings/oleObject3.bin"/><Relationship Id="rId6" Type="http://schemas.openxmlformats.org/officeDocument/2006/relationships/oleObject" Target="../embeddings/oleObject4.bin"/><Relationship Id="rId7" Type="http://schemas.openxmlformats.org/officeDocument/2006/relationships/oleObject" Target="../embeddings/oleObject5.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video" Target="file://localhost/Volumes/Homes/grosu/slides/11/tsb.grenoble.may.29/performances.avi" TargetMode="External"/><Relationship Id="rId2" Type="http://schemas.openxmlformats.org/officeDocument/2006/relationships/video" Target="file://localhost/Volumes/Homes/grosu/slides/11/tsb.grenoble.may.29/minmod4v.avi"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4.png"/><Relationship Id="rId1" Type="http://schemas.openxmlformats.org/officeDocument/2006/relationships/video" Target="file://localhost/Volumes/Homes/grosu/slides/11/tsb.grenoble.may.29/ttpmovie.avi" TargetMode="Externa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2590800" y="2863850"/>
            <a:ext cx="3802063" cy="946150"/>
          </a:xfrm>
          <a:prstGeom prst="rect">
            <a:avLst/>
          </a:prstGeom>
          <a:noFill/>
          <a:ln w="25400">
            <a:noFill/>
            <a:miter lim="800000"/>
            <a:headEnd/>
            <a:tailEnd type="none" w="lg" len="lg"/>
          </a:ln>
        </p:spPr>
        <p:txBody>
          <a:bodyPr wrap="none">
            <a:prstTxWarp prst="textNoShape">
              <a:avLst/>
            </a:prstTxWarp>
            <a:spAutoFit/>
          </a:bodyPr>
          <a:lstStyle/>
          <a:p>
            <a:pPr algn="ctr"/>
            <a:r>
              <a:rPr lang="en-US" sz="2800"/>
              <a:t>Radu Grosu</a:t>
            </a:r>
            <a:r>
              <a:rPr lang="en-US" sz="2800" b="0">
                <a:solidFill>
                  <a:schemeClr val="accent2"/>
                </a:solidFill>
              </a:rPr>
              <a:t> </a:t>
            </a:r>
            <a:r>
              <a:rPr lang="en-US" sz="2800"/>
              <a:t/>
            </a:r>
            <a:br>
              <a:rPr lang="en-US" sz="2800"/>
            </a:br>
            <a:r>
              <a:rPr lang="en-US" sz="2800"/>
              <a:t>SUNY at Stony Brook</a:t>
            </a:r>
          </a:p>
        </p:txBody>
      </p:sp>
      <p:sp>
        <p:nvSpPr>
          <p:cNvPr id="17411" name="Text Box 6"/>
          <p:cNvSpPr txBox="1">
            <a:spLocks noChangeArrowheads="1"/>
          </p:cNvSpPr>
          <p:nvPr/>
        </p:nvSpPr>
        <p:spPr bwMode="auto">
          <a:xfrm>
            <a:off x="882623" y="1300163"/>
            <a:ext cx="7437490" cy="1138773"/>
          </a:xfrm>
          <a:prstGeom prst="rect">
            <a:avLst/>
          </a:prstGeom>
          <a:noFill/>
          <a:ln w="25400">
            <a:noFill/>
            <a:miter lim="800000"/>
            <a:headEnd/>
            <a:tailEnd type="none" w="lg" len="lg"/>
          </a:ln>
        </p:spPr>
        <p:txBody>
          <a:bodyPr wrap="none">
            <a:prstTxWarp prst="textNoShape">
              <a:avLst/>
            </a:prstTxWarp>
            <a:spAutoFit/>
          </a:bodyPr>
          <a:lstStyle/>
          <a:p>
            <a:pPr algn="ctr"/>
            <a:r>
              <a:rPr lang="en-US" sz="3400" dirty="0" smtClean="0">
                <a:solidFill>
                  <a:srgbClr val="A50021"/>
                </a:solidFill>
              </a:rPr>
              <a:t>Predicting Emergent Behavior in </a:t>
            </a:r>
          </a:p>
          <a:p>
            <a:pPr algn="ctr"/>
            <a:r>
              <a:rPr lang="en-US" sz="3400" dirty="0" smtClean="0">
                <a:solidFill>
                  <a:srgbClr val="A50021"/>
                </a:solidFill>
              </a:rPr>
              <a:t>Cardiac Tissue: A Grand Challenge</a:t>
            </a:r>
          </a:p>
        </p:txBody>
      </p:sp>
      <p:sp>
        <p:nvSpPr>
          <p:cNvPr id="17412" name="Rectangle 5"/>
          <p:cNvSpPr>
            <a:spLocks noChangeArrowheads="1"/>
          </p:cNvSpPr>
          <p:nvPr/>
        </p:nvSpPr>
        <p:spPr bwMode="auto">
          <a:xfrm>
            <a:off x="685800" y="3935413"/>
            <a:ext cx="7696200" cy="1790700"/>
          </a:xfrm>
          <a:prstGeom prst="rect">
            <a:avLst/>
          </a:prstGeom>
          <a:noFill/>
          <a:ln w="9525">
            <a:noFill/>
            <a:miter lim="800000"/>
            <a:headEnd/>
            <a:tailEnd/>
          </a:ln>
        </p:spPr>
        <p:txBody>
          <a:bodyPr>
            <a:prstTxWarp prst="textNoShape">
              <a:avLst/>
            </a:prstTxWarp>
            <a:spAutoFit/>
          </a:bodyPr>
          <a:lstStyle/>
          <a:p>
            <a:pPr algn="ctr">
              <a:lnSpc>
                <a:spcPct val="150000"/>
              </a:lnSpc>
              <a:spcBef>
                <a:spcPts val="2200"/>
              </a:spcBef>
            </a:pPr>
            <a:r>
              <a:rPr lang="en-US" sz="2800">
                <a:solidFill>
                  <a:srgbClr val="006600"/>
                </a:solidFill>
              </a:rPr>
              <a:t>Joint work with </a:t>
            </a:r>
          </a:p>
          <a:p>
            <a:pPr algn="ctr">
              <a:lnSpc>
                <a:spcPct val="150000"/>
              </a:lnSpc>
              <a:spcBef>
                <a:spcPts val="1600"/>
              </a:spcBef>
            </a:pPr>
            <a:r>
              <a:rPr lang="en-US" sz="2200">
                <a:solidFill>
                  <a:srgbClr val="191919"/>
                </a:solidFill>
              </a:rPr>
              <a:t>Ezio Bartocci,  Gregory Batt,  Flavio H. Fenton, </a:t>
            </a:r>
          </a:p>
          <a:p>
            <a:pPr algn="ctr"/>
            <a:r>
              <a:rPr lang="en-US" sz="2200">
                <a:solidFill>
                  <a:srgbClr val="191919"/>
                </a:solidFill>
              </a:rPr>
              <a:t>James Glimm,  Colas Le Guernic, and  Scott A. Smolka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72"/>
          <p:cNvGrpSpPr/>
          <p:nvPr/>
        </p:nvGrpSpPr>
        <p:grpSpPr>
          <a:xfrm>
            <a:off x="685800" y="5017911"/>
            <a:ext cx="3733800" cy="1154289"/>
            <a:chOff x="685800" y="4876800"/>
            <a:chExt cx="3657600" cy="1154289"/>
          </a:xfrm>
        </p:grpSpPr>
        <p:sp>
          <p:nvSpPr>
            <p:cNvPr id="25" name="TextBox 24"/>
            <p:cNvSpPr txBox="1"/>
            <p:nvPr/>
          </p:nvSpPr>
          <p:spPr>
            <a:xfrm>
              <a:off x="685800" y="4876800"/>
              <a:ext cx="3657600" cy="400110"/>
            </a:xfrm>
            <a:prstGeom prst="rect">
              <a:avLst/>
            </a:prstGeom>
            <a:noFill/>
          </p:spPr>
          <p:txBody>
            <a:bodyPr wrap="square" rtlCol="0">
              <a:spAutoFit/>
            </a:bodyPr>
            <a:lstStyle/>
            <a:p>
              <a:pPr algn="ctr"/>
              <a:r>
                <a:rPr lang="en-US" sz="2000" noProof="1" smtClean="0">
                  <a:solidFill>
                    <a:srgbClr val="006600"/>
                  </a:solidFill>
                </a:rPr>
                <a:t>Iyer-Mazhari-Winslow-04</a:t>
              </a:r>
              <a:endParaRPr lang="en-US" sz="2000" noProof="1">
                <a:solidFill>
                  <a:srgbClr val="006600"/>
                </a:solidFill>
              </a:endParaRPr>
            </a:p>
          </p:txBody>
        </p:sp>
        <p:sp>
          <p:nvSpPr>
            <p:cNvPr id="26" name="Rectangle 25"/>
            <p:cNvSpPr/>
            <p:nvPr/>
          </p:nvSpPr>
          <p:spPr bwMode="auto">
            <a:xfrm>
              <a:off x="685800" y="4876800"/>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4" name="TextBox 63"/>
            <p:cNvSpPr txBox="1"/>
            <p:nvPr/>
          </p:nvSpPr>
          <p:spPr>
            <a:xfrm>
              <a:off x="1484371" y="5297269"/>
              <a:ext cx="2173229" cy="646331"/>
            </a:xfrm>
            <a:prstGeom prst="rect">
              <a:avLst/>
            </a:prstGeom>
            <a:noFill/>
          </p:spPr>
          <p:txBody>
            <a:bodyPr wrap="square" rtlCol="0">
              <a:spAutoFit/>
            </a:bodyPr>
            <a:lstStyle/>
            <a:p>
              <a:pPr algn="ctr"/>
              <a:r>
                <a:rPr lang="en-US" sz="1800" dirty="0" smtClean="0">
                  <a:solidFill>
                    <a:schemeClr val="tx2"/>
                  </a:solidFill>
                </a:rPr>
                <a:t>Variables: 67</a:t>
              </a:r>
            </a:p>
            <a:p>
              <a:pPr algn="ctr"/>
              <a:r>
                <a:rPr lang="en-US" sz="1800" dirty="0" smtClean="0">
                  <a:solidFill>
                    <a:schemeClr val="tx2"/>
                  </a:solidFill>
                </a:rPr>
                <a:t>Parameters: 94</a:t>
              </a:r>
              <a:endParaRPr lang="en-US" sz="1800" dirty="0">
                <a:solidFill>
                  <a:schemeClr val="tx2"/>
                </a:solidFill>
              </a:endParaRPr>
            </a:p>
          </p:txBody>
        </p:sp>
      </p:grpSp>
      <p:grpSp>
        <p:nvGrpSpPr>
          <p:cNvPr id="3" name="Group 70"/>
          <p:cNvGrpSpPr/>
          <p:nvPr/>
        </p:nvGrpSpPr>
        <p:grpSpPr>
          <a:xfrm>
            <a:off x="685800" y="1371600"/>
            <a:ext cx="3733800" cy="1143000"/>
            <a:chOff x="685800" y="1524000"/>
            <a:chExt cx="3657600" cy="1143000"/>
          </a:xfrm>
        </p:grpSpPr>
        <p:sp>
          <p:nvSpPr>
            <p:cNvPr id="47" name="Rectangle 46"/>
            <p:cNvSpPr/>
            <p:nvPr/>
          </p:nvSpPr>
          <p:spPr bwMode="auto">
            <a:xfrm>
              <a:off x="685800" y="1524000"/>
              <a:ext cx="3657600" cy="1143000"/>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2" name="TextBox 51"/>
            <p:cNvSpPr txBox="1"/>
            <p:nvPr/>
          </p:nvSpPr>
          <p:spPr>
            <a:xfrm>
              <a:off x="685800" y="1532461"/>
              <a:ext cx="3657600" cy="400110"/>
            </a:xfrm>
            <a:prstGeom prst="rect">
              <a:avLst/>
            </a:prstGeom>
            <a:noFill/>
          </p:spPr>
          <p:txBody>
            <a:bodyPr wrap="square" rtlCol="0">
              <a:spAutoFit/>
            </a:bodyPr>
            <a:lstStyle/>
            <a:p>
              <a:pPr algn="ctr"/>
              <a:r>
                <a:rPr lang="en-US" sz="2000" noProof="1" smtClean="0">
                  <a:solidFill>
                    <a:srgbClr val="006600"/>
                  </a:solidFill>
                </a:rPr>
                <a:t>Orovio-Cherry-Fenton-08</a:t>
              </a:r>
              <a:endParaRPr lang="en-US" sz="2000" noProof="1">
                <a:solidFill>
                  <a:srgbClr val="006600"/>
                </a:solidFill>
              </a:endParaRPr>
            </a:p>
          </p:txBody>
        </p:sp>
        <p:sp>
          <p:nvSpPr>
            <p:cNvPr id="65" name="TextBox 64"/>
            <p:cNvSpPr txBox="1"/>
            <p:nvPr/>
          </p:nvSpPr>
          <p:spPr>
            <a:xfrm>
              <a:off x="1574802" y="1905000"/>
              <a:ext cx="2173229" cy="646331"/>
            </a:xfrm>
            <a:prstGeom prst="rect">
              <a:avLst/>
            </a:prstGeom>
            <a:noFill/>
          </p:spPr>
          <p:txBody>
            <a:bodyPr wrap="square" rtlCol="0">
              <a:spAutoFit/>
            </a:bodyPr>
            <a:lstStyle/>
            <a:p>
              <a:pPr algn="ctr"/>
              <a:r>
                <a:rPr lang="en-US" sz="1800" dirty="0" smtClean="0">
                  <a:solidFill>
                    <a:schemeClr val="tx2"/>
                  </a:solidFill>
                </a:rPr>
                <a:t>Variables: 4</a:t>
              </a:r>
            </a:p>
            <a:p>
              <a:pPr algn="ctr"/>
              <a:r>
                <a:rPr lang="en-US" sz="1800" dirty="0" smtClean="0">
                  <a:solidFill>
                    <a:schemeClr val="tx2"/>
                  </a:solidFill>
                </a:rPr>
                <a:t>Parameters: 27</a:t>
              </a:r>
              <a:endParaRPr lang="en-US" sz="1800" dirty="0">
                <a:solidFill>
                  <a:schemeClr val="tx2"/>
                </a:solidFill>
              </a:endParaRPr>
            </a:p>
          </p:txBody>
        </p:sp>
      </p:grpSp>
      <p:grpSp>
        <p:nvGrpSpPr>
          <p:cNvPr id="4" name="Group 71"/>
          <p:cNvGrpSpPr/>
          <p:nvPr/>
        </p:nvGrpSpPr>
        <p:grpSpPr>
          <a:xfrm>
            <a:off x="685800" y="3189111"/>
            <a:ext cx="3733800" cy="1154289"/>
            <a:chOff x="685800" y="3189111"/>
            <a:chExt cx="3657600" cy="1154289"/>
          </a:xfrm>
        </p:grpSpPr>
        <p:sp>
          <p:nvSpPr>
            <p:cNvPr id="46" name="Rectangle 45"/>
            <p:cNvSpPr/>
            <p:nvPr/>
          </p:nvSpPr>
          <p:spPr bwMode="auto">
            <a:xfrm>
              <a:off x="685800" y="3189111"/>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1" name="TextBox 50"/>
            <p:cNvSpPr txBox="1"/>
            <p:nvPr/>
          </p:nvSpPr>
          <p:spPr>
            <a:xfrm>
              <a:off x="685800" y="3200400"/>
              <a:ext cx="3657600" cy="400110"/>
            </a:xfrm>
            <a:prstGeom prst="rect">
              <a:avLst/>
            </a:prstGeom>
            <a:noFill/>
          </p:spPr>
          <p:txBody>
            <a:bodyPr wrap="square" rtlCol="0">
              <a:spAutoFit/>
            </a:bodyPr>
            <a:lstStyle/>
            <a:p>
              <a:pPr algn="ctr"/>
              <a:r>
                <a:rPr lang="en-US" sz="2000" dirty="0" smtClean="0">
                  <a:solidFill>
                    <a:srgbClr val="006600"/>
                  </a:solidFill>
                </a:rPr>
                <a:t>Tusscher-Noble</a:t>
              </a:r>
              <a:r>
                <a:rPr lang="en-US" sz="2000" baseline="30000" dirty="0" smtClean="0">
                  <a:solidFill>
                    <a:srgbClr val="006600"/>
                  </a:solidFill>
                </a:rPr>
                <a:t>2</a:t>
              </a:r>
              <a:r>
                <a:rPr lang="en-US" sz="2000" dirty="0" smtClean="0">
                  <a:solidFill>
                    <a:srgbClr val="006600"/>
                  </a:solidFill>
                </a:rPr>
                <a:t>-Panfilov-03</a:t>
              </a:r>
              <a:endParaRPr lang="en-US" sz="2000" dirty="0">
                <a:solidFill>
                  <a:srgbClr val="006600"/>
                </a:solidFill>
              </a:endParaRPr>
            </a:p>
          </p:txBody>
        </p:sp>
        <p:sp>
          <p:nvSpPr>
            <p:cNvPr id="66" name="TextBox 65"/>
            <p:cNvSpPr txBox="1"/>
            <p:nvPr/>
          </p:nvSpPr>
          <p:spPr>
            <a:xfrm>
              <a:off x="1430866" y="3581400"/>
              <a:ext cx="2173229" cy="646331"/>
            </a:xfrm>
            <a:prstGeom prst="rect">
              <a:avLst/>
            </a:prstGeom>
            <a:noFill/>
          </p:spPr>
          <p:txBody>
            <a:bodyPr wrap="square" rtlCol="0">
              <a:spAutoFit/>
            </a:bodyPr>
            <a:lstStyle/>
            <a:p>
              <a:pPr algn="ctr"/>
              <a:r>
                <a:rPr lang="en-US" sz="1800" dirty="0" smtClean="0">
                  <a:solidFill>
                    <a:schemeClr val="tx2"/>
                  </a:solidFill>
                </a:rPr>
                <a:t>Variables: 17</a:t>
              </a:r>
            </a:p>
            <a:p>
              <a:pPr algn="ctr"/>
              <a:r>
                <a:rPr lang="en-US" sz="1800" dirty="0" smtClean="0">
                  <a:solidFill>
                    <a:schemeClr val="tx2"/>
                  </a:solidFill>
                </a:rPr>
                <a:t>Parameters: 44</a:t>
              </a:r>
              <a:endParaRPr lang="en-US" sz="1800" dirty="0">
                <a:solidFill>
                  <a:schemeClr val="tx2"/>
                </a:solidFill>
              </a:endParaRPr>
            </a:p>
          </p:txBody>
        </p:sp>
      </p:grpSp>
      <p:grpSp>
        <p:nvGrpSpPr>
          <p:cNvPr id="5" name="Group 74"/>
          <p:cNvGrpSpPr/>
          <p:nvPr/>
        </p:nvGrpSpPr>
        <p:grpSpPr>
          <a:xfrm>
            <a:off x="1270002" y="2515394"/>
            <a:ext cx="2904067" cy="2503311"/>
            <a:chOff x="1270002" y="2515394"/>
            <a:chExt cx="2904067" cy="2503311"/>
          </a:xfrm>
        </p:grpSpPr>
        <p:cxnSp>
          <p:nvCxnSpPr>
            <p:cNvPr id="45" name="Straight Arrow Connector 44"/>
            <p:cNvCxnSpPr>
              <a:stCxn id="26" idx="0"/>
              <a:endCxn id="46" idx="2"/>
            </p:cNvCxnSpPr>
            <p:nvPr/>
          </p:nvCxnSpPr>
          <p:spPr bwMode="auto">
            <a:xfrm rot="5400000" flipH="1" flipV="1">
              <a:off x="2215445" y="4680656"/>
              <a:ext cx="674511" cy="1588"/>
            </a:xfrm>
            <a:prstGeom prst="straightConnector1">
              <a:avLst/>
            </a:prstGeom>
            <a:noFill/>
            <a:ln w="25400" cap="flat" cmpd="sng" algn="ctr">
              <a:solidFill>
                <a:schemeClr val="tx1"/>
              </a:solidFill>
              <a:prstDash val="solid"/>
              <a:round/>
              <a:headEnd type="none" w="med" len="med"/>
              <a:tailEnd type="arrow"/>
            </a:ln>
            <a:effectLst/>
          </p:spPr>
        </p:cxnSp>
        <p:cxnSp>
          <p:nvCxnSpPr>
            <p:cNvPr id="50" name="Straight Arrow Connector 49"/>
            <p:cNvCxnSpPr>
              <a:stCxn id="46" idx="0"/>
              <a:endCxn id="47" idx="2"/>
            </p:cNvCxnSpPr>
            <p:nvPr/>
          </p:nvCxnSpPr>
          <p:spPr bwMode="auto">
            <a:xfrm rot="5400000" flipH="1" flipV="1">
              <a:off x="2215445" y="2851856"/>
              <a:ext cx="674511" cy="1588"/>
            </a:xfrm>
            <a:prstGeom prst="straightConnector1">
              <a:avLst/>
            </a:prstGeom>
            <a:noFill/>
            <a:ln w="25400" cap="flat" cmpd="sng" algn="ctr">
              <a:solidFill>
                <a:schemeClr val="tx1"/>
              </a:solidFill>
              <a:prstDash val="solid"/>
              <a:round/>
              <a:headEnd type="none" w="med" len="med"/>
              <a:tailEnd type="arrow"/>
            </a:ln>
            <a:effectLst/>
          </p:spPr>
        </p:cxnSp>
        <p:sp>
          <p:nvSpPr>
            <p:cNvPr id="69" name="TextBox 68"/>
            <p:cNvSpPr txBox="1"/>
            <p:nvPr/>
          </p:nvSpPr>
          <p:spPr>
            <a:xfrm>
              <a:off x="1278469" y="2678668"/>
              <a:ext cx="2895600" cy="369332"/>
            </a:xfrm>
            <a:prstGeom prst="rect">
              <a:avLst/>
            </a:prstGeom>
            <a:noFill/>
          </p:spPr>
          <p:txBody>
            <a:bodyPr wrap="square" rtlCol="0">
              <a:spAutoFit/>
            </a:bodyPr>
            <a:lstStyle/>
            <a:p>
              <a:pPr algn="ctr"/>
              <a:r>
                <a:rPr lang="en-US" sz="1800" dirty="0" smtClean="0"/>
                <a:t>reaction   abstraction </a:t>
              </a:r>
            </a:p>
          </p:txBody>
        </p:sp>
        <p:sp>
          <p:nvSpPr>
            <p:cNvPr id="70" name="TextBox 69"/>
            <p:cNvSpPr txBox="1"/>
            <p:nvPr/>
          </p:nvSpPr>
          <p:spPr>
            <a:xfrm>
              <a:off x="1270002" y="4507468"/>
              <a:ext cx="2895600" cy="369332"/>
            </a:xfrm>
            <a:prstGeom prst="rect">
              <a:avLst/>
            </a:prstGeom>
            <a:noFill/>
          </p:spPr>
          <p:txBody>
            <a:bodyPr wrap="square" rtlCol="0">
              <a:spAutoFit/>
            </a:bodyPr>
            <a:lstStyle/>
            <a:p>
              <a:pPr algn="ctr"/>
              <a:r>
                <a:rPr lang="en-US" sz="1800" dirty="0" smtClean="0">
                  <a:solidFill>
                    <a:srgbClr val="000000"/>
                  </a:solidFill>
                </a:rPr>
                <a:t>reaction   abstraction </a:t>
              </a:r>
            </a:p>
          </p:txBody>
        </p:sp>
      </p:grpSp>
      <p:sp>
        <p:nvSpPr>
          <p:cNvPr id="30" name="Rectangle 2"/>
          <p:cNvSpPr>
            <a:spLocks noGrp="1" noChangeArrowheads="1"/>
          </p:cNvSpPr>
          <p:nvPr>
            <p:ph type="title"/>
          </p:nvPr>
        </p:nvSpPr>
        <p:spPr>
          <a:xfrm>
            <a:off x="469900" y="76200"/>
            <a:ext cx="8229600" cy="850900"/>
          </a:xfrm>
        </p:spPr>
        <p:txBody>
          <a:bodyPr/>
          <a:lstStyle/>
          <a:p>
            <a:r>
              <a:rPr lang="en-GB" sz="3200" b="1" dirty="0" smtClean="0">
                <a:solidFill>
                  <a:srgbClr val="A50021"/>
                </a:solidFill>
              </a:rPr>
              <a:t>Simulation: Hardware and Dimension</a:t>
            </a:r>
          </a:p>
        </p:txBody>
      </p:sp>
      <p:sp>
        <p:nvSpPr>
          <p:cNvPr id="20" name="TextBox 19"/>
          <p:cNvSpPr txBox="1"/>
          <p:nvPr/>
        </p:nvSpPr>
        <p:spPr>
          <a:xfrm>
            <a:off x="6096000" y="1295400"/>
            <a:ext cx="1676400" cy="400110"/>
          </a:xfrm>
          <a:prstGeom prst="rect">
            <a:avLst/>
          </a:prstGeom>
          <a:noFill/>
        </p:spPr>
        <p:txBody>
          <a:bodyPr wrap="square" rtlCol="0">
            <a:spAutoFit/>
          </a:bodyPr>
          <a:lstStyle/>
          <a:p>
            <a:pPr algn="ctr"/>
            <a:r>
              <a:rPr lang="en-US" sz="2000" noProof="1" smtClean="0">
                <a:solidFill>
                  <a:srgbClr val="006600"/>
                </a:solidFill>
              </a:rPr>
              <a:t>NVIDIA GPU </a:t>
            </a:r>
            <a:endParaRPr lang="en-US" sz="2000" noProof="1">
              <a:solidFill>
                <a:srgbClr val="006600"/>
              </a:solidFill>
            </a:endParaRPr>
          </a:p>
        </p:txBody>
      </p:sp>
      <p:pic>
        <p:nvPicPr>
          <p:cNvPr id="22" name="iyer67.avi">
            <a:hlinkClick r:id="" action="ppaction://media"/>
          </p:cNvPr>
          <p:cNvPicPr/>
          <p:nvPr>
            <a:videoFile r:link="rId1"/>
          </p:nvPr>
        </p:nvPicPr>
        <p:blipFill>
          <a:blip r:embed="rId4"/>
          <a:stretch>
            <a:fillRect/>
          </a:stretch>
        </p:blipFill>
        <p:spPr>
          <a:xfrm>
            <a:off x="5410200" y="1695510"/>
            <a:ext cx="3067050" cy="3345873"/>
          </a:xfrm>
          <a:prstGeom prst="rect">
            <a:avLst/>
          </a:prstGeom>
        </p:spPr>
      </p:pic>
      <p:sp>
        <p:nvSpPr>
          <p:cNvPr id="23" name="TextBox 22"/>
          <p:cNvSpPr txBox="1"/>
          <p:nvPr/>
        </p:nvSpPr>
        <p:spPr>
          <a:xfrm>
            <a:off x="6096000" y="5010090"/>
            <a:ext cx="1676400" cy="400110"/>
          </a:xfrm>
          <a:prstGeom prst="rect">
            <a:avLst/>
          </a:prstGeom>
          <a:noFill/>
        </p:spPr>
        <p:txBody>
          <a:bodyPr wrap="square" rtlCol="0">
            <a:spAutoFit/>
          </a:bodyPr>
          <a:lstStyle/>
          <a:p>
            <a:pPr algn="ctr"/>
            <a:r>
              <a:rPr lang="en-US" sz="2000" noProof="1" smtClean="0"/>
              <a:t>1s – 40s </a:t>
            </a:r>
            <a:endParaRPr lang="en-US" sz="2000" noProof="1"/>
          </a:p>
        </p:txBody>
      </p:sp>
      <p:sp>
        <p:nvSpPr>
          <p:cNvPr id="24" name="TextBox 23"/>
          <p:cNvSpPr txBox="1"/>
          <p:nvPr/>
        </p:nvSpPr>
        <p:spPr>
          <a:xfrm>
            <a:off x="5638800" y="5334000"/>
            <a:ext cx="2667000" cy="400110"/>
          </a:xfrm>
          <a:prstGeom prst="rect">
            <a:avLst/>
          </a:prstGeom>
          <a:noFill/>
        </p:spPr>
        <p:txBody>
          <a:bodyPr wrap="square" rtlCol="0">
            <a:spAutoFit/>
          </a:bodyPr>
          <a:lstStyle/>
          <a:p>
            <a:pPr algn="ctr"/>
            <a:r>
              <a:rPr lang="en-US" sz="2000" noProof="1" smtClean="0">
                <a:solidFill>
                  <a:srgbClr val="800000"/>
                </a:solidFill>
              </a:rPr>
              <a:t>Wrong Behavior! </a:t>
            </a:r>
            <a:endParaRPr lang="en-US" sz="2000" noProof="1">
              <a:solidFill>
                <a:srgbClr val="800000"/>
              </a:solidFill>
            </a:endParaRPr>
          </a:p>
        </p:txBody>
      </p:sp>
      <p:cxnSp>
        <p:nvCxnSpPr>
          <p:cNvPr id="28" name="Elbow Connector 27"/>
          <p:cNvCxnSpPr>
            <a:stCxn id="26" idx="3"/>
            <a:endCxn id="22" idx="1"/>
          </p:cNvCxnSpPr>
          <p:nvPr/>
        </p:nvCxnSpPr>
        <p:spPr bwMode="auto">
          <a:xfrm flipV="1">
            <a:off x="4419600" y="3368447"/>
            <a:ext cx="990600" cy="2226609"/>
          </a:xfrm>
          <a:prstGeom prst="bentConnector3">
            <a:avLst>
              <a:gd name="adj1" fmla="val 50000"/>
            </a:avLst>
          </a:prstGeom>
          <a:noFill/>
          <a:ln w="2540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9" presetClass="emph" presetSubtype="0" nodeType="with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par>
                                <p:cTn id="13" presetID="9" presetClass="emph" presetSubtype="0" nodeType="with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par>
                                <p:cTn id="16" presetID="1" presetClass="mediacall" presetSubtype="0" fill="hold" nodeType="withEffect">
                                  <p:stCondLst>
                                    <p:cond delay="0"/>
                                  </p:stCondLst>
                                  <p:childTnLst>
                                    <p:cmd type="call" cmd="playFrom(0.0)">
                                      <p:cBhvr>
                                        <p:cTn id="17" dur="517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endCondLst>
                    <p:cond evt="onNext" delay="0">
                      <p:tgtEl>
                        <p:sldTgt/>
                      </p:tgtEl>
                    </p:cond>
                    <p:cond evt="onPrev" delay="0">
                      <p:tgtEl>
                        <p:sldTgt/>
                      </p:tgtEl>
                    </p:cond>
                  </p:endCondLst>
                </p:cTn>
                <p:tgtEl>
                  <p:spTgt spid="22"/>
                </p:tgtEl>
              </p:cMediaNode>
            </p:video>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72"/>
          <p:cNvGrpSpPr/>
          <p:nvPr/>
        </p:nvGrpSpPr>
        <p:grpSpPr>
          <a:xfrm>
            <a:off x="685800" y="5017911"/>
            <a:ext cx="3733800" cy="1154289"/>
            <a:chOff x="685800" y="4876800"/>
            <a:chExt cx="3657600" cy="1154289"/>
          </a:xfrm>
        </p:grpSpPr>
        <p:sp>
          <p:nvSpPr>
            <p:cNvPr id="25" name="TextBox 24"/>
            <p:cNvSpPr txBox="1"/>
            <p:nvPr/>
          </p:nvSpPr>
          <p:spPr>
            <a:xfrm>
              <a:off x="685800" y="4876800"/>
              <a:ext cx="3657600" cy="400110"/>
            </a:xfrm>
            <a:prstGeom prst="rect">
              <a:avLst/>
            </a:prstGeom>
            <a:noFill/>
          </p:spPr>
          <p:txBody>
            <a:bodyPr wrap="square" rtlCol="0">
              <a:spAutoFit/>
            </a:bodyPr>
            <a:lstStyle/>
            <a:p>
              <a:pPr algn="ctr"/>
              <a:r>
                <a:rPr lang="en-US" sz="2000" noProof="1" smtClean="0">
                  <a:solidFill>
                    <a:srgbClr val="006600"/>
                  </a:solidFill>
                </a:rPr>
                <a:t>Iyer-Mazhari-Winslow-04</a:t>
              </a:r>
              <a:endParaRPr lang="en-US" sz="2000" noProof="1">
                <a:solidFill>
                  <a:srgbClr val="006600"/>
                </a:solidFill>
              </a:endParaRPr>
            </a:p>
          </p:txBody>
        </p:sp>
        <p:sp>
          <p:nvSpPr>
            <p:cNvPr id="26" name="Rectangle 25"/>
            <p:cNvSpPr/>
            <p:nvPr/>
          </p:nvSpPr>
          <p:spPr bwMode="auto">
            <a:xfrm>
              <a:off x="685800" y="4876800"/>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4" name="TextBox 63"/>
            <p:cNvSpPr txBox="1"/>
            <p:nvPr/>
          </p:nvSpPr>
          <p:spPr>
            <a:xfrm>
              <a:off x="1484371" y="5297269"/>
              <a:ext cx="2173229" cy="646331"/>
            </a:xfrm>
            <a:prstGeom prst="rect">
              <a:avLst/>
            </a:prstGeom>
            <a:noFill/>
          </p:spPr>
          <p:txBody>
            <a:bodyPr wrap="square" rtlCol="0">
              <a:spAutoFit/>
            </a:bodyPr>
            <a:lstStyle/>
            <a:p>
              <a:pPr algn="ctr"/>
              <a:r>
                <a:rPr lang="en-US" sz="1800" dirty="0" smtClean="0">
                  <a:solidFill>
                    <a:schemeClr val="tx2"/>
                  </a:solidFill>
                </a:rPr>
                <a:t>Variables: 67</a:t>
              </a:r>
            </a:p>
            <a:p>
              <a:pPr algn="ctr"/>
              <a:r>
                <a:rPr lang="en-US" sz="1800" dirty="0" smtClean="0">
                  <a:solidFill>
                    <a:schemeClr val="tx2"/>
                  </a:solidFill>
                </a:rPr>
                <a:t>Parameters: 94</a:t>
              </a:r>
              <a:endParaRPr lang="en-US" sz="1800" dirty="0">
                <a:solidFill>
                  <a:schemeClr val="tx2"/>
                </a:solidFill>
              </a:endParaRPr>
            </a:p>
          </p:txBody>
        </p:sp>
      </p:grpSp>
      <p:grpSp>
        <p:nvGrpSpPr>
          <p:cNvPr id="3" name="Group 70"/>
          <p:cNvGrpSpPr/>
          <p:nvPr/>
        </p:nvGrpSpPr>
        <p:grpSpPr>
          <a:xfrm>
            <a:off x="685800" y="1371600"/>
            <a:ext cx="3733800" cy="1143000"/>
            <a:chOff x="685800" y="1524000"/>
            <a:chExt cx="3657600" cy="1143000"/>
          </a:xfrm>
        </p:grpSpPr>
        <p:sp>
          <p:nvSpPr>
            <p:cNvPr id="47" name="Rectangle 46"/>
            <p:cNvSpPr/>
            <p:nvPr/>
          </p:nvSpPr>
          <p:spPr bwMode="auto">
            <a:xfrm>
              <a:off x="685800" y="1524000"/>
              <a:ext cx="3657600" cy="1143000"/>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2" name="TextBox 51"/>
            <p:cNvSpPr txBox="1"/>
            <p:nvPr/>
          </p:nvSpPr>
          <p:spPr>
            <a:xfrm>
              <a:off x="685800" y="1532461"/>
              <a:ext cx="3657600" cy="400110"/>
            </a:xfrm>
            <a:prstGeom prst="rect">
              <a:avLst/>
            </a:prstGeom>
            <a:noFill/>
          </p:spPr>
          <p:txBody>
            <a:bodyPr wrap="square" rtlCol="0">
              <a:spAutoFit/>
            </a:bodyPr>
            <a:lstStyle/>
            <a:p>
              <a:pPr algn="ctr"/>
              <a:r>
                <a:rPr lang="en-US" sz="2000" noProof="1" smtClean="0">
                  <a:solidFill>
                    <a:srgbClr val="006600"/>
                  </a:solidFill>
                </a:rPr>
                <a:t>Orovio-Cherry-Fenton-08</a:t>
              </a:r>
              <a:endParaRPr lang="en-US" sz="2000" noProof="1">
                <a:solidFill>
                  <a:srgbClr val="006600"/>
                </a:solidFill>
              </a:endParaRPr>
            </a:p>
          </p:txBody>
        </p:sp>
        <p:sp>
          <p:nvSpPr>
            <p:cNvPr id="65" name="TextBox 64"/>
            <p:cNvSpPr txBox="1"/>
            <p:nvPr/>
          </p:nvSpPr>
          <p:spPr>
            <a:xfrm>
              <a:off x="1574802" y="1905000"/>
              <a:ext cx="2173229" cy="646331"/>
            </a:xfrm>
            <a:prstGeom prst="rect">
              <a:avLst/>
            </a:prstGeom>
            <a:noFill/>
          </p:spPr>
          <p:txBody>
            <a:bodyPr wrap="square" rtlCol="0">
              <a:spAutoFit/>
            </a:bodyPr>
            <a:lstStyle/>
            <a:p>
              <a:pPr algn="ctr"/>
              <a:r>
                <a:rPr lang="en-US" sz="1800" dirty="0" smtClean="0">
                  <a:solidFill>
                    <a:schemeClr val="tx2"/>
                  </a:solidFill>
                </a:rPr>
                <a:t>Variables: 4</a:t>
              </a:r>
            </a:p>
            <a:p>
              <a:pPr algn="ctr"/>
              <a:r>
                <a:rPr lang="en-US" sz="1800" dirty="0" smtClean="0">
                  <a:solidFill>
                    <a:schemeClr val="tx2"/>
                  </a:solidFill>
                </a:rPr>
                <a:t>Parameters: 27</a:t>
              </a:r>
              <a:endParaRPr lang="en-US" sz="1800" dirty="0">
                <a:solidFill>
                  <a:schemeClr val="tx2"/>
                </a:solidFill>
              </a:endParaRPr>
            </a:p>
          </p:txBody>
        </p:sp>
      </p:grpSp>
      <p:grpSp>
        <p:nvGrpSpPr>
          <p:cNvPr id="4" name="Group 71"/>
          <p:cNvGrpSpPr/>
          <p:nvPr/>
        </p:nvGrpSpPr>
        <p:grpSpPr>
          <a:xfrm>
            <a:off x="685800" y="3189111"/>
            <a:ext cx="3733800" cy="1154289"/>
            <a:chOff x="685800" y="3189111"/>
            <a:chExt cx="3657600" cy="1154289"/>
          </a:xfrm>
        </p:grpSpPr>
        <p:sp>
          <p:nvSpPr>
            <p:cNvPr id="46" name="Rectangle 45"/>
            <p:cNvSpPr/>
            <p:nvPr/>
          </p:nvSpPr>
          <p:spPr bwMode="auto">
            <a:xfrm>
              <a:off x="685800" y="3189111"/>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1" name="TextBox 50"/>
            <p:cNvSpPr txBox="1"/>
            <p:nvPr/>
          </p:nvSpPr>
          <p:spPr>
            <a:xfrm>
              <a:off x="685800" y="3200400"/>
              <a:ext cx="3657600" cy="400110"/>
            </a:xfrm>
            <a:prstGeom prst="rect">
              <a:avLst/>
            </a:prstGeom>
            <a:noFill/>
          </p:spPr>
          <p:txBody>
            <a:bodyPr wrap="square" rtlCol="0">
              <a:spAutoFit/>
            </a:bodyPr>
            <a:lstStyle/>
            <a:p>
              <a:pPr algn="ctr"/>
              <a:r>
                <a:rPr lang="en-US" sz="2000" dirty="0" smtClean="0">
                  <a:solidFill>
                    <a:srgbClr val="006600"/>
                  </a:solidFill>
                </a:rPr>
                <a:t>Tusscher-Noble</a:t>
              </a:r>
              <a:r>
                <a:rPr lang="en-US" sz="2000" baseline="30000" dirty="0" smtClean="0">
                  <a:solidFill>
                    <a:srgbClr val="006600"/>
                  </a:solidFill>
                </a:rPr>
                <a:t>2</a:t>
              </a:r>
              <a:r>
                <a:rPr lang="en-US" sz="2000" dirty="0" smtClean="0">
                  <a:solidFill>
                    <a:srgbClr val="006600"/>
                  </a:solidFill>
                </a:rPr>
                <a:t>-Panfilov-03</a:t>
              </a:r>
              <a:endParaRPr lang="en-US" sz="2000" dirty="0">
                <a:solidFill>
                  <a:srgbClr val="006600"/>
                </a:solidFill>
              </a:endParaRPr>
            </a:p>
          </p:txBody>
        </p:sp>
        <p:sp>
          <p:nvSpPr>
            <p:cNvPr id="66" name="TextBox 65"/>
            <p:cNvSpPr txBox="1"/>
            <p:nvPr/>
          </p:nvSpPr>
          <p:spPr>
            <a:xfrm>
              <a:off x="1430866" y="3581400"/>
              <a:ext cx="2173229" cy="646331"/>
            </a:xfrm>
            <a:prstGeom prst="rect">
              <a:avLst/>
            </a:prstGeom>
            <a:noFill/>
          </p:spPr>
          <p:txBody>
            <a:bodyPr wrap="square" rtlCol="0">
              <a:spAutoFit/>
            </a:bodyPr>
            <a:lstStyle/>
            <a:p>
              <a:pPr algn="ctr"/>
              <a:r>
                <a:rPr lang="en-US" sz="1800" dirty="0" smtClean="0">
                  <a:solidFill>
                    <a:schemeClr val="tx2"/>
                  </a:solidFill>
                </a:rPr>
                <a:t>Variables: 17</a:t>
              </a:r>
            </a:p>
            <a:p>
              <a:pPr algn="ctr"/>
              <a:r>
                <a:rPr lang="en-US" sz="1800" dirty="0" smtClean="0">
                  <a:solidFill>
                    <a:schemeClr val="tx2"/>
                  </a:solidFill>
                </a:rPr>
                <a:t>Parameters: 44</a:t>
              </a:r>
              <a:endParaRPr lang="en-US" sz="1800" dirty="0">
                <a:solidFill>
                  <a:schemeClr val="tx2"/>
                </a:solidFill>
              </a:endParaRPr>
            </a:p>
          </p:txBody>
        </p:sp>
      </p:grpSp>
      <p:grpSp>
        <p:nvGrpSpPr>
          <p:cNvPr id="5" name="Group 74"/>
          <p:cNvGrpSpPr/>
          <p:nvPr/>
        </p:nvGrpSpPr>
        <p:grpSpPr>
          <a:xfrm>
            <a:off x="1269999" y="2514600"/>
            <a:ext cx="2904067" cy="2503311"/>
            <a:chOff x="1270002" y="2515394"/>
            <a:chExt cx="2904067" cy="2503311"/>
          </a:xfrm>
        </p:grpSpPr>
        <p:cxnSp>
          <p:nvCxnSpPr>
            <p:cNvPr id="45" name="Straight Arrow Connector 44"/>
            <p:cNvCxnSpPr>
              <a:stCxn id="26" idx="0"/>
              <a:endCxn id="46" idx="2"/>
            </p:cNvCxnSpPr>
            <p:nvPr/>
          </p:nvCxnSpPr>
          <p:spPr bwMode="auto">
            <a:xfrm rot="5400000" flipH="1" flipV="1">
              <a:off x="2215445" y="4680656"/>
              <a:ext cx="674511" cy="1588"/>
            </a:xfrm>
            <a:prstGeom prst="straightConnector1">
              <a:avLst/>
            </a:prstGeom>
            <a:noFill/>
            <a:ln w="25400" cap="flat" cmpd="sng" algn="ctr">
              <a:solidFill>
                <a:schemeClr val="tx1"/>
              </a:solidFill>
              <a:prstDash val="solid"/>
              <a:round/>
              <a:headEnd type="none" w="med" len="med"/>
              <a:tailEnd type="arrow"/>
            </a:ln>
            <a:effectLst/>
          </p:spPr>
        </p:cxnSp>
        <p:cxnSp>
          <p:nvCxnSpPr>
            <p:cNvPr id="50" name="Straight Arrow Connector 49"/>
            <p:cNvCxnSpPr>
              <a:stCxn id="46" idx="0"/>
              <a:endCxn id="47" idx="2"/>
            </p:cNvCxnSpPr>
            <p:nvPr/>
          </p:nvCxnSpPr>
          <p:spPr bwMode="auto">
            <a:xfrm rot="5400000" flipH="1" flipV="1">
              <a:off x="2215445" y="2851856"/>
              <a:ext cx="674511" cy="1588"/>
            </a:xfrm>
            <a:prstGeom prst="straightConnector1">
              <a:avLst/>
            </a:prstGeom>
            <a:noFill/>
            <a:ln w="25400" cap="flat" cmpd="sng" algn="ctr">
              <a:solidFill>
                <a:schemeClr val="tx1"/>
              </a:solidFill>
              <a:prstDash val="solid"/>
              <a:round/>
              <a:headEnd type="none" w="med" len="med"/>
              <a:tailEnd type="arrow"/>
            </a:ln>
            <a:effectLst/>
          </p:spPr>
        </p:cxnSp>
        <p:sp>
          <p:nvSpPr>
            <p:cNvPr id="69" name="TextBox 68"/>
            <p:cNvSpPr txBox="1"/>
            <p:nvPr/>
          </p:nvSpPr>
          <p:spPr>
            <a:xfrm>
              <a:off x="1278469" y="2678668"/>
              <a:ext cx="2895600" cy="369332"/>
            </a:xfrm>
            <a:prstGeom prst="rect">
              <a:avLst/>
            </a:prstGeom>
            <a:noFill/>
          </p:spPr>
          <p:txBody>
            <a:bodyPr wrap="square" rtlCol="0">
              <a:spAutoFit/>
            </a:bodyPr>
            <a:lstStyle/>
            <a:p>
              <a:pPr algn="ctr"/>
              <a:r>
                <a:rPr lang="en-US" sz="1800" dirty="0" smtClean="0"/>
                <a:t>reaction   abstraction </a:t>
              </a:r>
            </a:p>
          </p:txBody>
        </p:sp>
        <p:sp>
          <p:nvSpPr>
            <p:cNvPr id="70" name="TextBox 69"/>
            <p:cNvSpPr txBox="1"/>
            <p:nvPr/>
          </p:nvSpPr>
          <p:spPr>
            <a:xfrm>
              <a:off x="1270002" y="4507468"/>
              <a:ext cx="2895600" cy="369332"/>
            </a:xfrm>
            <a:prstGeom prst="rect">
              <a:avLst/>
            </a:prstGeom>
            <a:noFill/>
          </p:spPr>
          <p:txBody>
            <a:bodyPr wrap="square" rtlCol="0">
              <a:spAutoFit/>
            </a:bodyPr>
            <a:lstStyle/>
            <a:p>
              <a:pPr algn="ctr"/>
              <a:r>
                <a:rPr lang="en-US" sz="1800" dirty="0" smtClean="0">
                  <a:solidFill>
                    <a:srgbClr val="000000"/>
                  </a:solidFill>
                </a:rPr>
                <a:t>reaction   abstraction </a:t>
              </a:r>
            </a:p>
          </p:txBody>
        </p:sp>
      </p:grpSp>
      <p:sp>
        <p:nvSpPr>
          <p:cNvPr id="30" name="Rectangle 2"/>
          <p:cNvSpPr>
            <a:spLocks noGrp="1" noChangeArrowheads="1"/>
          </p:cNvSpPr>
          <p:nvPr>
            <p:ph type="title"/>
          </p:nvPr>
        </p:nvSpPr>
        <p:spPr>
          <a:xfrm>
            <a:off x="469900" y="76200"/>
            <a:ext cx="8229600" cy="850900"/>
          </a:xfrm>
        </p:spPr>
        <p:txBody>
          <a:bodyPr/>
          <a:lstStyle/>
          <a:p>
            <a:r>
              <a:rPr lang="en-GB" sz="3200" b="1" dirty="0" err="1" smtClean="0">
                <a:solidFill>
                  <a:srgbClr val="A50021"/>
                </a:solidFill>
              </a:rPr>
              <a:t>Param</a:t>
            </a:r>
            <a:r>
              <a:rPr lang="en-GB" sz="3200" b="1" dirty="0" smtClean="0">
                <a:solidFill>
                  <a:srgbClr val="A50021"/>
                </a:solidFill>
              </a:rPr>
              <a:t>. </a:t>
            </a:r>
            <a:r>
              <a:rPr lang="en-GB" sz="3200" b="1" dirty="0" err="1" smtClean="0">
                <a:solidFill>
                  <a:srgbClr val="A50021"/>
                </a:solidFill>
              </a:rPr>
              <a:t>Estim</a:t>
            </a:r>
            <a:r>
              <a:rPr lang="en-GB" sz="3200" b="1" dirty="0" smtClean="0">
                <a:solidFill>
                  <a:srgbClr val="A50021"/>
                </a:solidFill>
              </a:rPr>
              <a:t>: Hardware and Dimension</a:t>
            </a:r>
          </a:p>
        </p:txBody>
      </p:sp>
      <p:grpSp>
        <p:nvGrpSpPr>
          <p:cNvPr id="31" name="Group 30"/>
          <p:cNvGrpSpPr/>
          <p:nvPr/>
        </p:nvGrpSpPr>
        <p:grpSpPr>
          <a:xfrm>
            <a:off x="5181600" y="2364938"/>
            <a:ext cx="3581400" cy="1027331"/>
            <a:chOff x="5029200" y="1371600"/>
            <a:chExt cx="3581400" cy="1027331"/>
          </a:xfrm>
        </p:grpSpPr>
        <p:sp>
          <p:nvSpPr>
            <p:cNvPr id="32" name="TextBox 31"/>
            <p:cNvSpPr txBox="1"/>
            <p:nvPr/>
          </p:nvSpPr>
          <p:spPr>
            <a:xfrm>
              <a:off x="5257800" y="1752600"/>
              <a:ext cx="3352800" cy="646331"/>
            </a:xfrm>
            <a:prstGeom prst="rect">
              <a:avLst/>
            </a:prstGeom>
            <a:noFill/>
            <a:ln>
              <a:noFill/>
            </a:ln>
          </p:spPr>
          <p:txBody>
            <a:bodyPr wrap="square" rtlCol="0">
              <a:spAutoFit/>
            </a:bodyPr>
            <a:lstStyle/>
            <a:p>
              <a:pPr>
                <a:buFontTx/>
                <a:buChar char="-"/>
              </a:pPr>
              <a:r>
                <a:rPr lang="en-US" sz="1800" noProof="1" smtClean="0"/>
                <a:t> Implem. SpaceEx in CUDA </a:t>
              </a:r>
            </a:p>
            <a:p>
              <a:pPr>
                <a:buFontTx/>
                <a:buChar char="-"/>
              </a:pPr>
              <a:r>
                <a:rPr lang="en-US" sz="1800" noProof="1" smtClean="0"/>
                <a:t> Extend SpaceEx to MA ODE</a:t>
              </a:r>
            </a:p>
          </p:txBody>
        </p:sp>
        <p:sp>
          <p:nvSpPr>
            <p:cNvPr id="33" name="TextBox 32"/>
            <p:cNvSpPr txBox="1"/>
            <p:nvPr/>
          </p:nvSpPr>
          <p:spPr>
            <a:xfrm>
              <a:off x="5029200" y="1371600"/>
              <a:ext cx="3352800" cy="400110"/>
            </a:xfrm>
            <a:prstGeom prst="rect">
              <a:avLst/>
            </a:prstGeom>
            <a:noFill/>
            <a:ln>
              <a:noFill/>
            </a:ln>
          </p:spPr>
          <p:txBody>
            <a:bodyPr wrap="square" rtlCol="0">
              <a:spAutoFit/>
            </a:bodyPr>
            <a:lstStyle/>
            <a:p>
              <a:r>
                <a:rPr lang="en-US" sz="2000" dirty="0" smtClean="0">
                  <a:solidFill>
                    <a:srgbClr val="006600"/>
                  </a:solidFill>
                </a:rPr>
                <a:t>Hardware matters: </a:t>
              </a:r>
            </a:p>
          </p:txBody>
        </p:sp>
      </p:grpSp>
      <p:grpSp>
        <p:nvGrpSpPr>
          <p:cNvPr id="34" name="Group 33"/>
          <p:cNvGrpSpPr/>
          <p:nvPr/>
        </p:nvGrpSpPr>
        <p:grpSpPr>
          <a:xfrm>
            <a:off x="5181600" y="3505200"/>
            <a:ext cx="3810000" cy="1304330"/>
            <a:chOff x="5029200" y="1371600"/>
            <a:chExt cx="3810000" cy="1304330"/>
          </a:xfrm>
        </p:grpSpPr>
        <p:sp>
          <p:nvSpPr>
            <p:cNvPr id="35" name="TextBox 34"/>
            <p:cNvSpPr txBox="1"/>
            <p:nvPr/>
          </p:nvSpPr>
          <p:spPr>
            <a:xfrm>
              <a:off x="5257800" y="1752600"/>
              <a:ext cx="3581400" cy="923330"/>
            </a:xfrm>
            <a:prstGeom prst="rect">
              <a:avLst/>
            </a:prstGeom>
            <a:noFill/>
            <a:ln>
              <a:noFill/>
            </a:ln>
          </p:spPr>
          <p:txBody>
            <a:bodyPr wrap="square" rtlCol="0">
              <a:spAutoFit/>
            </a:bodyPr>
            <a:lstStyle/>
            <a:p>
              <a:pPr>
                <a:buFontTx/>
                <a:buChar char="-"/>
              </a:pPr>
              <a:r>
                <a:rPr lang="en-US" sz="1800" noProof="1" smtClean="0"/>
                <a:t> Work on OCF model (MRM)</a:t>
              </a:r>
            </a:p>
            <a:p>
              <a:pPr>
                <a:buFontTx/>
                <a:buChar char="-"/>
              </a:pPr>
              <a:r>
                <a:rPr lang="en-US" sz="1800" noProof="1" smtClean="0"/>
                <a:t> MRM still intractable</a:t>
              </a:r>
            </a:p>
            <a:p>
              <a:pPr>
                <a:buFontTx/>
                <a:buChar char="-"/>
              </a:pPr>
              <a:r>
                <a:rPr lang="en-US" sz="1800" noProof="1" smtClean="0"/>
                <a:t> Will talk about our approach</a:t>
              </a:r>
            </a:p>
          </p:txBody>
        </p:sp>
        <p:sp>
          <p:nvSpPr>
            <p:cNvPr id="36" name="TextBox 35"/>
            <p:cNvSpPr txBox="1"/>
            <p:nvPr/>
          </p:nvSpPr>
          <p:spPr>
            <a:xfrm>
              <a:off x="5029200" y="1371600"/>
              <a:ext cx="3352800" cy="400110"/>
            </a:xfrm>
            <a:prstGeom prst="rect">
              <a:avLst/>
            </a:prstGeom>
            <a:noFill/>
            <a:ln>
              <a:noFill/>
            </a:ln>
          </p:spPr>
          <p:txBody>
            <a:bodyPr wrap="square" rtlCol="0">
              <a:spAutoFit/>
            </a:bodyPr>
            <a:lstStyle/>
            <a:p>
              <a:r>
                <a:rPr lang="en-US" sz="2000" dirty="0" smtClean="0">
                  <a:solidFill>
                    <a:srgbClr val="006600"/>
                  </a:solidFill>
                </a:rPr>
                <a:t>Dimension matters: </a:t>
              </a:r>
            </a:p>
          </p:txBody>
        </p:sp>
      </p:grpSp>
      <p:cxnSp>
        <p:nvCxnSpPr>
          <p:cNvPr id="39" name="Shape 38"/>
          <p:cNvCxnSpPr>
            <a:stCxn id="47" idx="3"/>
            <a:endCxn id="43" idx="1"/>
          </p:cNvCxnSpPr>
          <p:nvPr/>
        </p:nvCxnSpPr>
        <p:spPr bwMode="auto">
          <a:xfrm>
            <a:off x="4419600" y="1943100"/>
            <a:ext cx="685800" cy="1676400"/>
          </a:xfrm>
          <a:prstGeom prst="bentConnector3">
            <a:avLst>
              <a:gd name="adj1" fmla="val 50000"/>
            </a:avLst>
          </a:prstGeom>
          <a:noFill/>
          <a:ln w="25400" cap="flat" cmpd="sng" algn="ctr">
            <a:solidFill>
              <a:schemeClr val="tx1"/>
            </a:solidFill>
            <a:prstDash val="solid"/>
            <a:round/>
            <a:headEnd type="none" w="med" len="med"/>
            <a:tailEnd type="arrow"/>
          </a:ln>
          <a:effectLst/>
        </p:spPr>
      </p:cxnSp>
      <p:sp>
        <p:nvSpPr>
          <p:cNvPr id="43" name="Rectangle 42"/>
          <p:cNvSpPr/>
          <p:nvPr/>
        </p:nvSpPr>
        <p:spPr bwMode="auto">
          <a:xfrm>
            <a:off x="5105400" y="2286000"/>
            <a:ext cx="3810000" cy="2667000"/>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nvGrpSpPr>
          <p:cNvPr id="63" name="Group 62"/>
          <p:cNvGrpSpPr/>
          <p:nvPr/>
        </p:nvGrpSpPr>
        <p:grpSpPr>
          <a:xfrm>
            <a:off x="1269999" y="2517425"/>
            <a:ext cx="2904067" cy="2503311"/>
            <a:chOff x="1269999" y="2517425"/>
            <a:chExt cx="2904067" cy="2503311"/>
          </a:xfrm>
        </p:grpSpPr>
        <p:cxnSp>
          <p:nvCxnSpPr>
            <p:cNvPr id="59" name="Straight Arrow Connector 58"/>
            <p:cNvCxnSpPr/>
            <p:nvPr/>
          </p:nvCxnSpPr>
          <p:spPr bwMode="auto">
            <a:xfrm rot="5400000" flipH="1" flipV="1">
              <a:off x="2215442" y="4682687"/>
              <a:ext cx="674511" cy="1588"/>
            </a:xfrm>
            <a:prstGeom prst="straightConnector1">
              <a:avLst/>
            </a:prstGeom>
            <a:noFill/>
            <a:ln w="25400" cap="flat" cmpd="sng" algn="ctr">
              <a:solidFill>
                <a:schemeClr val="tx1"/>
              </a:solidFill>
              <a:prstDash val="solid"/>
              <a:round/>
              <a:headEnd type="arrow" w="med" len="med"/>
              <a:tailEnd type="none"/>
            </a:ln>
            <a:effectLst/>
          </p:spPr>
        </p:cxnSp>
        <p:cxnSp>
          <p:nvCxnSpPr>
            <p:cNvPr id="60" name="Straight Arrow Connector 59"/>
            <p:cNvCxnSpPr/>
            <p:nvPr/>
          </p:nvCxnSpPr>
          <p:spPr bwMode="auto">
            <a:xfrm rot="5400000" flipH="1" flipV="1">
              <a:off x="2215442" y="2853887"/>
              <a:ext cx="674511" cy="1588"/>
            </a:xfrm>
            <a:prstGeom prst="straightConnector1">
              <a:avLst/>
            </a:prstGeom>
            <a:noFill/>
            <a:ln w="25400" cap="flat" cmpd="sng" algn="ctr">
              <a:solidFill>
                <a:schemeClr val="tx1"/>
              </a:solidFill>
              <a:prstDash val="solid"/>
              <a:round/>
              <a:headEnd type="arrow" w="med" len="med"/>
              <a:tailEnd type="none"/>
            </a:ln>
            <a:effectLst/>
          </p:spPr>
        </p:cxnSp>
        <p:sp>
          <p:nvSpPr>
            <p:cNvPr id="61" name="TextBox 60"/>
            <p:cNvSpPr txBox="1"/>
            <p:nvPr/>
          </p:nvSpPr>
          <p:spPr>
            <a:xfrm>
              <a:off x="1278466" y="2680699"/>
              <a:ext cx="2895600" cy="369332"/>
            </a:xfrm>
            <a:prstGeom prst="rect">
              <a:avLst/>
            </a:prstGeom>
            <a:noFill/>
          </p:spPr>
          <p:txBody>
            <a:bodyPr wrap="square" rtlCol="0">
              <a:spAutoFit/>
            </a:bodyPr>
            <a:lstStyle/>
            <a:p>
              <a:pPr algn="ctr"/>
              <a:r>
                <a:rPr lang="en-US" sz="1800" dirty="0" smtClean="0"/>
                <a:t>? </a:t>
              </a:r>
            </a:p>
          </p:txBody>
        </p:sp>
        <p:sp>
          <p:nvSpPr>
            <p:cNvPr id="62" name="TextBox 61"/>
            <p:cNvSpPr txBox="1"/>
            <p:nvPr/>
          </p:nvSpPr>
          <p:spPr>
            <a:xfrm>
              <a:off x="1269999" y="4509499"/>
              <a:ext cx="2895600" cy="369332"/>
            </a:xfrm>
            <a:prstGeom prst="rect">
              <a:avLst/>
            </a:prstGeom>
            <a:noFill/>
          </p:spPr>
          <p:txBody>
            <a:bodyPr wrap="square" rtlCol="0">
              <a:spAutoFit/>
            </a:bodyPr>
            <a:lstStyle/>
            <a:p>
              <a:pPr algn="ctr"/>
              <a:r>
                <a:rPr lang="en-US" sz="1800" dirty="0" smtClean="0">
                  <a:solidFill>
                    <a:srgbClr val="000000"/>
                  </a:solidFill>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9" presetClass="emph" presetSubtype="0" nodeType="withEffect">
                                  <p:stCondLst>
                                    <p:cond delay="0"/>
                                  </p:stCondLst>
                                  <p:childTnLst>
                                    <p:set>
                                      <p:cBhvr rctx="PPT">
                                        <p:cTn id="11" dur="indefinite"/>
                                        <p:tgtEl>
                                          <p:spTgt spid="4"/>
                                        </p:tgtEl>
                                        <p:attrNameLst>
                                          <p:attrName>style.opacity</p:attrName>
                                        </p:attrNameLst>
                                      </p:cBhvr>
                                      <p:to>
                                        <p:strVal val="0.5"/>
                                      </p:to>
                                    </p:set>
                                    <p:animEffect filter="image" prLst="opacity: 0.5">
                                      <p:cBhvr rctx="IE">
                                        <p:cTn id="12" dur="indefinite"/>
                                        <p:tgtEl>
                                          <p:spTgt spid="4"/>
                                        </p:tgtEl>
                                      </p:cBhvr>
                                    </p:animEffect>
                                  </p:childTnLst>
                                </p:cTn>
                              </p:par>
                              <p:par>
                                <p:cTn id="13" presetID="9" presetClass="emph" presetSubtype="0" nodeType="with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457200" y="228600"/>
            <a:ext cx="8229600" cy="749300"/>
          </a:xfrm>
        </p:spPr>
        <p:txBody>
          <a:bodyPr/>
          <a:lstStyle/>
          <a:p>
            <a:pPr>
              <a:defRPr/>
            </a:pPr>
            <a:r>
              <a:rPr lang="en-US" sz="3200" b="1" dirty="0" smtClean="0">
                <a:solidFill>
                  <a:srgbClr val="A50021"/>
                </a:solidFill>
                <a:latin typeface="+mn-lt"/>
              </a:rPr>
              <a:t>Lack of Excitability: Implications</a:t>
            </a:r>
            <a:endParaRPr lang="en-US" sz="3200" b="1" dirty="0">
              <a:solidFill>
                <a:srgbClr val="A50021"/>
              </a:solidFill>
              <a:latin typeface="+mn-lt"/>
            </a:endParaRPr>
          </a:p>
        </p:txBody>
      </p:sp>
      <p:sp>
        <p:nvSpPr>
          <p:cNvPr id="24579" name="Rectangle 3"/>
          <p:cNvSpPr>
            <a:spLocks noGrp="1" noChangeArrowheads="1"/>
          </p:cNvSpPr>
          <p:nvPr>
            <p:ph type="body" sz="half" idx="1"/>
          </p:nvPr>
        </p:nvSpPr>
        <p:spPr>
          <a:xfrm>
            <a:off x="2057400" y="990600"/>
            <a:ext cx="5410200" cy="533400"/>
          </a:xfrm>
        </p:spPr>
        <p:txBody>
          <a:bodyPr/>
          <a:lstStyle/>
          <a:p>
            <a:pPr>
              <a:buFontTx/>
              <a:buNone/>
            </a:pPr>
            <a:r>
              <a:rPr lang="en-US" altLang="zh-CN" sz="2400" b="1" smtClean="0">
                <a:solidFill>
                  <a:srgbClr val="006600"/>
                </a:solidFill>
                <a:ea typeface="Arial" charset="0"/>
                <a:cs typeface="Arial" charset="0"/>
              </a:rPr>
              <a:t>Stimulus: </a:t>
            </a:r>
            <a:r>
              <a:rPr lang="en-US" altLang="zh-CN" sz="2400" b="1" smtClean="0">
                <a:solidFill>
                  <a:srgbClr val="000000"/>
                </a:solidFill>
                <a:ea typeface="Arial" charset="0"/>
                <a:cs typeface="Arial" charset="0"/>
              </a:rPr>
              <a:t>bottom row, </a:t>
            </a:r>
            <a:r>
              <a:rPr lang="en-US" altLang="zh-CN" sz="2400" b="1" smtClean="0">
                <a:ea typeface="Arial" charset="0"/>
                <a:cs typeface="Arial" charset="0"/>
              </a:rPr>
              <a:t>every 300ms </a:t>
            </a:r>
          </a:p>
        </p:txBody>
      </p:sp>
      <p:sp>
        <p:nvSpPr>
          <p:cNvPr id="24580" name="Rectangle 63"/>
          <p:cNvSpPr>
            <a:spLocks noChangeArrowheads="1"/>
          </p:cNvSpPr>
          <p:nvPr/>
        </p:nvSpPr>
        <p:spPr bwMode="auto">
          <a:xfrm>
            <a:off x="1447800" y="6019800"/>
            <a:ext cx="1981200" cy="533400"/>
          </a:xfrm>
          <a:prstGeom prst="rect">
            <a:avLst/>
          </a:prstGeom>
          <a:noFill/>
          <a:ln w="9525">
            <a:noFill/>
            <a:miter lim="800000"/>
            <a:headEnd/>
            <a:tailEnd/>
          </a:ln>
        </p:spPr>
        <p:txBody>
          <a:bodyPr>
            <a:prstTxWarp prst="textNoShape">
              <a:avLst/>
            </a:prstTxWarp>
          </a:bodyPr>
          <a:lstStyle/>
          <a:p>
            <a:pPr marL="342900" indent="-342900">
              <a:spcBef>
                <a:spcPts val="838"/>
              </a:spcBef>
            </a:pPr>
            <a:r>
              <a:rPr lang="en-US" altLang="zh-CN" sz="2400">
                <a:solidFill>
                  <a:srgbClr val="006600"/>
                </a:solidFill>
                <a:ea typeface="Arial" charset="0"/>
                <a:cs typeface="Arial" charset="0"/>
              </a:rPr>
              <a:t>No Obstacle </a:t>
            </a:r>
          </a:p>
        </p:txBody>
      </p:sp>
      <p:pic>
        <p:nvPicPr>
          <p:cNvPr id="24581" name="Picture 5" descr="/Volumes/Homes/grosu/slides/11/cmacs.Maryland.apr.29/withoutobstacle.avi">
            <a:hlinkClick r:id="" action="ppaction://media"/>
          </p:cNvPr>
          <p:cNvPicPr/>
          <p:nvPr>
            <a:videoFile r:link="rId1"/>
          </p:nvPr>
        </p:nvPicPr>
        <p:blipFill>
          <a:blip r:embed="rId5"/>
          <a:srcRect/>
          <a:stretch>
            <a:fillRect/>
          </a:stretch>
        </p:blipFill>
        <p:spPr bwMode="auto">
          <a:xfrm>
            <a:off x="304800" y="1600200"/>
            <a:ext cx="4267200" cy="4525963"/>
          </a:xfrm>
          <a:prstGeom prst="rect">
            <a:avLst/>
          </a:prstGeom>
          <a:noFill/>
          <a:ln w="9525">
            <a:noFill/>
            <a:miter lim="800000"/>
            <a:headEnd/>
            <a:tailEnd/>
          </a:ln>
        </p:spPr>
      </p:pic>
      <p:pic>
        <p:nvPicPr>
          <p:cNvPr id="24582" name="Picture 6" descr="/Volumes/Homes/grosu/slides/11/cmacs.Maryland.apr.29/obstacle.avi">
            <a:hlinkClick r:id="" action="ppaction://media"/>
          </p:cNvPr>
          <p:cNvPicPr/>
          <p:nvPr>
            <a:videoFile r:link="rId2"/>
          </p:nvPr>
        </p:nvPicPr>
        <p:blipFill>
          <a:blip r:embed="rId6"/>
          <a:srcRect/>
          <a:stretch>
            <a:fillRect/>
          </a:stretch>
        </p:blipFill>
        <p:spPr bwMode="auto">
          <a:xfrm>
            <a:off x="4800600" y="1600200"/>
            <a:ext cx="4114800" cy="4500563"/>
          </a:xfrm>
          <a:prstGeom prst="rect">
            <a:avLst/>
          </a:prstGeom>
          <a:noFill/>
          <a:ln w="9525">
            <a:noFill/>
            <a:miter lim="800000"/>
            <a:headEnd/>
            <a:tailEnd/>
          </a:ln>
        </p:spPr>
      </p:pic>
      <p:sp>
        <p:nvSpPr>
          <p:cNvPr id="24583" name="Rectangle 63"/>
          <p:cNvSpPr>
            <a:spLocks noChangeArrowheads="1"/>
          </p:cNvSpPr>
          <p:nvPr/>
        </p:nvSpPr>
        <p:spPr bwMode="auto">
          <a:xfrm>
            <a:off x="5791200" y="5943600"/>
            <a:ext cx="2438400" cy="533400"/>
          </a:xfrm>
          <a:prstGeom prst="rect">
            <a:avLst/>
          </a:prstGeom>
          <a:noFill/>
          <a:ln w="9525">
            <a:noFill/>
            <a:miter lim="800000"/>
            <a:headEnd/>
            <a:tailEnd/>
          </a:ln>
        </p:spPr>
        <p:txBody>
          <a:bodyPr>
            <a:prstTxWarp prst="textNoShape">
              <a:avLst/>
            </a:prstTxWarp>
          </a:bodyPr>
          <a:lstStyle/>
          <a:p>
            <a:pPr marL="342900" indent="-342900">
              <a:spcBef>
                <a:spcPts val="838"/>
              </a:spcBef>
            </a:pPr>
            <a:r>
              <a:rPr lang="en-US" altLang="zh-CN" sz="2400">
                <a:solidFill>
                  <a:srgbClr val="006600"/>
                </a:solidFill>
                <a:ea typeface="Arial" charset="0"/>
                <a:cs typeface="Arial" charset="0"/>
              </a:rPr>
              <a:t>Obstacle of UT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00" fill="hold"/>
                                        <p:tgtEl>
                                          <p:spTgt spid="24581"/>
                                        </p:tgtEl>
                                      </p:cBhvr>
                                    </p:cmd>
                                  </p:childTnLst>
                                </p:cTn>
                              </p:par>
                            </p:childTnLst>
                          </p:cTn>
                        </p:par>
                        <p:par>
                          <p:cTn id="7" fill="hold">
                            <p:stCondLst>
                              <p:cond delay="10500"/>
                            </p:stCondLst>
                            <p:childTnLst>
                              <p:par>
                                <p:cTn id="8" presetID="1" presetClass="mediacall" presetSubtype="0" fill="hold" nodeType="afterEffect">
                                  <p:stCondLst>
                                    <p:cond delay="0"/>
                                  </p:stCondLst>
                                  <p:childTnLst>
                                    <p:cmd type="call" cmd="playFrom(0.0)">
                                      <p:cBhvr>
                                        <p:cTn id="9" dur="22466" fill="hold"/>
                                        <p:tgtEl>
                                          <p:spTgt spid="2458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58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4581"/>
                                        </p:tgtEl>
                                      </p:cBhvr>
                                    </p:cmd>
                                  </p:childTnLst>
                                </p:cTn>
                              </p:par>
                            </p:childTnLst>
                          </p:cTn>
                        </p:par>
                      </p:childTnLst>
                    </p:cTn>
                  </p:par>
                </p:childTnLst>
              </p:cTn>
              <p:nextCondLst>
                <p:cond evt="onClick" delay="0">
                  <p:tgtEl>
                    <p:spTgt spid="24581"/>
                  </p:tgtEl>
                </p:cond>
              </p:nextCondLst>
            </p:seq>
            <p:video>
              <p:cMediaNode>
                <p:cTn id="15" fill="hold" display="0">
                  <p:stCondLst>
                    <p:cond delay="indefinite"/>
                  </p:stCondLst>
                  <p:endCondLst>
                    <p:cond evt="onNext" delay="0">
                      <p:tgtEl>
                        <p:sldTgt/>
                      </p:tgtEl>
                    </p:cond>
                    <p:cond evt="onPrev" delay="0">
                      <p:tgtEl>
                        <p:sldTgt/>
                      </p:tgtEl>
                    </p:cond>
                  </p:endCondLst>
                </p:cTn>
                <p:tgtEl>
                  <p:spTgt spid="24581"/>
                </p:tgtEl>
              </p:cMediaNode>
            </p:video>
            <p:seq concurrent="1" nextAc="seek">
              <p:cTn id="16" restart="whenNotActive" fill="hold" evtFilter="cancelBubble" nodeType="interactiveSeq">
                <p:stCondLst>
                  <p:cond evt="onClick" delay="0">
                    <p:tgtEl>
                      <p:spTgt spid="2458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4582"/>
                                        </p:tgtEl>
                                      </p:cBhvr>
                                    </p:cmd>
                                  </p:childTnLst>
                                </p:cTn>
                              </p:par>
                            </p:childTnLst>
                          </p:cTn>
                        </p:par>
                      </p:childTnLst>
                    </p:cTn>
                  </p:par>
                </p:childTnLst>
              </p:cTn>
              <p:nextCondLst>
                <p:cond evt="onClick" delay="0">
                  <p:tgtEl>
                    <p:spTgt spid="24582"/>
                  </p:tgtEl>
                </p:cond>
              </p:nextCondLst>
            </p:seq>
            <p:video>
              <p:cMediaNode>
                <p:cTn id="21" fill="hold" display="0">
                  <p:stCondLst>
                    <p:cond delay="indefinite"/>
                  </p:stCondLst>
                  <p:endCondLst>
                    <p:cond evt="onNext" delay="0">
                      <p:tgtEl>
                        <p:sldTgt/>
                      </p:tgtEl>
                    </p:cond>
                    <p:cond evt="onPrev" delay="0">
                      <p:tgtEl>
                        <p:sldTgt/>
                      </p:tgtEl>
                    </p:cond>
                  </p:endCondLst>
                </p:cTn>
                <p:tgtEl>
                  <p:spTgt spid="24582"/>
                </p:tgtEl>
              </p:cMediaNode>
            </p:vide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236538"/>
            <a:ext cx="8229600" cy="990600"/>
          </a:xfrm>
        </p:spPr>
        <p:txBody>
          <a:bodyPr/>
          <a:lstStyle/>
          <a:p>
            <a:pPr>
              <a:defRPr/>
            </a:pPr>
            <a:r>
              <a:rPr lang="en-US" sz="3200" b="1" dirty="0" smtClean="0">
                <a:solidFill>
                  <a:srgbClr val="A50021"/>
                </a:solidFill>
                <a:latin typeface="+mn-lt"/>
              </a:rPr>
              <a:t>Problem to Solve</a:t>
            </a:r>
            <a:endParaRPr lang="en-US" sz="3200" b="1" dirty="0">
              <a:solidFill>
                <a:srgbClr val="A50021"/>
              </a:solidFill>
              <a:latin typeface="+mn-lt"/>
            </a:endParaRPr>
          </a:p>
        </p:txBody>
      </p:sp>
      <p:sp>
        <p:nvSpPr>
          <p:cNvPr id="537604" name="Rectangle 4"/>
          <p:cNvSpPr>
            <a:spLocks noGrp="1" noChangeArrowheads="1"/>
          </p:cNvSpPr>
          <p:nvPr>
            <p:ph type="body" sz="half" idx="1"/>
          </p:nvPr>
        </p:nvSpPr>
        <p:spPr>
          <a:xfrm>
            <a:off x="298450" y="1524000"/>
            <a:ext cx="8464550" cy="990600"/>
          </a:xfrm>
        </p:spPr>
        <p:txBody>
          <a:bodyPr/>
          <a:lstStyle/>
          <a:p>
            <a:pPr>
              <a:spcBef>
                <a:spcPct val="25000"/>
              </a:spcBef>
              <a:defRPr/>
            </a:pPr>
            <a:r>
              <a:rPr lang="en-US" altLang="zh-CN" sz="2400" b="1" kern="1200" dirty="0" smtClean="0">
                <a:solidFill>
                  <a:srgbClr val="006600"/>
                </a:solidFill>
                <a:cs typeface="Arial"/>
              </a:rPr>
              <a:t>What circumstances</a:t>
            </a:r>
            <a:r>
              <a:rPr lang="en-US" altLang="zh-CN" sz="2400" b="1" dirty="0" smtClean="0">
                <a:ea typeface="SimSun" pitchFamily="2" charset="-122"/>
                <a:cs typeface="SimSun" pitchFamily="2" charset="-122"/>
              </a:rPr>
              <a:t> lead to a </a:t>
            </a:r>
            <a:r>
              <a:rPr lang="en-US" altLang="zh-CN" sz="2400" b="1" dirty="0" smtClean="0">
                <a:solidFill>
                  <a:srgbClr val="1F497D"/>
                </a:solidFill>
                <a:cs typeface="Arial"/>
              </a:rPr>
              <a:t>loss of excitability? </a:t>
            </a:r>
            <a:endParaRPr lang="en-US" altLang="zh-CN" sz="2200" b="1" dirty="0" smtClean="0">
              <a:solidFill>
                <a:srgbClr val="000000"/>
              </a:solidFill>
              <a:ea typeface="SimSun" pitchFamily="2" charset="-122"/>
              <a:cs typeface="SimSun" pitchFamily="2" charset="-122"/>
            </a:endParaRPr>
          </a:p>
          <a:p>
            <a:pPr>
              <a:spcBef>
                <a:spcPts val="360"/>
              </a:spcBef>
              <a:defRPr/>
            </a:pPr>
            <a:r>
              <a:rPr lang="en-US" altLang="zh-CN" sz="2400" b="1" kern="1200" dirty="0" smtClean="0">
                <a:solidFill>
                  <a:srgbClr val="006600"/>
                </a:solidFill>
                <a:cs typeface="Arial"/>
              </a:rPr>
              <a:t>What parameter ranges </a:t>
            </a:r>
            <a:r>
              <a:rPr lang="en-US" altLang="zh-CN" sz="2400" b="1" dirty="0" smtClean="0">
                <a:ea typeface="SimSun" pitchFamily="2" charset="-122"/>
                <a:cs typeface="SimSun" pitchFamily="2" charset="-122"/>
              </a:rPr>
              <a:t>reproduce </a:t>
            </a:r>
            <a:r>
              <a:rPr lang="en-US" altLang="zh-CN" sz="2400" b="1" dirty="0" smtClean="0">
                <a:solidFill>
                  <a:srgbClr val="1F497D"/>
                </a:solidFill>
                <a:cs typeface="Arial"/>
              </a:rPr>
              <a:t>loss of excitability?  </a:t>
            </a:r>
          </a:p>
        </p:txBody>
      </p:sp>
      <p:pic>
        <p:nvPicPr>
          <p:cNvPr id="20485" name="Picture 11"/>
          <p:cNvPicPr>
            <a:picLocks noGrp="1" noChangeAspect="1" noChangeArrowheads="1"/>
          </p:cNvPicPr>
          <p:nvPr>
            <p:ph sz="quarter" idx="3"/>
          </p:nvPr>
        </p:nvPicPr>
        <p:blipFill>
          <a:blip r:embed="rId3"/>
          <a:srcRect/>
          <a:stretch>
            <a:fillRect/>
          </a:stretch>
        </p:blipFill>
        <p:spPr>
          <a:xfrm>
            <a:off x="2147483647" y="2147483647"/>
            <a:ext cx="2147482688" cy="2127011875"/>
          </a:xfrm>
        </p:spPr>
      </p:pic>
      <p:grpSp>
        <p:nvGrpSpPr>
          <p:cNvPr id="33" name="Group 32"/>
          <p:cNvGrpSpPr/>
          <p:nvPr/>
        </p:nvGrpSpPr>
        <p:grpSpPr>
          <a:xfrm>
            <a:off x="533400" y="3276600"/>
            <a:ext cx="8077200" cy="1981200"/>
            <a:chOff x="533400" y="2971800"/>
            <a:chExt cx="8077200" cy="1981200"/>
          </a:xfrm>
        </p:grpSpPr>
        <p:sp>
          <p:nvSpPr>
            <p:cNvPr id="13" name="Rectangle 12"/>
            <p:cNvSpPr/>
            <p:nvPr/>
          </p:nvSpPr>
          <p:spPr bwMode="auto">
            <a:xfrm>
              <a:off x="533400" y="29718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Experimental</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Data</a:t>
              </a:r>
              <a:endParaRPr kumimoji="0" lang="en-US" sz="2000" b="1" i="0" u="none" strike="noStrike" cap="none" normalizeH="0" baseline="0" dirty="0">
                <a:ln>
                  <a:noFill/>
                </a:ln>
                <a:solidFill>
                  <a:schemeClr val="tx1"/>
                </a:solidFill>
                <a:effectLst/>
                <a:latin typeface="Arial" charset="0"/>
              </a:endParaRPr>
            </a:p>
          </p:txBody>
        </p:sp>
        <p:sp>
          <p:nvSpPr>
            <p:cNvPr id="15" name="Rectangle 14"/>
            <p:cNvSpPr/>
            <p:nvPr/>
          </p:nvSpPr>
          <p:spPr bwMode="auto">
            <a:xfrm>
              <a:off x="3352800" y="29718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t>Minimal</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Resistor</a:t>
              </a:r>
              <a:r>
                <a:rPr kumimoji="0" lang="en-US" sz="2000" b="1" i="0" u="none" strike="noStrike" cap="none" normalizeH="0" dirty="0" smtClean="0">
                  <a:ln>
                    <a:noFill/>
                  </a:ln>
                  <a:solidFill>
                    <a:schemeClr val="tx1"/>
                  </a:solidFill>
                  <a:effectLst/>
                  <a:latin typeface="Arial" charset="0"/>
                </a:rPr>
                <a:t> Model</a:t>
              </a:r>
              <a:endParaRPr kumimoji="0" lang="en-US" sz="2000" b="1" i="0" u="none" strike="noStrike" cap="none" normalizeH="0" baseline="0" dirty="0">
                <a:ln>
                  <a:noFill/>
                </a:ln>
                <a:solidFill>
                  <a:schemeClr val="tx1"/>
                </a:solidFill>
                <a:effectLst/>
                <a:latin typeface="Arial" charset="0"/>
              </a:endParaRPr>
            </a:p>
          </p:txBody>
        </p:sp>
        <p:sp>
          <p:nvSpPr>
            <p:cNvPr id="20" name="Rectangle 19"/>
            <p:cNvSpPr/>
            <p:nvPr/>
          </p:nvSpPr>
          <p:spPr bwMode="auto">
            <a:xfrm>
              <a:off x="6172200" y="29718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t>Minimal</a:t>
              </a:r>
              <a:r>
                <a:rPr kumimoji="0" lang="en-US" sz="2000" b="1" i="0" u="none" strike="noStrike" cap="none" normalizeH="0" baseline="0" dirty="0" smtClean="0">
                  <a:ln>
                    <a:noFill/>
                  </a:ln>
                  <a:solidFill>
                    <a:schemeClr val="tx1"/>
                  </a:solidFill>
                  <a:effectLst/>
                  <a:latin typeface="Arial" charset="0"/>
                </a:rPr>
                <a:t> Conductor</a:t>
              </a:r>
              <a:r>
                <a:rPr kumimoji="0" lang="en-US" sz="2000" b="1" i="0" u="none" strike="noStrike" cap="none" normalizeH="0" dirty="0" smtClean="0">
                  <a:ln>
                    <a:noFill/>
                  </a:ln>
                  <a:solidFill>
                    <a:schemeClr val="tx1"/>
                  </a:solidFill>
                  <a:effectLst/>
                  <a:latin typeface="Arial" charset="0"/>
                </a:rPr>
                <a:t> Model</a:t>
              </a:r>
              <a:endParaRPr kumimoji="0" lang="en-US" sz="2000" b="1" i="0" u="none" strike="noStrike" cap="none" normalizeH="0" baseline="0" dirty="0">
                <a:ln>
                  <a:noFill/>
                </a:ln>
                <a:solidFill>
                  <a:schemeClr val="tx1"/>
                </a:solidFill>
                <a:effectLst/>
                <a:latin typeface="Arial" charset="0"/>
              </a:endParaRPr>
            </a:p>
          </p:txBody>
        </p:sp>
        <p:sp>
          <p:nvSpPr>
            <p:cNvPr id="21" name="Rectangle 20"/>
            <p:cNvSpPr/>
            <p:nvPr/>
          </p:nvSpPr>
          <p:spPr bwMode="auto">
            <a:xfrm>
              <a:off x="6172200" y="42672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t>Minimal</a:t>
              </a:r>
              <a:r>
                <a:rPr kumimoji="0" lang="en-US" sz="2000" b="1" i="0" u="none" strike="noStrike" cap="none" normalizeH="0" baseline="0" dirty="0" smtClean="0">
                  <a:ln>
                    <a:noFill/>
                  </a:ln>
                  <a:solidFill>
                    <a:schemeClr val="tx1"/>
                  </a:solidFill>
                  <a:effectLst/>
                  <a:latin typeface="Arial" charset="0"/>
                </a:rPr>
                <a: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Multi-Affine</a:t>
              </a:r>
              <a:r>
                <a:rPr kumimoji="0" lang="en-US" sz="2000" b="1" i="0" u="none" strike="noStrike" cap="none" normalizeH="0" dirty="0" smtClean="0">
                  <a:ln>
                    <a:noFill/>
                  </a:ln>
                  <a:solidFill>
                    <a:schemeClr val="tx1"/>
                  </a:solidFill>
                  <a:effectLst/>
                  <a:latin typeface="Arial" charset="0"/>
                </a:rPr>
                <a:t> Model</a:t>
              </a:r>
              <a:endParaRPr kumimoji="0" lang="en-US" sz="2000" b="1" i="0" u="none" strike="noStrike" cap="none" normalizeH="0" baseline="0" dirty="0">
                <a:ln>
                  <a:noFill/>
                </a:ln>
                <a:solidFill>
                  <a:schemeClr val="tx1"/>
                </a:solidFill>
                <a:effectLst/>
                <a:latin typeface="Arial" charset="0"/>
              </a:endParaRPr>
            </a:p>
          </p:txBody>
        </p:sp>
        <p:sp>
          <p:nvSpPr>
            <p:cNvPr id="22" name="Rectangle 21"/>
            <p:cNvSpPr/>
            <p:nvPr/>
          </p:nvSpPr>
          <p:spPr bwMode="auto">
            <a:xfrm>
              <a:off x="3352800" y="42672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err="1" smtClean="0"/>
                <a:t>RoverGene</a:t>
              </a:r>
              <a:r>
                <a:rPr kumimoji="0" lang="en-US" sz="2000" b="1" i="0" u="none" strike="noStrike" cap="none" normalizeH="0" baseline="0" dirty="0" smtClean="0">
                  <a:ln>
                    <a:noFill/>
                  </a:ln>
                  <a:solidFill>
                    <a:schemeClr val="tx1"/>
                  </a:solidFill>
                  <a:effectLst/>
                  <a:latin typeface="Arial" charset="0"/>
                </a:rPr>
                <a:t> </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t>Analysis</a:t>
              </a:r>
              <a:r>
                <a:rPr kumimoji="0" lang="en-US" sz="2000" b="1" i="0" u="none" strike="noStrike" cap="none" normalizeH="0" dirty="0" smtClean="0">
                  <a:ln>
                    <a:noFill/>
                  </a:ln>
                  <a:solidFill>
                    <a:schemeClr val="tx1"/>
                  </a:solidFill>
                  <a:effectLst/>
                  <a:latin typeface="Arial" charset="0"/>
                </a:rPr>
                <a:t> Tool</a:t>
              </a:r>
              <a:endParaRPr kumimoji="0" lang="en-US" sz="2000" b="1" i="0" u="none" strike="noStrike" cap="none" normalizeH="0" baseline="0" dirty="0">
                <a:ln>
                  <a:noFill/>
                </a:ln>
                <a:solidFill>
                  <a:schemeClr val="tx1"/>
                </a:solidFill>
                <a:effectLst/>
                <a:latin typeface="Arial" charset="0"/>
              </a:endParaRPr>
            </a:p>
          </p:txBody>
        </p:sp>
        <p:cxnSp>
          <p:nvCxnSpPr>
            <p:cNvPr id="24" name="Straight Arrow Connector 23"/>
            <p:cNvCxnSpPr>
              <a:stCxn id="13" idx="3"/>
              <a:endCxn id="15" idx="1"/>
            </p:cNvCxnSpPr>
            <p:nvPr/>
          </p:nvCxnSpPr>
          <p:spPr bwMode="auto">
            <a:xfrm>
              <a:off x="2971800" y="3314700"/>
              <a:ext cx="3810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6" name="Straight Arrow Connector 25"/>
            <p:cNvCxnSpPr>
              <a:stCxn id="15" idx="3"/>
              <a:endCxn id="20" idx="1"/>
            </p:cNvCxnSpPr>
            <p:nvPr/>
          </p:nvCxnSpPr>
          <p:spPr bwMode="auto">
            <a:xfrm>
              <a:off x="5791200" y="3314700"/>
              <a:ext cx="3810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8" name="Straight Arrow Connector 27"/>
            <p:cNvCxnSpPr>
              <a:stCxn id="20" idx="2"/>
              <a:endCxn id="21" idx="0"/>
            </p:cNvCxnSpPr>
            <p:nvPr/>
          </p:nvCxnSpPr>
          <p:spPr bwMode="auto">
            <a:xfrm rot="5400000">
              <a:off x="7086600" y="3962400"/>
              <a:ext cx="609600" cy="1588"/>
            </a:xfrm>
            <a:prstGeom prst="straightConnector1">
              <a:avLst/>
            </a:prstGeom>
            <a:noFill/>
            <a:ln w="25400" cap="flat" cmpd="sng" algn="ctr">
              <a:solidFill>
                <a:schemeClr val="tx1"/>
              </a:solidFill>
              <a:prstDash val="solid"/>
              <a:round/>
              <a:headEnd type="none" w="med" len="med"/>
              <a:tailEnd type="arrow"/>
            </a:ln>
            <a:effectLst/>
          </p:spPr>
        </p:cxnSp>
        <p:cxnSp>
          <p:nvCxnSpPr>
            <p:cNvPr id="30" name="Straight Arrow Connector 29"/>
            <p:cNvCxnSpPr>
              <a:stCxn id="21" idx="1"/>
              <a:endCxn id="22" idx="3"/>
            </p:cNvCxnSpPr>
            <p:nvPr/>
          </p:nvCxnSpPr>
          <p:spPr bwMode="auto">
            <a:xfrm rot="10800000">
              <a:off x="5791200" y="4610100"/>
              <a:ext cx="381000" cy="1588"/>
            </a:xfrm>
            <a:prstGeom prst="straightConnector1">
              <a:avLst/>
            </a:prstGeom>
            <a:noFill/>
            <a:ln w="25400" cap="flat" cmpd="sng" algn="ctr">
              <a:solidFill>
                <a:schemeClr val="tx1"/>
              </a:solidFill>
              <a:prstDash val="solid"/>
              <a:round/>
              <a:headEnd type="none" w="med" len="med"/>
              <a:tailEnd type="arrow"/>
            </a:ln>
            <a:effectLst/>
          </p:spPr>
        </p:cxnSp>
        <p:cxnSp>
          <p:nvCxnSpPr>
            <p:cNvPr id="32" name="Shape 31"/>
            <p:cNvCxnSpPr>
              <a:stCxn id="22" idx="1"/>
              <a:endCxn id="13" idx="2"/>
            </p:cNvCxnSpPr>
            <p:nvPr/>
          </p:nvCxnSpPr>
          <p:spPr bwMode="auto">
            <a:xfrm rot="10800000">
              <a:off x="1752600" y="3657600"/>
              <a:ext cx="1600200" cy="952500"/>
            </a:xfrm>
            <a:prstGeom prst="bentConnector2">
              <a:avLst/>
            </a:prstGeom>
            <a:noFill/>
            <a:ln w="25400" cap="flat" cmpd="sng" algn="ctr">
              <a:solidFill>
                <a:schemeClr val="tx1"/>
              </a:solidFill>
              <a:prstDash val="dash"/>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1" nodeType="clickEffect">
                                  <p:stCondLst>
                                    <p:cond delay="0"/>
                                  </p:stCondLst>
                                  <p:childTnLst>
                                    <p:set>
                                      <p:cBhvr rctx="PPT">
                                        <p:cTn id="6" dur="indefinite"/>
                                        <p:tgtEl>
                                          <p:spTgt spid="537604">
                                            <p:txEl>
                                              <p:pRg st="0" end="0"/>
                                            </p:txEl>
                                          </p:spTgt>
                                        </p:tgtEl>
                                        <p:attrNameLst>
                                          <p:attrName>style.opacity</p:attrName>
                                        </p:attrNameLst>
                                      </p:cBhvr>
                                      <p:to>
                                        <p:strVal val="0.5"/>
                                      </p:to>
                                    </p:set>
                                    <p:animEffect filter="image" prLst="opacity: 0.5">
                                      <p:cBhvr rctx="IE">
                                        <p:cTn id="7" dur="indefinite"/>
                                        <p:tgtEl>
                                          <p:spTgt spid="537604">
                                            <p:txEl>
                                              <p:pRg st="0" end="0"/>
                                            </p:txEl>
                                          </p:spTgt>
                                        </p:tgtEl>
                                      </p:cBhvr>
                                    </p:animEffect>
                                  </p:childTnLst>
                                </p:cTn>
                              </p:par>
                              <p:par>
                                <p:cTn id="8" presetID="1" presetClass="entr" presetSubtype="0" fill="hold" grpId="2" nodeType="withEffect">
                                  <p:stCondLst>
                                    <p:cond delay="0"/>
                                  </p:stCondLst>
                                  <p:childTnLst>
                                    <p:set>
                                      <p:cBhvr>
                                        <p:cTn id="9" dur="1" fill="hold">
                                          <p:stCondLst>
                                            <p:cond delay="0"/>
                                          </p:stCondLst>
                                        </p:cTn>
                                        <p:tgtEl>
                                          <p:spTgt spid="537604">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4" grpId="1" uiExpand="1" build="p"/>
      <p:bldP spid="537604" grpId="2" uiExpand="1"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31" name="Rectangle 5"/>
          <p:cNvSpPr>
            <a:spLocks noChangeArrowheads="1"/>
          </p:cNvSpPr>
          <p:nvPr/>
        </p:nvSpPr>
        <p:spPr bwMode="auto">
          <a:xfrm>
            <a:off x="254000" y="228600"/>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dirty="0">
                <a:solidFill>
                  <a:srgbClr val="A50021"/>
                </a:solidFill>
              </a:rPr>
              <a:t>Biological Switching</a:t>
            </a:r>
          </a:p>
        </p:txBody>
      </p:sp>
      <p:grpSp>
        <p:nvGrpSpPr>
          <p:cNvPr id="8" name="Group 7"/>
          <p:cNvGrpSpPr/>
          <p:nvPr/>
        </p:nvGrpSpPr>
        <p:grpSpPr>
          <a:xfrm>
            <a:off x="228600" y="1173480"/>
            <a:ext cx="8686801" cy="5227320"/>
            <a:chOff x="-1181809" y="1047750"/>
            <a:chExt cx="9862259" cy="5760720"/>
          </a:xfrm>
        </p:grpSpPr>
        <p:pic>
          <p:nvPicPr>
            <p:cNvPr id="26630" name="Picture 9" descr="switchingContol.jpg"/>
            <p:cNvPicPr>
              <a:picLocks noChangeAspect="1"/>
            </p:cNvPicPr>
            <p:nvPr/>
          </p:nvPicPr>
          <p:blipFill>
            <a:blip r:embed="rId3"/>
            <a:srcRect/>
            <a:stretch>
              <a:fillRect/>
            </a:stretch>
          </p:blipFill>
          <p:spPr bwMode="auto">
            <a:xfrm>
              <a:off x="-1181809" y="1047750"/>
              <a:ext cx="9862259" cy="5760720"/>
            </a:xfrm>
            <a:prstGeom prst="rect">
              <a:avLst/>
            </a:prstGeom>
            <a:noFill/>
            <a:ln w="9525">
              <a:noFill/>
              <a:miter lim="800000"/>
              <a:headEnd/>
              <a:tailEnd/>
            </a:ln>
          </p:spPr>
        </p:pic>
        <p:graphicFrame>
          <p:nvGraphicFramePr>
            <p:cNvPr id="26626" name="Object 2"/>
            <p:cNvGraphicFramePr>
              <a:graphicFrameLocks noChangeAspect="1"/>
            </p:cNvGraphicFramePr>
            <p:nvPr/>
          </p:nvGraphicFramePr>
          <p:xfrm>
            <a:off x="5562600" y="4343400"/>
            <a:ext cx="800100" cy="454025"/>
          </p:xfrm>
          <a:graphic>
            <a:graphicData uri="http://schemas.openxmlformats.org/presentationml/2006/ole">
              <p:oleObj spid="_x0000_s26626" name="Equation" r:id="rId4" imgW="558800" imgH="317500" progId="Equation.DSMT4">
                <p:embed/>
              </p:oleObj>
            </a:graphicData>
          </a:graphic>
        </p:graphicFrame>
        <p:graphicFrame>
          <p:nvGraphicFramePr>
            <p:cNvPr id="26627" name="Object 3"/>
            <p:cNvGraphicFramePr>
              <a:graphicFrameLocks noChangeAspect="1"/>
            </p:cNvGraphicFramePr>
            <p:nvPr/>
          </p:nvGraphicFramePr>
          <p:xfrm>
            <a:off x="4707816" y="3276600"/>
            <a:ext cx="2603500" cy="762000"/>
          </p:xfrm>
          <a:graphic>
            <a:graphicData uri="http://schemas.openxmlformats.org/presentationml/2006/ole">
              <p:oleObj spid="_x0000_s26627" name="Equation" r:id="rId5" imgW="1473200" imgH="431800" progId="Equation.DSMT4">
                <p:embed/>
              </p:oleObj>
            </a:graphicData>
          </a:graphic>
        </p:graphicFrame>
        <p:graphicFrame>
          <p:nvGraphicFramePr>
            <p:cNvPr id="26628" name="Object 4"/>
            <p:cNvGraphicFramePr>
              <a:graphicFrameLocks noChangeAspect="1"/>
            </p:cNvGraphicFramePr>
            <p:nvPr/>
          </p:nvGraphicFramePr>
          <p:xfrm>
            <a:off x="504116" y="4538663"/>
            <a:ext cx="2568575" cy="877887"/>
          </p:xfrm>
          <a:graphic>
            <a:graphicData uri="http://schemas.openxmlformats.org/presentationml/2006/ole">
              <p:oleObj spid="_x0000_s26628" name="Equation" r:id="rId6" imgW="1447800" imgH="495300" progId="Equation.DSMT4">
                <p:embed/>
              </p:oleObj>
            </a:graphicData>
          </a:graphic>
        </p:graphicFrame>
        <p:graphicFrame>
          <p:nvGraphicFramePr>
            <p:cNvPr id="26629" name="Object 5"/>
            <p:cNvGraphicFramePr>
              <a:graphicFrameLocks noChangeAspect="1"/>
            </p:cNvGraphicFramePr>
            <p:nvPr/>
          </p:nvGraphicFramePr>
          <p:xfrm>
            <a:off x="361241" y="2089150"/>
            <a:ext cx="3457575" cy="1873250"/>
          </p:xfrm>
          <a:graphic>
            <a:graphicData uri="http://schemas.openxmlformats.org/presentationml/2006/ole">
              <p:oleObj spid="_x0000_s26629" name="Equation" r:id="rId7" imgW="1993900" imgH="1079500" progId="Equation.DSMT4">
                <p:embed/>
              </p:oleObj>
            </a:graphicData>
          </a:graphic>
        </p:graphicFrame>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Minimal Resistor Model: Voltage ODE</a:t>
            </a:r>
          </a:p>
        </p:txBody>
      </p:sp>
      <p:sp>
        <p:nvSpPr>
          <p:cNvPr id="25" name="Cloud Callout 24"/>
          <p:cNvSpPr>
            <a:spLocks noChangeArrowheads="1"/>
          </p:cNvSpPr>
          <p:nvPr/>
        </p:nvSpPr>
        <p:spPr bwMode="auto">
          <a:xfrm>
            <a:off x="3143250" y="2503488"/>
            <a:ext cx="2190750" cy="1077912"/>
          </a:xfrm>
          <a:prstGeom prst="cloudCallout">
            <a:avLst>
              <a:gd name="adj1" fmla="val -21477"/>
              <a:gd name="adj2" fmla="val -78292"/>
            </a:avLst>
          </a:prstGeom>
          <a:solidFill>
            <a:schemeClr val="bg1"/>
          </a:solidFill>
          <a:ln w="25400">
            <a:solidFill>
              <a:schemeClr val="tx1"/>
            </a:solidFill>
            <a:round/>
            <a:headEnd/>
            <a:tailEnd type="none" w="lg" len="lg"/>
          </a:ln>
        </p:spPr>
        <p:txBody>
          <a:bodyPr anchor="ctr">
            <a:prstTxWarp prst="textNoShape">
              <a:avLst/>
            </a:prstTxWarp>
            <a:spAutoFit/>
          </a:bodyPr>
          <a:lstStyle/>
          <a:p>
            <a:r>
              <a:rPr lang="en-US" sz="2000"/>
              <a:t>Fast input</a:t>
            </a:r>
          </a:p>
          <a:p>
            <a:pPr algn="ctr"/>
            <a:r>
              <a:rPr lang="en-US" sz="2000"/>
              <a:t>current</a:t>
            </a:r>
          </a:p>
        </p:txBody>
      </p:sp>
      <p:sp>
        <p:nvSpPr>
          <p:cNvPr id="26" name="Cloud Callout 25"/>
          <p:cNvSpPr>
            <a:spLocks noChangeArrowheads="1"/>
          </p:cNvSpPr>
          <p:nvPr/>
        </p:nvSpPr>
        <p:spPr bwMode="auto">
          <a:xfrm>
            <a:off x="1758950" y="2514600"/>
            <a:ext cx="2127250" cy="990600"/>
          </a:xfrm>
          <a:prstGeom prst="cloudCallout">
            <a:avLst>
              <a:gd name="adj1" fmla="val -6667"/>
              <a:gd name="adj2" fmla="val -85245"/>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Diffusion</a:t>
            </a:r>
          </a:p>
          <a:p>
            <a:pPr algn="ctr"/>
            <a:r>
              <a:rPr lang="en-US" sz="2000"/>
              <a:t>Laplacian</a:t>
            </a:r>
          </a:p>
        </p:txBody>
      </p:sp>
      <p:sp>
        <p:nvSpPr>
          <p:cNvPr id="27" name="Cloud Callout 26"/>
          <p:cNvSpPr>
            <a:spLocks noChangeArrowheads="1"/>
          </p:cNvSpPr>
          <p:nvPr/>
        </p:nvSpPr>
        <p:spPr bwMode="auto">
          <a:xfrm>
            <a:off x="311150" y="2514600"/>
            <a:ext cx="1746250" cy="990600"/>
          </a:xfrm>
          <a:prstGeom prst="cloudCallout">
            <a:avLst>
              <a:gd name="adj1" fmla="val 2157"/>
              <a:gd name="adj2" fmla="val -90917"/>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dirty="0" smtClean="0"/>
              <a:t>Voltage</a:t>
            </a:r>
          </a:p>
          <a:p>
            <a:pPr algn="ctr"/>
            <a:r>
              <a:rPr lang="en-US" sz="2000" dirty="0" smtClean="0"/>
              <a:t>Rate</a:t>
            </a:r>
            <a:endParaRPr lang="en-US" sz="2000" dirty="0"/>
          </a:p>
        </p:txBody>
      </p:sp>
      <p:sp>
        <p:nvSpPr>
          <p:cNvPr id="28" name="Cloud Callout 27"/>
          <p:cNvSpPr>
            <a:spLocks noChangeArrowheads="1"/>
          </p:cNvSpPr>
          <p:nvPr/>
        </p:nvSpPr>
        <p:spPr bwMode="auto">
          <a:xfrm>
            <a:off x="4286250" y="2503488"/>
            <a:ext cx="2266950" cy="1077912"/>
          </a:xfrm>
          <a:prstGeom prst="cloudCallout">
            <a:avLst>
              <a:gd name="adj1" fmla="val -21477"/>
              <a:gd name="adj2" fmla="val -78292"/>
            </a:avLst>
          </a:prstGeom>
          <a:solidFill>
            <a:schemeClr val="bg1"/>
          </a:solidFill>
          <a:ln w="25400">
            <a:solidFill>
              <a:schemeClr val="tx1"/>
            </a:solidFill>
            <a:round/>
            <a:headEnd/>
            <a:tailEnd type="none" w="lg" len="lg"/>
          </a:ln>
        </p:spPr>
        <p:txBody>
          <a:bodyPr anchor="ctr">
            <a:prstTxWarp prst="textNoShape">
              <a:avLst/>
            </a:prstTxWarp>
            <a:spAutoFit/>
          </a:bodyPr>
          <a:lstStyle/>
          <a:p>
            <a:pPr algn="ctr"/>
            <a:r>
              <a:rPr lang="en-US" sz="2000"/>
              <a:t>Slow input</a:t>
            </a:r>
          </a:p>
          <a:p>
            <a:pPr algn="ctr"/>
            <a:r>
              <a:rPr lang="en-US" sz="2000"/>
              <a:t>current</a:t>
            </a:r>
          </a:p>
        </p:txBody>
      </p:sp>
      <p:sp>
        <p:nvSpPr>
          <p:cNvPr id="29" name="Cloud Callout 28"/>
          <p:cNvSpPr>
            <a:spLocks noChangeArrowheads="1"/>
          </p:cNvSpPr>
          <p:nvPr/>
        </p:nvSpPr>
        <p:spPr bwMode="auto">
          <a:xfrm>
            <a:off x="5638800" y="2503488"/>
            <a:ext cx="2508250" cy="1077912"/>
          </a:xfrm>
          <a:prstGeom prst="cloudCallout">
            <a:avLst>
              <a:gd name="adj1" fmla="val -21477"/>
              <a:gd name="adj2" fmla="val -78292"/>
            </a:avLst>
          </a:prstGeom>
          <a:solidFill>
            <a:schemeClr val="bg1"/>
          </a:solidFill>
          <a:ln w="25400">
            <a:solidFill>
              <a:schemeClr val="tx1"/>
            </a:solidFill>
            <a:round/>
            <a:headEnd/>
            <a:tailEnd type="none" w="lg" len="lg"/>
          </a:ln>
        </p:spPr>
        <p:txBody>
          <a:bodyPr anchor="ctr">
            <a:prstTxWarp prst="textNoShape">
              <a:avLst/>
            </a:prstTxWarp>
            <a:spAutoFit/>
          </a:bodyPr>
          <a:lstStyle/>
          <a:p>
            <a:pPr algn="ctr"/>
            <a:r>
              <a:rPr lang="en-US" sz="2000"/>
              <a:t>Slow output</a:t>
            </a:r>
          </a:p>
          <a:p>
            <a:pPr algn="ctr"/>
            <a:r>
              <a:rPr lang="en-US" sz="2000"/>
              <a:t>current</a:t>
            </a:r>
          </a:p>
        </p:txBody>
      </p:sp>
      <p:graphicFrame>
        <p:nvGraphicFramePr>
          <p:cNvPr id="27650" name="Object 2"/>
          <p:cNvGraphicFramePr>
            <a:graphicFrameLocks noChangeAspect="1"/>
          </p:cNvGraphicFramePr>
          <p:nvPr/>
        </p:nvGraphicFramePr>
        <p:xfrm>
          <a:off x="484188" y="1625600"/>
          <a:ext cx="6526212" cy="971550"/>
        </p:xfrm>
        <a:graphic>
          <a:graphicData uri="http://schemas.openxmlformats.org/presentationml/2006/ole">
            <p:oleObj spid="_x0000_s27650" name="Equation" r:id="rId3" imgW="3492500" imgH="5207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652" name="Object 2"/>
          <p:cNvGraphicFramePr>
            <a:graphicFrameLocks noChangeAspect="1"/>
          </p:cNvGraphicFramePr>
          <p:nvPr/>
        </p:nvGraphicFramePr>
        <p:xfrm>
          <a:off x="484188" y="1625600"/>
          <a:ext cx="6526212" cy="971550"/>
        </p:xfrm>
        <a:graphic>
          <a:graphicData uri="http://schemas.openxmlformats.org/presentationml/2006/ole">
            <p:oleObj spid="_x0000_s28674" name="Equation" r:id="rId3" imgW="3492500" imgH="520700" progId="Equation.DSMT4">
              <p:embed/>
            </p:oleObj>
          </a:graphicData>
        </a:graphic>
      </p:graphicFrame>
      <p:sp>
        <p:nvSpPr>
          <p:cNvPr id="28676"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MRM: Currents Equations</a:t>
            </a:r>
          </a:p>
        </p:txBody>
      </p:sp>
      <p:graphicFrame>
        <p:nvGraphicFramePr>
          <p:cNvPr id="27651" name="Object 3"/>
          <p:cNvGraphicFramePr>
            <a:graphicFrameLocks noChangeAspect="1"/>
          </p:cNvGraphicFramePr>
          <p:nvPr/>
        </p:nvGraphicFramePr>
        <p:xfrm>
          <a:off x="533400" y="2260600"/>
          <a:ext cx="6480175" cy="1625600"/>
        </p:xfrm>
        <a:graphic>
          <a:graphicData uri="http://schemas.openxmlformats.org/presentationml/2006/ole">
            <p:oleObj spid="_x0000_s28675" name="Equation" r:id="rId4" imgW="3390900" imgH="850900" progId="Equation.DSMT4">
              <p:embed/>
            </p:oleObj>
          </a:graphicData>
        </a:graphic>
      </p:graphicFrame>
      <p:sp>
        <p:nvSpPr>
          <p:cNvPr id="12" name="Cloud Callout 11"/>
          <p:cNvSpPr>
            <a:spLocks noChangeArrowheads="1"/>
          </p:cNvSpPr>
          <p:nvPr/>
        </p:nvSpPr>
        <p:spPr bwMode="auto">
          <a:xfrm>
            <a:off x="5867400" y="4038600"/>
            <a:ext cx="2209800" cy="919163"/>
          </a:xfrm>
          <a:prstGeom prst="cloudCallout">
            <a:avLst>
              <a:gd name="adj1" fmla="val 7060"/>
              <a:gd name="adj2" fmla="val -96157"/>
            </a:avLst>
          </a:prstGeom>
          <a:noFill/>
          <a:ln w="25400">
            <a:solidFill>
              <a:schemeClr val="tx1"/>
            </a:solidFill>
            <a:round/>
            <a:headEnd/>
            <a:tailEnd type="none" w="lg" len="lg"/>
          </a:ln>
        </p:spPr>
        <p:txBody>
          <a:bodyPr anchor="ctr">
            <a:prstTxWarp prst="textNoShape">
              <a:avLst/>
            </a:prstTxWarp>
          </a:bodyPr>
          <a:lstStyle/>
          <a:p>
            <a:r>
              <a:rPr lang="en-US" sz="2000"/>
              <a:t>Piecewise</a:t>
            </a:r>
          </a:p>
          <a:p>
            <a:r>
              <a:rPr lang="en-US" sz="2000"/>
              <a:t>Nonlinear</a:t>
            </a:r>
          </a:p>
        </p:txBody>
      </p:sp>
      <p:sp>
        <p:nvSpPr>
          <p:cNvPr id="16" name="Cloud Callout 15"/>
          <p:cNvSpPr>
            <a:spLocks noChangeArrowheads="1"/>
          </p:cNvSpPr>
          <p:nvPr/>
        </p:nvSpPr>
        <p:spPr bwMode="auto">
          <a:xfrm>
            <a:off x="4673600" y="2971800"/>
            <a:ext cx="2336800" cy="919163"/>
          </a:xfrm>
          <a:prstGeom prst="cloudCallout">
            <a:avLst>
              <a:gd name="adj1" fmla="val -53560"/>
              <a:gd name="adj2" fmla="val -32991"/>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Piecewise</a:t>
            </a:r>
          </a:p>
          <a:p>
            <a:pPr algn="ctr"/>
            <a:r>
              <a:rPr lang="en-US" sz="2000"/>
              <a:t>Bilinear</a:t>
            </a:r>
          </a:p>
        </p:txBody>
      </p:sp>
      <p:sp>
        <p:nvSpPr>
          <p:cNvPr id="17" name="Cloud Callout 16"/>
          <p:cNvSpPr>
            <a:spLocks noChangeArrowheads="1"/>
          </p:cNvSpPr>
          <p:nvPr/>
        </p:nvSpPr>
        <p:spPr bwMode="auto">
          <a:xfrm>
            <a:off x="5791200" y="1371600"/>
            <a:ext cx="2328862" cy="917575"/>
          </a:xfrm>
          <a:prstGeom prst="cloudCallout">
            <a:avLst>
              <a:gd name="adj1" fmla="val -41500"/>
              <a:gd name="adj2" fmla="val 65162"/>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Constant</a:t>
            </a:r>
          </a:p>
          <a:p>
            <a:pPr algn="ctr"/>
            <a:r>
              <a:rPr lang="en-US" sz="2000"/>
              <a:t>Resistance</a:t>
            </a:r>
          </a:p>
        </p:txBody>
      </p:sp>
      <p:sp>
        <p:nvSpPr>
          <p:cNvPr id="15" name="Cloud Callout 14"/>
          <p:cNvSpPr>
            <a:spLocks noChangeArrowheads="1"/>
          </p:cNvSpPr>
          <p:nvPr/>
        </p:nvSpPr>
        <p:spPr bwMode="auto">
          <a:xfrm>
            <a:off x="6553200" y="2362200"/>
            <a:ext cx="2152650" cy="919163"/>
          </a:xfrm>
          <a:prstGeom prst="cloudCallout">
            <a:avLst>
              <a:gd name="adj1" fmla="val -62097"/>
              <a:gd name="adj2" fmla="val -20556"/>
            </a:avLst>
          </a:prstGeom>
          <a:noFill/>
          <a:ln w="25400">
            <a:solidFill>
              <a:schemeClr val="tx1"/>
            </a:solidFill>
            <a:round/>
            <a:headEnd/>
            <a:tailEnd type="none" w="lg" len="lg"/>
          </a:ln>
        </p:spPr>
        <p:txBody>
          <a:bodyPr anchor="ctr">
            <a:prstTxWarp prst="textNoShape">
              <a:avLst/>
            </a:prstTxWarp>
          </a:bodyPr>
          <a:lstStyle/>
          <a:p>
            <a:pPr algn="ctr"/>
            <a:r>
              <a:rPr lang="en-US" sz="2000"/>
              <a:t>Piecewise</a:t>
            </a:r>
          </a:p>
          <a:p>
            <a:pPr algn="ctr"/>
            <a:r>
              <a:rPr lang="en-US" sz="2000"/>
              <a:t>Nonlinear</a:t>
            </a:r>
          </a:p>
        </p:txBody>
      </p:sp>
      <p:sp>
        <p:nvSpPr>
          <p:cNvPr id="13" name="Cloud Callout 12"/>
          <p:cNvSpPr>
            <a:spLocks noChangeArrowheads="1"/>
          </p:cNvSpPr>
          <p:nvPr/>
        </p:nvSpPr>
        <p:spPr bwMode="auto">
          <a:xfrm>
            <a:off x="3257550" y="1447800"/>
            <a:ext cx="2152650" cy="839788"/>
          </a:xfrm>
          <a:prstGeom prst="cloudCallout">
            <a:avLst>
              <a:gd name="adj1" fmla="val -55444"/>
              <a:gd name="adj2" fmla="val 53588"/>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Heaviside</a:t>
            </a:r>
          </a:p>
          <a:p>
            <a:pPr algn="ctr"/>
            <a:r>
              <a:rPr lang="en-US" sz="2000"/>
              <a:t>(step)</a:t>
            </a:r>
          </a:p>
        </p:txBody>
      </p:sp>
      <p:sp>
        <p:nvSpPr>
          <p:cNvPr id="24" name="Cloud Callout 23"/>
          <p:cNvSpPr>
            <a:spLocks noChangeArrowheads="1"/>
          </p:cNvSpPr>
          <p:nvPr/>
        </p:nvSpPr>
        <p:spPr bwMode="auto">
          <a:xfrm>
            <a:off x="2667000" y="4038600"/>
            <a:ext cx="2328863" cy="917575"/>
          </a:xfrm>
          <a:prstGeom prst="cloudCallout">
            <a:avLst>
              <a:gd name="adj1" fmla="val 16306"/>
              <a:gd name="adj2" fmla="val -64940"/>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dirty="0"/>
              <a:t>Piecewise</a:t>
            </a:r>
          </a:p>
          <a:p>
            <a:pPr algn="ctr"/>
            <a:r>
              <a:rPr lang="en-US" sz="2000" dirty="0"/>
              <a:t>Resistance</a:t>
            </a:r>
          </a:p>
        </p:txBody>
      </p:sp>
      <p:sp>
        <p:nvSpPr>
          <p:cNvPr id="30" name="Cloud Callout 29"/>
          <p:cNvSpPr>
            <a:spLocks noChangeArrowheads="1"/>
          </p:cNvSpPr>
          <p:nvPr/>
        </p:nvSpPr>
        <p:spPr bwMode="auto">
          <a:xfrm>
            <a:off x="5062538" y="4038600"/>
            <a:ext cx="2328862" cy="917575"/>
          </a:xfrm>
          <a:prstGeom prst="cloudCallout">
            <a:avLst>
              <a:gd name="adj1" fmla="val 16306"/>
              <a:gd name="adj2" fmla="val -64940"/>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Sigmoidal</a:t>
            </a:r>
          </a:p>
          <a:p>
            <a:pPr algn="ctr"/>
            <a:r>
              <a:rPr lang="en-US" sz="2000"/>
              <a:t>Resistance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7652"/>
                                        </p:tgtEl>
                                        <p:attrNameLst>
                                          <p:attrName>style.opacity</p:attrName>
                                        </p:attrNameLst>
                                      </p:cBhvr>
                                      <p:to>
                                        <p:strVal val="0.5"/>
                                      </p:to>
                                    </p:set>
                                    <p:animEffect filter="image" prLst="opacity: 0.5">
                                      <p:cBhvr rctx="IE">
                                        <p:cTn id="7" dur="indefinite"/>
                                        <p:tgtEl>
                                          <p:spTgt spid="27652"/>
                                        </p:tgtEl>
                                      </p:cBhvr>
                                    </p:animEffect>
                                  </p:childTnLst>
                                </p:cTn>
                              </p:par>
                              <p:par>
                                <p:cTn id="8" presetID="1" presetClass="entr" presetSubtype="0" fill="hold" nodeType="withEffect">
                                  <p:stCondLst>
                                    <p:cond delay="0"/>
                                  </p:stCondLst>
                                  <p:childTnLst>
                                    <p:set>
                                      <p:cBhvr>
                                        <p:cTn id="9" dur="1" fill="hold">
                                          <p:stCondLst>
                                            <p:cond delay="0"/>
                                          </p:stCondLst>
                                        </p:cTn>
                                        <p:tgtEl>
                                          <p:spTgt spid="276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1" presetClass="entr" presetSubtype="0" fill="hold" grpId="1"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5"/>
                                        </p:tgtEl>
                                        <p:attrNameLst>
                                          <p:attrName>style.visibility</p:attrName>
                                        </p:attrNameLst>
                                      </p:cBhvr>
                                      <p:to>
                                        <p:strVal val="hidden"/>
                                      </p:to>
                                    </p:set>
                                  </p:childTnLst>
                                </p:cTn>
                              </p:par>
                              <p:par>
                                <p:cTn id="30" presetID="1" presetClass="entr" presetSubtype="0" fill="hold" grpId="1"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ntr" presetSubtype="0" fill="hold" grpId="1"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30"/>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5" grpId="0" animBg="1"/>
      <p:bldP spid="15" grpId="1" animBg="1"/>
      <p:bldP spid="13" grpId="0" animBg="1"/>
      <p:bldP spid="13" grpId="1" animBg="1"/>
      <p:bldP spid="24" grpId="0" animBg="1"/>
      <p:bldP spid="24" grpId="1" animBg="1"/>
      <p:bldP spid="30" grpId="0" animBg="1"/>
      <p:bldP spid="30" grpId="1"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01"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MRM: Gates ODEs</a:t>
            </a:r>
          </a:p>
        </p:txBody>
      </p:sp>
      <p:graphicFrame>
        <p:nvGraphicFramePr>
          <p:cNvPr id="27650" name="Object 2"/>
          <p:cNvGraphicFramePr>
            <a:graphicFrameLocks noChangeAspect="1"/>
          </p:cNvGraphicFramePr>
          <p:nvPr/>
        </p:nvGraphicFramePr>
        <p:xfrm>
          <a:off x="838200" y="3949700"/>
          <a:ext cx="6835775" cy="2146300"/>
        </p:xfrm>
        <a:graphic>
          <a:graphicData uri="http://schemas.openxmlformats.org/presentationml/2006/ole">
            <p:oleObj spid="_x0000_s29698" name="Equation" r:id="rId3" imgW="3517900" imgH="1104900" progId="Equation.DSMT4">
              <p:embed/>
            </p:oleObj>
          </a:graphicData>
        </a:graphic>
      </p:graphicFrame>
      <p:sp>
        <p:nvSpPr>
          <p:cNvPr id="14" name="Cloud Callout 13"/>
          <p:cNvSpPr>
            <a:spLocks noChangeArrowheads="1"/>
          </p:cNvSpPr>
          <p:nvPr/>
        </p:nvSpPr>
        <p:spPr bwMode="auto">
          <a:xfrm>
            <a:off x="5257800" y="5029200"/>
            <a:ext cx="2362200" cy="884238"/>
          </a:xfrm>
          <a:prstGeom prst="cloudCallout">
            <a:avLst>
              <a:gd name="adj1" fmla="val -55644"/>
              <a:gd name="adj2" fmla="val -56194"/>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Sigmoidal</a:t>
            </a:r>
          </a:p>
          <a:p>
            <a:pPr algn="ctr"/>
            <a:r>
              <a:rPr lang="en-US" sz="2000"/>
              <a:t>Resistance</a:t>
            </a:r>
          </a:p>
        </p:txBody>
      </p:sp>
      <p:graphicFrame>
        <p:nvGraphicFramePr>
          <p:cNvPr id="144389" name="Object 3"/>
          <p:cNvGraphicFramePr>
            <a:graphicFrameLocks noChangeAspect="1"/>
          </p:cNvGraphicFramePr>
          <p:nvPr/>
        </p:nvGraphicFramePr>
        <p:xfrm>
          <a:off x="484188" y="1625600"/>
          <a:ext cx="6526212" cy="971550"/>
        </p:xfrm>
        <a:graphic>
          <a:graphicData uri="http://schemas.openxmlformats.org/presentationml/2006/ole">
            <p:oleObj spid="_x0000_s29699" name="Equation" r:id="rId4" imgW="3492500" imgH="520700" progId="Equation.DSMT4">
              <p:embed/>
            </p:oleObj>
          </a:graphicData>
        </a:graphic>
      </p:graphicFrame>
      <p:graphicFrame>
        <p:nvGraphicFramePr>
          <p:cNvPr id="144390" name="Object 4"/>
          <p:cNvGraphicFramePr>
            <a:graphicFrameLocks noChangeAspect="1"/>
          </p:cNvGraphicFramePr>
          <p:nvPr/>
        </p:nvGraphicFramePr>
        <p:xfrm>
          <a:off x="544513" y="2260600"/>
          <a:ext cx="7380287" cy="1625600"/>
        </p:xfrm>
        <a:graphic>
          <a:graphicData uri="http://schemas.openxmlformats.org/presentationml/2006/ole">
            <p:oleObj spid="_x0000_s29700" name="Equation" r:id="rId5" imgW="3860800" imgH="850900" progId="Equation.DSMT4">
              <p:embed/>
            </p:oleObj>
          </a:graphicData>
        </a:graphic>
      </p:graphicFrame>
      <p:sp>
        <p:nvSpPr>
          <p:cNvPr id="20" name="Cloud Callout 19"/>
          <p:cNvSpPr>
            <a:spLocks noChangeArrowheads="1"/>
          </p:cNvSpPr>
          <p:nvPr/>
        </p:nvSpPr>
        <p:spPr bwMode="auto">
          <a:xfrm>
            <a:off x="5029200" y="3048000"/>
            <a:ext cx="2362200" cy="914400"/>
          </a:xfrm>
          <a:prstGeom prst="cloudCallout">
            <a:avLst>
              <a:gd name="adj1" fmla="val -43861"/>
              <a:gd name="adj2" fmla="val 59292"/>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Piecewise  </a:t>
            </a:r>
          </a:p>
          <a:p>
            <a:pPr algn="ctr"/>
            <a:r>
              <a:rPr lang="en-US" sz="2000"/>
              <a:t>Resistance</a:t>
            </a:r>
          </a:p>
        </p:txBody>
      </p:sp>
      <p:sp>
        <p:nvSpPr>
          <p:cNvPr id="24" name="Cloud Callout 23"/>
          <p:cNvSpPr>
            <a:spLocks noChangeArrowheads="1"/>
          </p:cNvSpPr>
          <p:nvPr/>
        </p:nvSpPr>
        <p:spPr bwMode="auto">
          <a:xfrm>
            <a:off x="3429000" y="5562600"/>
            <a:ext cx="1847850" cy="808038"/>
          </a:xfrm>
          <a:prstGeom prst="cloudCallout">
            <a:avLst>
              <a:gd name="adj1" fmla="val -55644"/>
              <a:gd name="adj2" fmla="val -56194"/>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Sigmoid</a:t>
            </a:r>
          </a:p>
        </p:txBody>
      </p:sp>
      <p:sp>
        <p:nvSpPr>
          <p:cNvPr id="25" name="Cloud Callout 24"/>
          <p:cNvSpPr>
            <a:spLocks noChangeArrowheads="1"/>
          </p:cNvSpPr>
          <p:nvPr/>
        </p:nvSpPr>
        <p:spPr bwMode="auto">
          <a:xfrm>
            <a:off x="5105400" y="5486400"/>
            <a:ext cx="2362200" cy="914400"/>
          </a:xfrm>
          <a:prstGeom prst="cloudCallout">
            <a:avLst>
              <a:gd name="adj1" fmla="val -50671"/>
              <a:gd name="adj2" fmla="val -48116"/>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Piecewise  </a:t>
            </a:r>
          </a:p>
          <a:p>
            <a:pPr algn="ctr"/>
            <a:r>
              <a:rPr lang="en-US" sz="2000"/>
              <a:t>Resistance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44389"/>
                                        </p:tgtEl>
                                        <p:attrNameLst>
                                          <p:attrName>style.opacity</p:attrName>
                                        </p:attrNameLst>
                                      </p:cBhvr>
                                      <p:to>
                                        <p:strVal val="0.5"/>
                                      </p:to>
                                    </p:set>
                                    <p:animEffect filter="image" prLst="opacity: 0.5">
                                      <p:cBhvr rctx="IE">
                                        <p:cTn id="7" dur="indefinite"/>
                                        <p:tgtEl>
                                          <p:spTgt spid="144389"/>
                                        </p:tgtEl>
                                      </p:cBhvr>
                                    </p:animEffect>
                                  </p:childTnLst>
                                </p:cTn>
                              </p:par>
                              <p:par>
                                <p:cTn id="8" presetID="9" presetClass="emph" presetSubtype="0" nodeType="withEffect">
                                  <p:stCondLst>
                                    <p:cond delay="0"/>
                                  </p:stCondLst>
                                  <p:childTnLst>
                                    <p:set>
                                      <p:cBhvr rctx="PPT">
                                        <p:cTn id="9" dur="indefinite"/>
                                        <p:tgtEl>
                                          <p:spTgt spid="144390"/>
                                        </p:tgtEl>
                                        <p:attrNameLst>
                                          <p:attrName>style.opacity</p:attrName>
                                        </p:attrNameLst>
                                      </p:cBhvr>
                                      <p:to>
                                        <p:strVal val="0.5"/>
                                      </p:to>
                                    </p:set>
                                    <p:animEffect filter="image" prLst="opacity: 0.5">
                                      <p:cBhvr rctx="IE">
                                        <p:cTn id="10" dur="indefinite"/>
                                        <p:tgtEl>
                                          <p:spTgt spid="144390"/>
                                        </p:tgtEl>
                                      </p:cBhvr>
                                    </p:animEffect>
                                  </p:childTnLst>
                                </p:cTn>
                              </p:par>
                              <p:par>
                                <p:cTn id="11" presetID="1" presetClass="entr" presetSubtype="0" fill="hold" nodeType="withEffect">
                                  <p:stCondLst>
                                    <p:cond delay="0"/>
                                  </p:stCondLst>
                                  <p:childTnLst>
                                    <p:set>
                                      <p:cBhvr>
                                        <p:cTn id="12" dur="1" fill="hold">
                                          <p:stCondLst>
                                            <p:cond delay="0"/>
                                          </p:stCondLst>
                                        </p:cTn>
                                        <p:tgtEl>
                                          <p:spTgt spid="276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0" grpId="1" animBg="1"/>
      <p:bldP spid="24" grpId="0" animBg="1"/>
      <p:bldP spid="25" grpId="0" animBg="1"/>
      <p:bldP spid="25" grpId="1"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6630" name="Object 2"/>
          <p:cNvGraphicFramePr>
            <a:graphicFrameLocks noChangeAspect="1"/>
          </p:cNvGraphicFramePr>
          <p:nvPr/>
        </p:nvGraphicFramePr>
        <p:xfrm>
          <a:off x="758825" y="1485900"/>
          <a:ext cx="4879975" cy="2208213"/>
        </p:xfrm>
        <a:graphic>
          <a:graphicData uri="http://schemas.openxmlformats.org/presentationml/2006/ole">
            <p:oleObj spid="_x0000_s30722" name="Equation" r:id="rId3" imgW="2552700" imgH="1155700" progId="Equation.DSMT4">
              <p:embed/>
            </p:oleObj>
          </a:graphicData>
        </a:graphic>
      </p:graphicFrame>
      <p:graphicFrame>
        <p:nvGraphicFramePr>
          <p:cNvPr id="5" name="Object 3"/>
          <p:cNvGraphicFramePr>
            <a:graphicFrameLocks noChangeAspect="1"/>
          </p:cNvGraphicFramePr>
          <p:nvPr/>
        </p:nvGraphicFramePr>
        <p:xfrm>
          <a:off x="760412" y="3252788"/>
          <a:ext cx="5030788" cy="1725612"/>
        </p:xfrm>
        <a:graphic>
          <a:graphicData uri="http://schemas.openxmlformats.org/presentationml/2006/ole">
            <p:oleObj spid="_x0000_s30723" name="Equation" r:id="rId4" imgW="2590800" imgH="889000" progId="Equation.DSMT4">
              <p:embed/>
            </p:oleObj>
          </a:graphicData>
        </a:graphic>
      </p:graphicFrame>
      <p:sp>
        <p:nvSpPr>
          <p:cNvPr id="30725"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MRM: Voltage-Controlled Resistances/SSV</a:t>
            </a:r>
          </a:p>
        </p:txBody>
      </p:sp>
      <p:sp>
        <p:nvSpPr>
          <p:cNvPr id="15" name="Cloud Callout 14"/>
          <p:cNvSpPr>
            <a:spLocks noChangeArrowheads="1"/>
          </p:cNvSpPr>
          <p:nvPr/>
        </p:nvSpPr>
        <p:spPr bwMode="auto">
          <a:xfrm>
            <a:off x="6324600" y="1339850"/>
            <a:ext cx="2133600" cy="1081088"/>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pPr algn="ctr"/>
            <a:r>
              <a:rPr lang="en-US" sz="2000" dirty="0"/>
              <a:t>Piecewise</a:t>
            </a:r>
          </a:p>
          <a:p>
            <a:pPr algn="ctr"/>
            <a:r>
              <a:rPr lang="en-US" sz="2000" dirty="0"/>
              <a:t>Constant</a:t>
            </a:r>
          </a:p>
          <a:p>
            <a:endParaRPr lang="en-US" sz="2000" dirty="0"/>
          </a:p>
        </p:txBody>
      </p:sp>
      <p:sp>
        <p:nvSpPr>
          <p:cNvPr id="18" name="Cloud Callout 17"/>
          <p:cNvSpPr>
            <a:spLocks noChangeArrowheads="1"/>
          </p:cNvSpPr>
          <p:nvPr/>
        </p:nvSpPr>
        <p:spPr bwMode="auto">
          <a:xfrm>
            <a:off x="6248400" y="3124200"/>
            <a:ext cx="2203450" cy="855663"/>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r>
              <a:rPr lang="en-US" sz="2000"/>
              <a:t>Sigmoidal</a:t>
            </a:r>
          </a:p>
        </p:txBody>
      </p:sp>
      <p:graphicFrame>
        <p:nvGraphicFramePr>
          <p:cNvPr id="2" name="Object 4"/>
          <p:cNvGraphicFramePr>
            <a:graphicFrameLocks noChangeAspect="1"/>
          </p:cNvGraphicFramePr>
          <p:nvPr/>
        </p:nvGraphicFramePr>
        <p:xfrm>
          <a:off x="754062" y="4572000"/>
          <a:ext cx="5875338" cy="1601788"/>
        </p:xfrm>
        <a:graphic>
          <a:graphicData uri="http://schemas.openxmlformats.org/presentationml/2006/ole">
            <p:oleObj spid="_x0000_s30724" name="Equation" r:id="rId5" imgW="3073400" imgH="838200" progId="Equation.DSMT4">
              <p:embed/>
            </p:oleObj>
          </a:graphicData>
        </a:graphic>
      </p:graphicFrame>
      <p:sp>
        <p:nvSpPr>
          <p:cNvPr id="9" name="Cloud Callout 8"/>
          <p:cNvSpPr>
            <a:spLocks noChangeArrowheads="1"/>
          </p:cNvSpPr>
          <p:nvPr/>
        </p:nvSpPr>
        <p:spPr bwMode="auto">
          <a:xfrm>
            <a:off x="3810000" y="3962400"/>
            <a:ext cx="2133600" cy="1081088"/>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pPr algn="ctr"/>
            <a:r>
              <a:rPr lang="en-US" sz="2000"/>
              <a:t>Piecewise</a:t>
            </a:r>
          </a:p>
          <a:p>
            <a:pPr algn="ctr"/>
            <a:r>
              <a:rPr lang="en-US" sz="2000"/>
              <a:t>Constant</a:t>
            </a:r>
          </a:p>
          <a:p>
            <a:endParaRPr lang="en-US" sz="2000"/>
          </a:p>
        </p:txBody>
      </p:sp>
      <p:sp>
        <p:nvSpPr>
          <p:cNvPr id="21" name="Cloud Callout 20"/>
          <p:cNvSpPr>
            <a:spLocks noChangeArrowheads="1"/>
          </p:cNvSpPr>
          <p:nvPr/>
        </p:nvSpPr>
        <p:spPr bwMode="auto">
          <a:xfrm>
            <a:off x="6248400" y="4195763"/>
            <a:ext cx="2203450" cy="1082675"/>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pPr algn="ctr"/>
            <a:r>
              <a:rPr lang="en-US" sz="2000"/>
              <a:t>Piecewise</a:t>
            </a:r>
          </a:p>
          <a:p>
            <a:pPr algn="ctr"/>
            <a:r>
              <a:rPr lang="en-US" sz="2000"/>
              <a:t>Linear</a:t>
            </a:r>
          </a:p>
          <a:p>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mph" presetSubtype="0" grpId="1" nodeType="clickEffect">
                                  <p:stCondLst>
                                    <p:cond delay="0"/>
                                  </p:stCondLst>
                                  <p:childTnLst>
                                    <p:set>
                                      <p:cBhvr rctx="PPT">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par>
                                <p:cTn id="14" presetID="9" presetClass="emph" presetSubtype="0" nodeType="withEffect">
                                  <p:stCondLst>
                                    <p:cond delay="0"/>
                                  </p:stCondLst>
                                  <p:childTnLst>
                                    <p:set>
                                      <p:cBhvr rctx="PPT">
                                        <p:cTn id="15" dur="indefinite"/>
                                        <p:tgtEl>
                                          <p:spTgt spid="26630"/>
                                        </p:tgtEl>
                                        <p:attrNameLst>
                                          <p:attrName>style.opacity</p:attrName>
                                        </p:attrNameLst>
                                      </p:cBhvr>
                                      <p:to>
                                        <p:strVal val="0.5"/>
                                      </p:to>
                                    </p:set>
                                    <p:animEffect filter="image" prLst="opacity: 0.5">
                                      <p:cBhvr rctx="IE">
                                        <p:cTn id="16" dur="indefinite"/>
                                        <p:tgtEl>
                                          <p:spTgt spid="26630"/>
                                        </p:tgtEl>
                                      </p:cBhvr>
                                    </p:animEffec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p:stCondLst>
                                    <p:cond delay="0"/>
                                  </p:stCondLst>
                                  <p:childTnLst>
                                    <p:set>
                                      <p:cBhvr rctx="PPT">
                                        <p:cTn id="24" dur="indefinite"/>
                                        <p:tgtEl>
                                          <p:spTgt spid="18"/>
                                        </p:tgtEl>
                                        <p:attrNameLst>
                                          <p:attrName>style.opacity</p:attrName>
                                        </p:attrNameLst>
                                      </p:cBhvr>
                                      <p:to>
                                        <p:strVal val="0.5"/>
                                      </p:to>
                                    </p:set>
                                    <p:animEffect filter="image" prLst="opacity: 0.5">
                                      <p:cBhvr rctx="IE">
                                        <p:cTn id="25" dur="indefinite"/>
                                        <p:tgtEl>
                                          <p:spTgt spid="18"/>
                                        </p:tgtEl>
                                      </p:cBhvr>
                                    </p:animEffect>
                                  </p:childTnLst>
                                </p:cTn>
                              </p:par>
                              <p:par>
                                <p:cTn id="26" presetID="1"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9" grpId="0" animBg="1"/>
      <p:bldP spid="21"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6630" name="Object 2"/>
          <p:cNvGraphicFramePr>
            <a:graphicFrameLocks noChangeAspect="1"/>
          </p:cNvGraphicFramePr>
          <p:nvPr/>
        </p:nvGraphicFramePr>
        <p:xfrm>
          <a:off x="1233488" y="2070100"/>
          <a:ext cx="3835400" cy="2208213"/>
        </p:xfrm>
        <a:graphic>
          <a:graphicData uri="http://schemas.openxmlformats.org/presentationml/2006/ole">
            <p:oleObj spid="_x0000_s233474" name="Equation" r:id="rId3" imgW="2006600" imgH="1155700" progId="Equation.DSMT4">
              <p:embed/>
            </p:oleObj>
          </a:graphicData>
        </a:graphic>
      </p:graphicFrame>
      <p:graphicFrame>
        <p:nvGraphicFramePr>
          <p:cNvPr id="5" name="Object 3"/>
          <p:cNvGraphicFramePr>
            <a:graphicFrameLocks noChangeAspect="1"/>
          </p:cNvGraphicFramePr>
          <p:nvPr/>
        </p:nvGraphicFramePr>
        <p:xfrm>
          <a:off x="1219200" y="3836988"/>
          <a:ext cx="4586288" cy="1725612"/>
        </p:xfrm>
        <a:graphic>
          <a:graphicData uri="http://schemas.openxmlformats.org/presentationml/2006/ole">
            <p:oleObj spid="_x0000_s233475" name="Equation" r:id="rId4" imgW="2362200" imgH="889000" progId="Equation.DSMT4">
              <p:embed/>
            </p:oleObj>
          </a:graphicData>
        </a:graphic>
      </p:graphicFrame>
      <p:sp>
        <p:nvSpPr>
          <p:cNvPr id="30725"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dirty="0">
                <a:solidFill>
                  <a:srgbClr val="A50021"/>
                </a:solidFill>
              </a:rPr>
              <a:t>MRM:</a:t>
            </a:r>
            <a:r>
              <a:rPr lang="en-US" sz="3200" dirty="0" smtClean="0">
                <a:solidFill>
                  <a:srgbClr val="A50021"/>
                </a:solidFill>
              </a:rPr>
              <a:t> Scaled Steps and </a:t>
            </a:r>
            <a:r>
              <a:rPr lang="en-US" sz="3200" dirty="0" err="1" smtClean="0">
                <a:solidFill>
                  <a:srgbClr val="A50021"/>
                </a:solidFill>
              </a:rPr>
              <a:t>Sigmoids</a:t>
            </a:r>
            <a:endParaRPr lang="en-US" sz="3200" dirty="0">
              <a:solidFill>
                <a:srgbClr val="A50021"/>
              </a:solidFill>
            </a:endParaRPr>
          </a:p>
        </p:txBody>
      </p:sp>
      <p:sp>
        <p:nvSpPr>
          <p:cNvPr id="15" name="Cloud Callout 14"/>
          <p:cNvSpPr>
            <a:spLocks noChangeArrowheads="1"/>
          </p:cNvSpPr>
          <p:nvPr/>
        </p:nvSpPr>
        <p:spPr bwMode="auto">
          <a:xfrm>
            <a:off x="5729288" y="2043112"/>
            <a:ext cx="2133600" cy="1081088"/>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pPr algn="ctr"/>
            <a:r>
              <a:rPr lang="en-US" sz="2000" dirty="0"/>
              <a:t>Piecewise</a:t>
            </a:r>
          </a:p>
          <a:p>
            <a:pPr algn="ctr"/>
            <a:r>
              <a:rPr lang="en-US" sz="2000" dirty="0"/>
              <a:t>Constant</a:t>
            </a:r>
          </a:p>
          <a:p>
            <a:endParaRPr lang="en-US" sz="2000" dirty="0"/>
          </a:p>
        </p:txBody>
      </p:sp>
      <p:sp>
        <p:nvSpPr>
          <p:cNvPr id="18" name="Cloud Callout 17"/>
          <p:cNvSpPr>
            <a:spLocks noChangeArrowheads="1"/>
          </p:cNvSpPr>
          <p:nvPr/>
        </p:nvSpPr>
        <p:spPr bwMode="auto">
          <a:xfrm>
            <a:off x="5659438" y="3716337"/>
            <a:ext cx="2203450" cy="855663"/>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r>
              <a:rPr lang="en-US" sz="2000"/>
              <a:t>Sigmoidal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mph" presetSubtype="0" grpId="1" nodeType="clickEffect">
                                  <p:stCondLst>
                                    <p:cond delay="0"/>
                                  </p:stCondLst>
                                  <p:childTnLst>
                                    <p:set>
                                      <p:cBhvr rctx="PPT">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par>
                                <p:cTn id="14" presetID="9" presetClass="emph" presetSubtype="0" nodeType="withEffect">
                                  <p:stCondLst>
                                    <p:cond delay="0"/>
                                  </p:stCondLst>
                                  <p:childTnLst>
                                    <p:set>
                                      <p:cBhvr rctx="PPT">
                                        <p:cTn id="15" dur="indefinite"/>
                                        <p:tgtEl>
                                          <p:spTgt spid="26630"/>
                                        </p:tgtEl>
                                        <p:attrNameLst>
                                          <p:attrName>style.opacity</p:attrName>
                                        </p:attrNameLst>
                                      </p:cBhvr>
                                      <p:to>
                                        <p:strVal val="0.5"/>
                                      </p:to>
                                    </p:set>
                                    <p:animEffect filter="image" prLst="opacity: 0.5">
                                      <p:cBhvr rctx="IE">
                                        <p:cTn id="16" dur="indefinite"/>
                                        <p:tgtEl>
                                          <p:spTgt spid="26630"/>
                                        </p:tgtEl>
                                      </p:cBhvr>
                                    </p:animEffec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236538"/>
            <a:ext cx="8229600" cy="990600"/>
          </a:xfrm>
        </p:spPr>
        <p:txBody>
          <a:bodyPr/>
          <a:lstStyle/>
          <a:p>
            <a:pPr>
              <a:defRPr/>
            </a:pPr>
            <a:r>
              <a:rPr lang="en-US" sz="3200" b="1" dirty="0">
                <a:solidFill>
                  <a:srgbClr val="A50021"/>
                </a:solidFill>
                <a:latin typeface="+mn-lt"/>
              </a:rPr>
              <a:t>Excitable Cells</a:t>
            </a:r>
          </a:p>
        </p:txBody>
      </p:sp>
      <p:sp>
        <p:nvSpPr>
          <p:cNvPr id="537604" name="Rectangle 4"/>
          <p:cNvSpPr>
            <a:spLocks noGrp="1" noChangeArrowheads="1"/>
          </p:cNvSpPr>
          <p:nvPr>
            <p:ph type="body" sz="half" idx="1"/>
          </p:nvPr>
        </p:nvSpPr>
        <p:spPr>
          <a:xfrm>
            <a:off x="298450" y="1828800"/>
            <a:ext cx="6597650" cy="3924300"/>
          </a:xfrm>
        </p:spPr>
        <p:txBody>
          <a:bodyPr/>
          <a:lstStyle/>
          <a:p>
            <a:pPr>
              <a:spcBef>
                <a:spcPct val="25000"/>
              </a:spcBef>
              <a:defRPr/>
            </a:pPr>
            <a:r>
              <a:rPr lang="en-US" altLang="zh-CN" sz="2400" b="1" kern="1200" dirty="0" smtClean="0">
                <a:solidFill>
                  <a:srgbClr val="006600"/>
                </a:solidFill>
                <a:cs typeface="Arial"/>
              </a:rPr>
              <a:t>Generate action potentials </a:t>
            </a:r>
            <a:r>
              <a:rPr lang="en-US" altLang="zh-CN" sz="2400" b="1" dirty="0">
                <a:ea typeface="SimSun" pitchFamily="2" charset="-122"/>
                <a:cs typeface="SimSun" pitchFamily="2" charset="-122"/>
              </a:rPr>
              <a:t>(elec. pulses) in response to </a:t>
            </a:r>
            <a:r>
              <a:rPr lang="en-US" altLang="zh-CN" sz="2400" b="1" dirty="0">
                <a:solidFill>
                  <a:srgbClr val="1F497D"/>
                </a:solidFill>
                <a:cs typeface="Arial"/>
              </a:rPr>
              <a:t>electrical stimulation</a:t>
            </a:r>
          </a:p>
          <a:p>
            <a:pPr lvl="1">
              <a:spcBef>
                <a:spcPct val="50000"/>
              </a:spcBef>
              <a:defRPr/>
            </a:pPr>
            <a:r>
              <a:rPr lang="en-US" altLang="zh-CN" sz="2200" b="1" dirty="0">
                <a:solidFill>
                  <a:srgbClr val="A50021"/>
                </a:solidFill>
                <a:ea typeface="SimSun" pitchFamily="2" charset="-122"/>
                <a:cs typeface="SimSun" pitchFamily="2" charset="-122"/>
              </a:rPr>
              <a:t>Examples:</a:t>
            </a:r>
            <a:r>
              <a:rPr lang="en-US" b="1" dirty="0">
                <a:latin typeface="Palatino Linotype" pitchFamily="18" charset="0"/>
              </a:rPr>
              <a:t> </a:t>
            </a:r>
            <a:r>
              <a:rPr lang="en-US" altLang="zh-CN" sz="2200" b="1" dirty="0">
                <a:solidFill>
                  <a:srgbClr val="000000"/>
                </a:solidFill>
                <a:ea typeface="SimSun" pitchFamily="2" charset="-122"/>
                <a:cs typeface="SimSun" pitchFamily="2" charset="-122"/>
              </a:rPr>
              <a:t>neurons, cardiac cells, etc.</a:t>
            </a:r>
          </a:p>
          <a:p>
            <a:pPr>
              <a:spcBef>
                <a:spcPct val="75000"/>
              </a:spcBef>
              <a:defRPr/>
            </a:pPr>
            <a:r>
              <a:rPr lang="en-US" altLang="zh-CN" sz="2400" b="1" kern="1200" dirty="0" smtClean="0">
                <a:solidFill>
                  <a:srgbClr val="006600"/>
                </a:solidFill>
                <a:cs typeface="Arial"/>
              </a:rPr>
              <a:t>Local regeneration </a:t>
            </a:r>
            <a:r>
              <a:rPr lang="en-US" altLang="zh-CN" sz="2400" b="1" dirty="0">
                <a:ea typeface="SimSun" pitchFamily="2" charset="-122"/>
                <a:cs typeface="SimSun" pitchFamily="2" charset="-122"/>
              </a:rPr>
              <a:t>allows electric signal propagation</a:t>
            </a:r>
            <a:r>
              <a:rPr lang="en-US" sz="2600" b="1" dirty="0">
                <a:latin typeface="Palatino Linotype" pitchFamily="18" charset="0"/>
              </a:rPr>
              <a:t> </a:t>
            </a:r>
            <a:r>
              <a:rPr lang="en-US" altLang="zh-CN" sz="2400" b="1" dirty="0">
                <a:solidFill>
                  <a:srgbClr val="1F497D"/>
                </a:solidFill>
                <a:cs typeface="Arial"/>
              </a:rPr>
              <a:t>without damping </a:t>
            </a:r>
          </a:p>
          <a:p>
            <a:pPr>
              <a:spcBef>
                <a:spcPct val="75000"/>
              </a:spcBef>
              <a:defRPr/>
            </a:pPr>
            <a:r>
              <a:rPr lang="en-US" altLang="zh-CN" sz="2400" b="1" kern="1200" dirty="0" smtClean="0">
                <a:solidFill>
                  <a:srgbClr val="006600"/>
                </a:solidFill>
                <a:cs typeface="Arial"/>
              </a:rPr>
              <a:t>Building block </a:t>
            </a:r>
            <a:r>
              <a:rPr lang="en-US" altLang="zh-CN" sz="2400" b="1" dirty="0">
                <a:ea typeface="SimSun" pitchFamily="2" charset="-122"/>
                <a:cs typeface="SimSun" pitchFamily="2" charset="-122"/>
              </a:rPr>
              <a:t>for electrical signaling in </a:t>
            </a:r>
            <a:r>
              <a:rPr lang="en-US" altLang="zh-CN" sz="2400" b="1" dirty="0">
                <a:solidFill>
                  <a:srgbClr val="1F497D"/>
                </a:solidFill>
                <a:cs typeface="Arial"/>
              </a:rPr>
              <a:t>brain, heart, and muscles</a:t>
            </a:r>
          </a:p>
        </p:txBody>
      </p:sp>
      <p:pic>
        <p:nvPicPr>
          <p:cNvPr id="20485" name="Picture 11"/>
          <p:cNvPicPr>
            <a:picLocks noGrp="1" noChangeAspect="1" noChangeArrowheads="1"/>
          </p:cNvPicPr>
          <p:nvPr>
            <p:ph sz="quarter" idx="3"/>
          </p:nvPr>
        </p:nvPicPr>
        <p:blipFill>
          <a:blip r:embed="rId3"/>
          <a:srcRect/>
          <a:stretch>
            <a:fillRect/>
          </a:stretch>
        </p:blipFill>
        <p:spPr>
          <a:xfrm>
            <a:off x="2147483647" y="2147483647"/>
            <a:ext cx="2147482688" cy="2127011875"/>
          </a:xfrm>
        </p:spPr>
      </p:pic>
      <p:pic>
        <p:nvPicPr>
          <p:cNvPr id="11" name="Picture 11"/>
          <p:cNvPicPr>
            <a:picLocks noGrp="1" noChangeAspect="1" noChangeArrowheads="1"/>
          </p:cNvPicPr>
          <p:nvPr>
            <p:ph sz="quarter" idx="3"/>
          </p:nvPr>
        </p:nvPicPr>
        <p:blipFill>
          <a:blip r:embed="rId3"/>
          <a:srcRect/>
          <a:stretch>
            <a:fillRect/>
          </a:stretch>
        </p:blipFill>
        <p:spPr>
          <a:xfrm>
            <a:off x="7146925" y="1943100"/>
            <a:ext cx="1598612" cy="1339850"/>
          </a:xfrm>
          <a:noFill/>
          <a:ln/>
        </p:spPr>
      </p:pic>
      <p:grpSp>
        <p:nvGrpSpPr>
          <p:cNvPr id="2" name="Group 14"/>
          <p:cNvGrpSpPr/>
          <p:nvPr/>
        </p:nvGrpSpPr>
        <p:grpSpPr>
          <a:xfrm>
            <a:off x="7067550" y="1943100"/>
            <a:ext cx="1897063" cy="3499997"/>
            <a:chOff x="7067550" y="2171700"/>
            <a:chExt cx="1897063" cy="3499997"/>
          </a:xfrm>
        </p:grpSpPr>
        <p:pic>
          <p:nvPicPr>
            <p:cNvPr id="16" name="Picture 9"/>
            <p:cNvPicPr>
              <a:picLocks noChangeAspect="1" noChangeArrowheads="1"/>
            </p:cNvPicPr>
            <p:nvPr/>
          </p:nvPicPr>
          <p:blipFill>
            <a:blip r:embed="rId4"/>
            <a:srcRect/>
            <a:stretch>
              <a:fillRect/>
            </a:stretch>
          </p:blipFill>
          <p:spPr bwMode="auto">
            <a:xfrm>
              <a:off x="7216775" y="3922713"/>
              <a:ext cx="1597025" cy="1335087"/>
            </a:xfrm>
            <a:prstGeom prst="rect">
              <a:avLst/>
            </a:prstGeom>
            <a:noFill/>
            <a:ln w="9525">
              <a:noFill/>
              <a:miter lim="800000"/>
              <a:headEnd/>
              <a:tailEnd/>
            </a:ln>
            <a:effectLst/>
          </p:spPr>
        </p:pic>
        <p:pic>
          <p:nvPicPr>
            <p:cNvPr id="17" name="Picture 11"/>
            <p:cNvPicPr>
              <a:picLocks noGrp="1" noChangeAspect="1" noChangeArrowheads="1"/>
            </p:cNvPicPr>
            <p:nvPr>
              <p:ph sz="quarter" idx="3"/>
            </p:nvPr>
          </p:nvPicPr>
          <p:blipFill>
            <a:blip r:embed="rId3"/>
            <a:srcRect/>
            <a:stretch>
              <a:fillRect/>
            </a:stretch>
          </p:blipFill>
          <p:spPr>
            <a:xfrm>
              <a:off x="7196138" y="2171700"/>
              <a:ext cx="1598612" cy="1339850"/>
            </a:xfrm>
            <a:noFill/>
            <a:ln/>
          </p:spPr>
        </p:pic>
        <p:sp>
          <p:nvSpPr>
            <p:cNvPr id="18" name="Text Box 13"/>
            <p:cNvSpPr txBox="1">
              <a:spLocks noChangeArrowheads="1"/>
            </p:cNvSpPr>
            <p:nvPr/>
          </p:nvSpPr>
          <p:spPr bwMode="auto">
            <a:xfrm>
              <a:off x="7118350" y="3500438"/>
              <a:ext cx="1819275" cy="413959"/>
            </a:xfrm>
            <a:prstGeom prst="rect">
              <a:avLst/>
            </a:prstGeom>
            <a:noFill/>
            <a:ln w="9525">
              <a:noFill/>
              <a:miter lim="800000"/>
              <a:headEnd/>
              <a:tailEnd/>
            </a:ln>
            <a:effectLst/>
          </p:spPr>
          <p:txBody>
            <a:bodyPr>
              <a:prstTxWarp prst="textNoShape">
                <a:avLst/>
              </a:prstTxWarp>
              <a:spAutoFit/>
            </a:bodyPr>
            <a:lstStyle/>
            <a:p>
              <a:pPr algn="just">
                <a:lnSpc>
                  <a:spcPct val="70000"/>
                </a:lnSpc>
                <a:spcBef>
                  <a:spcPct val="50000"/>
                </a:spcBef>
              </a:pPr>
              <a:r>
                <a:rPr lang="en-US" altLang="zh-CN" sz="1200" b="1" dirty="0">
                  <a:solidFill>
                    <a:srgbClr val="A50021"/>
                  </a:solidFill>
                  <a:ea typeface="SimSun" pitchFamily="2" charset="-122"/>
                  <a:cs typeface="SimSun" pitchFamily="2" charset="-122"/>
                </a:rPr>
                <a:t>Neurons of a  squirrel</a:t>
              </a:r>
            </a:p>
            <a:p>
              <a:pPr algn="just">
                <a:lnSpc>
                  <a:spcPct val="70000"/>
                </a:lnSpc>
                <a:spcBef>
                  <a:spcPct val="50000"/>
                </a:spcBef>
              </a:pPr>
              <a:r>
                <a:rPr lang="en-US" altLang="zh-CN" sz="1000" b="1" dirty="0">
                  <a:solidFill>
                    <a:srgbClr val="000000"/>
                  </a:solidFill>
                  <a:ea typeface="SimSun" pitchFamily="2" charset="-122"/>
                  <a:cs typeface="SimSun" pitchFamily="2" charset="-122"/>
                </a:rPr>
                <a:t>University College London</a:t>
              </a:r>
            </a:p>
          </p:txBody>
        </p:sp>
        <p:sp>
          <p:nvSpPr>
            <p:cNvPr id="19" name="Text Box 14"/>
            <p:cNvSpPr txBox="1">
              <a:spLocks noChangeArrowheads="1"/>
            </p:cNvSpPr>
            <p:nvPr/>
          </p:nvSpPr>
          <p:spPr bwMode="auto">
            <a:xfrm>
              <a:off x="7067550" y="5264150"/>
              <a:ext cx="1897063" cy="407547"/>
            </a:xfrm>
            <a:prstGeom prst="rect">
              <a:avLst/>
            </a:prstGeom>
            <a:noFill/>
            <a:ln w="9525">
              <a:noFill/>
              <a:miter lim="800000"/>
              <a:headEnd/>
              <a:tailEnd/>
            </a:ln>
            <a:effectLst/>
          </p:spPr>
          <p:txBody>
            <a:bodyPr wrap="square">
              <a:prstTxWarp prst="textNoShape">
                <a:avLst/>
              </a:prstTxWarp>
              <a:spAutoFit/>
            </a:bodyPr>
            <a:lstStyle/>
            <a:p>
              <a:pPr algn="just">
                <a:lnSpc>
                  <a:spcPct val="70000"/>
                </a:lnSpc>
                <a:spcBef>
                  <a:spcPct val="50000"/>
                </a:spcBef>
              </a:pPr>
              <a:r>
                <a:rPr lang="en-US" altLang="zh-CN" sz="1200" b="1" dirty="0">
                  <a:solidFill>
                    <a:srgbClr val="A50021"/>
                  </a:solidFill>
                  <a:ea typeface="SimSun" pitchFamily="2" charset="-122"/>
                  <a:cs typeface="SimSun" pitchFamily="2" charset="-122"/>
                </a:rPr>
                <a:t>Artificial cardiac tissue</a:t>
              </a:r>
            </a:p>
            <a:p>
              <a:pPr algn="ctr">
                <a:lnSpc>
                  <a:spcPct val="65000"/>
                </a:lnSpc>
                <a:spcBef>
                  <a:spcPct val="50000"/>
                </a:spcBef>
              </a:pPr>
              <a:r>
                <a:rPr lang="en-US" altLang="zh-CN" sz="1000" b="1" dirty="0">
                  <a:solidFill>
                    <a:srgbClr val="000000"/>
                  </a:solidFill>
                  <a:ea typeface="SimSun" pitchFamily="2" charset="-122"/>
                  <a:cs typeface="SimSun" pitchFamily="2" charset="-122"/>
                </a:rPr>
                <a:t>University of Washington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37604">
                                            <p:txEl>
                                              <p:pRg st="0" end="0"/>
                                            </p:txEl>
                                          </p:spTgt>
                                        </p:tgtEl>
                                        <p:attrNameLst>
                                          <p:attrName>style.opacity</p:attrName>
                                        </p:attrNameLst>
                                      </p:cBhvr>
                                      <p:to>
                                        <p:strVal val="0.5"/>
                                      </p:to>
                                    </p:set>
                                    <p:animEffect filter="image" prLst="opacity: 0.5">
                                      <p:cBhvr rctx="IE">
                                        <p:cTn id="7" dur="indefinite"/>
                                        <p:tgtEl>
                                          <p:spTgt spid="53760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537604">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537604">
                                            <p:txEl>
                                              <p:pRg st="1" end="1"/>
                                            </p:txEl>
                                          </p:spTgt>
                                        </p:tgtEl>
                                        <p:attrNameLst>
                                          <p:attrName>style.opacity</p:attrName>
                                        </p:attrNameLst>
                                      </p:cBhvr>
                                      <p:to>
                                        <p:strVal val="0.5"/>
                                      </p:to>
                                    </p:set>
                                    <p:animEffect filter="image" prLst="opacity: 0.5">
                                      <p:cBhvr rctx="IE">
                                        <p:cTn id="16" dur="indefinite"/>
                                        <p:tgtEl>
                                          <p:spTgt spid="537604">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53760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537604">
                                            <p:txEl>
                                              <p:pRg st="2" end="2"/>
                                            </p:txEl>
                                          </p:spTgt>
                                        </p:tgtEl>
                                        <p:attrNameLst>
                                          <p:attrName>style.opacity</p:attrName>
                                        </p:attrNameLst>
                                      </p:cBhvr>
                                      <p:to>
                                        <p:strVal val="0.5"/>
                                      </p:to>
                                    </p:set>
                                    <p:animEffect filter="image" prLst="opacity: 0.5">
                                      <p:cBhvr rctx="IE">
                                        <p:cTn id="23" dur="indefinite"/>
                                        <p:tgtEl>
                                          <p:spTgt spid="537604">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537604">
                                            <p:txEl>
                                              <p:pRg st="3" end="3"/>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56" name="Picture 28" descr="fenton.MM.OneAP.1pt.jpg"/>
          <p:cNvPicPr>
            <a:picLocks noChangeAspect="1"/>
          </p:cNvPicPr>
          <p:nvPr/>
        </p:nvPicPr>
        <p:blipFill>
          <a:blip r:embed="rId3"/>
          <a:srcRect/>
          <a:stretch>
            <a:fillRect/>
          </a:stretch>
        </p:blipFill>
        <p:spPr bwMode="auto">
          <a:xfrm>
            <a:off x="644525" y="914400"/>
            <a:ext cx="6767513" cy="5484813"/>
          </a:xfrm>
          <a:prstGeom prst="rect">
            <a:avLst/>
          </a:prstGeom>
          <a:noFill/>
          <a:ln w="9525">
            <a:noFill/>
            <a:miter lim="800000"/>
            <a:headEnd/>
            <a:tailEnd/>
          </a:ln>
        </p:spPr>
      </p:pic>
      <p:graphicFrame>
        <p:nvGraphicFramePr>
          <p:cNvPr id="31746" name="Object 2"/>
          <p:cNvGraphicFramePr>
            <a:graphicFrameLocks noChangeAspect="1"/>
          </p:cNvGraphicFramePr>
          <p:nvPr/>
        </p:nvGraphicFramePr>
        <p:xfrm>
          <a:off x="519113" y="5483225"/>
          <a:ext cx="874712" cy="420688"/>
        </p:xfrm>
        <a:graphic>
          <a:graphicData uri="http://schemas.openxmlformats.org/presentationml/2006/ole">
            <p:oleObj spid="_x0000_s31746" name="Equation" r:id="rId4" imgW="685800" imgH="330200" progId="Equation.DSMT4">
              <p:embed/>
            </p:oleObj>
          </a:graphicData>
        </a:graphic>
      </p:graphicFrame>
      <p:graphicFrame>
        <p:nvGraphicFramePr>
          <p:cNvPr id="31747" name="Object 3"/>
          <p:cNvGraphicFramePr>
            <a:graphicFrameLocks noChangeAspect="1"/>
          </p:cNvGraphicFramePr>
          <p:nvPr/>
        </p:nvGraphicFramePr>
        <p:xfrm>
          <a:off x="542925" y="4611688"/>
          <a:ext cx="873125" cy="420687"/>
        </p:xfrm>
        <a:graphic>
          <a:graphicData uri="http://schemas.openxmlformats.org/presentationml/2006/ole">
            <p:oleObj spid="_x0000_s31747" name="Equation" r:id="rId5" imgW="685800" imgH="330200" progId="Equation.DSMT4">
              <p:embed/>
            </p:oleObj>
          </a:graphicData>
        </a:graphic>
      </p:graphicFrame>
      <p:graphicFrame>
        <p:nvGraphicFramePr>
          <p:cNvPr id="31748" name="Object 4"/>
          <p:cNvGraphicFramePr>
            <a:graphicFrameLocks noChangeAspect="1"/>
          </p:cNvGraphicFramePr>
          <p:nvPr/>
        </p:nvGraphicFramePr>
        <p:xfrm>
          <a:off x="520700" y="5118100"/>
          <a:ext cx="889000" cy="420688"/>
        </p:xfrm>
        <a:graphic>
          <a:graphicData uri="http://schemas.openxmlformats.org/presentationml/2006/ole">
            <p:oleObj spid="_x0000_s31748" name="Equation" r:id="rId6" imgW="698500" imgH="330200" progId="Equation.DSMT4">
              <p:embed/>
            </p:oleObj>
          </a:graphicData>
        </a:graphic>
      </p:graphicFrame>
      <p:sp>
        <p:nvSpPr>
          <p:cNvPr id="52" name="Rectangle 51"/>
          <p:cNvSpPr/>
          <p:nvPr/>
        </p:nvSpPr>
        <p:spPr>
          <a:xfrm>
            <a:off x="1536700" y="1295400"/>
            <a:ext cx="5270500" cy="3505200"/>
          </a:xfrm>
          <a:prstGeom prst="rect">
            <a:avLst/>
          </a:prstGeom>
          <a:solidFill>
            <a:schemeClr val="accent3">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1527175" y="5741988"/>
            <a:ext cx="5270500" cy="46037"/>
          </a:xfrm>
          <a:prstGeom prst="rect">
            <a:avLst/>
          </a:prstGeom>
          <a:solidFill>
            <a:schemeClr val="accent6">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p:nvSpPr>
        <p:spPr>
          <a:xfrm>
            <a:off x="1536700" y="5410200"/>
            <a:ext cx="5270500" cy="327025"/>
          </a:xfrm>
          <a:prstGeom prst="rect">
            <a:avLst/>
          </a:prstGeom>
          <a:solidFill>
            <a:schemeClr val="accent5">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1524000" y="4800600"/>
            <a:ext cx="5270500" cy="609600"/>
          </a:xfrm>
          <a:prstGeom prst="rect">
            <a:avLst/>
          </a:prstGeom>
          <a:solidFill>
            <a:schemeClr val="accent4">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 name="Curved Connector 18"/>
          <p:cNvCxnSpPr/>
          <p:nvPr/>
        </p:nvCxnSpPr>
        <p:spPr>
          <a:xfrm rot="10800000">
            <a:off x="1519238" y="5257800"/>
            <a:ext cx="1587" cy="207963"/>
          </a:xfrm>
          <a:prstGeom prst="bentConnector3">
            <a:avLst>
              <a:gd name="adj1" fmla="val 14395466"/>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40" name="Curved Connector 18"/>
          <p:cNvCxnSpPr/>
          <p:nvPr/>
        </p:nvCxnSpPr>
        <p:spPr>
          <a:xfrm rot="10800000">
            <a:off x="1527175" y="4719638"/>
            <a:ext cx="1588" cy="206375"/>
          </a:xfrm>
          <a:prstGeom prst="bentConnector3">
            <a:avLst>
              <a:gd name="adj1" fmla="val 14395466"/>
            </a:avLst>
          </a:prstGeom>
          <a:ln>
            <a:solidFill>
              <a:srgbClr val="006600"/>
            </a:solidFill>
            <a:tailEnd type="arrow"/>
          </a:ln>
        </p:spPr>
        <p:style>
          <a:lnRef idx="2">
            <a:schemeClr val="accent1"/>
          </a:lnRef>
          <a:fillRef idx="0">
            <a:schemeClr val="accent1"/>
          </a:fillRef>
          <a:effectRef idx="1">
            <a:schemeClr val="accent1"/>
          </a:effectRef>
          <a:fontRef idx="minor">
            <a:schemeClr val="tx1"/>
          </a:fontRef>
        </p:style>
      </p:cxnSp>
      <p:sp>
        <p:nvSpPr>
          <p:cNvPr id="41" name="Rounded Rectangular Callout 40"/>
          <p:cNvSpPr/>
          <p:nvPr/>
        </p:nvSpPr>
        <p:spPr>
          <a:xfrm>
            <a:off x="4267200" y="3557588"/>
            <a:ext cx="2508250" cy="1754187"/>
          </a:xfrm>
          <a:prstGeom prst="wedgeRoundRectCallout">
            <a:avLst/>
          </a:prstGeom>
          <a:solidFill>
            <a:schemeClr val="accent5">
              <a:lumMod val="40000"/>
              <a:lumOff val="6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42" name="Object 5"/>
          <p:cNvGraphicFramePr>
            <a:graphicFrameLocks noChangeAspect="1"/>
          </p:cNvGraphicFramePr>
          <p:nvPr/>
        </p:nvGraphicFramePr>
        <p:xfrm>
          <a:off x="4438650" y="3495675"/>
          <a:ext cx="2197100" cy="1809750"/>
        </p:xfrm>
        <a:graphic>
          <a:graphicData uri="http://schemas.openxmlformats.org/presentationml/2006/ole">
            <p:oleObj spid="_x0000_s31749" name="Equation" r:id="rId7" imgW="1727200" imgH="1422400" progId="Equation.DSMT4">
              <p:embed/>
            </p:oleObj>
          </a:graphicData>
        </a:graphic>
      </p:graphicFrame>
      <p:sp>
        <p:nvSpPr>
          <p:cNvPr id="43" name="Rounded Rectangular Callout 42"/>
          <p:cNvSpPr/>
          <p:nvPr/>
        </p:nvSpPr>
        <p:spPr>
          <a:xfrm>
            <a:off x="1600200" y="2909888"/>
            <a:ext cx="2754313" cy="1754187"/>
          </a:xfrm>
          <a:prstGeom prst="wedgeRoundRectCallout">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44" name="Object 6"/>
          <p:cNvGraphicFramePr>
            <a:graphicFrameLocks noChangeAspect="1"/>
          </p:cNvGraphicFramePr>
          <p:nvPr/>
        </p:nvGraphicFramePr>
        <p:xfrm>
          <a:off x="1600200" y="2863850"/>
          <a:ext cx="2797175" cy="1778000"/>
        </p:xfrm>
        <a:graphic>
          <a:graphicData uri="http://schemas.openxmlformats.org/presentationml/2006/ole">
            <p:oleObj spid="_x0000_s31750" name="Equation" r:id="rId8" imgW="2197100" imgH="1397000" progId="Equation.DSMT4">
              <p:embed/>
            </p:oleObj>
          </a:graphicData>
        </a:graphic>
      </p:graphicFrame>
      <p:cxnSp>
        <p:nvCxnSpPr>
          <p:cNvPr id="47" name="Curved Connector 18"/>
          <p:cNvCxnSpPr/>
          <p:nvPr/>
        </p:nvCxnSpPr>
        <p:spPr>
          <a:xfrm rot="10800000" flipH="1" flipV="1">
            <a:off x="6780213" y="5559425"/>
            <a:ext cx="1587" cy="207963"/>
          </a:xfrm>
          <a:prstGeom prst="bentConnector3">
            <a:avLst>
              <a:gd name="adj1" fmla="val 14395466"/>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18"/>
          <p:cNvCxnSpPr/>
          <p:nvPr/>
        </p:nvCxnSpPr>
        <p:spPr>
          <a:xfrm rot="10800000" flipH="1" flipV="1">
            <a:off x="6781800" y="5257800"/>
            <a:ext cx="1588" cy="207963"/>
          </a:xfrm>
          <a:prstGeom prst="bentConnector3">
            <a:avLst>
              <a:gd name="adj1" fmla="val 14395466"/>
            </a:avLst>
          </a:prstGeom>
          <a:ln>
            <a:solidFill>
              <a:srgbClr val="333399"/>
            </a:solidFill>
            <a:tailEnd type="arrow"/>
          </a:ln>
        </p:spPr>
        <p:style>
          <a:lnRef idx="2">
            <a:schemeClr val="accent1"/>
          </a:lnRef>
          <a:fillRef idx="0">
            <a:schemeClr val="accent1"/>
          </a:fillRef>
          <a:effectRef idx="1">
            <a:schemeClr val="accent1"/>
          </a:effectRef>
          <a:fontRef idx="minor">
            <a:schemeClr val="tx1"/>
          </a:fontRef>
        </p:style>
      </p:cxnSp>
      <p:cxnSp>
        <p:nvCxnSpPr>
          <p:cNvPr id="49" name="Curved Connector 18"/>
          <p:cNvCxnSpPr/>
          <p:nvPr/>
        </p:nvCxnSpPr>
        <p:spPr>
          <a:xfrm rot="10800000" flipH="1" flipV="1">
            <a:off x="6807200" y="4718050"/>
            <a:ext cx="1588" cy="207963"/>
          </a:xfrm>
          <a:prstGeom prst="bentConnector3">
            <a:avLst>
              <a:gd name="adj1" fmla="val 14395466"/>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1751" name="Object 7"/>
          <p:cNvGraphicFramePr>
            <a:graphicFrameLocks noChangeAspect="1"/>
          </p:cNvGraphicFramePr>
          <p:nvPr/>
        </p:nvGraphicFramePr>
        <p:xfrm>
          <a:off x="7086600" y="5470525"/>
          <a:ext cx="1520825" cy="420688"/>
        </p:xfrm>
        <a:graphic>
          <a:graphicData uri="http://schemas.openxmlformats.org/presentationml/2006/ole">
            <p:oleObj spid="_x0000_s31751" name="Equation" r:id="rId9" imgW="1193800" imgH="330200" progId="Equation.DSMT4">
              <p:embed/>
            </p:oleObj>
          </a:graphicData>
        </a:graphic>
      </p:graphicFrame>
      <p:graphicFrame>
        <p:nvGraphicFramePr>
          <p:cNvPr id="31752" name="Object 8"/>
          <p:cNvGraphicFramePr>
            <a:graphicFrameLocks noChangeAspect="1"/>
          </p:cNvGraphicFramePr>
          <p:nvPr/>
        </p:nvGraphicFramePr>
        <p:xfrm>
          <a:off x="7086600" y="5105400"/>
          <a:ext cx="1422400" cy="420688"/>
        </p:xfrm>
        <a:graphic>
          <a:graphicData uri="http://schemas.openxmlformats.org/presentationml/2006/ole">
            <p:oleObj spid="_x0000_s31752" name="Equation" r:id="rId10" imgW="1117600" imgH="330200" progId="Equation.DSMT4">
              <p:embed/>
            </p:oleObj>
          </a:graphicData>
        </a:graphic>
      </p:graphicFrame>
      <p:graphicFrame>
        <p:nvGraphicFramePr>
          <p:cNvPr id="31753" name="Object 9"/>
          <p:cNvGraphicFramePr>
            <a:graphicFrameLocks noChangeAspect="1"/>
          </p:cNvGraphicFramePr>
          <p:nvPr/>
        </p:nvGraphicFramePr>
        <p:xfrm>
          <a:off x="7083425" y="4614863"/>
          <a:ext cx="1309688" cy="420687"/>
        </p:xfrm>
        <a:graphic>
          <a:graphicData uri="http://schemas.openxmlformats.org/presentationml/2006/ole">
            <p:oleObj spid="_x0000_s31753" name="Equation" r:id="rId11" imgW="1028700" imgH="330200" progId="Equation.DSMT4">
              <p:embed/>
            </p:oleObj>
          </a:graphicData>
        </a:graphic>
      </p:graphicFrame>
      <p:sp>
        <p:nvSpPr>
          <p:cNvPr id="31768" name="Rectangle 5"/>
          <p:cNvSpPr>
            <a:spLocks noChangeArrowheads="1"/>
          </p:cNvSpPr>
          <p:nvPr/>
        </p:nvSpPr>
        <p:spPr bwMode="auto">
          <a:xfrm>
            <a:off x="233363" y="304800"/>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latin typeface="Arial Bold" charset="0"/>
                <a:ea typeface="Arial Bold" charset="0"/>
                <a:cs typeface="Arial Bold" charset="0"/>
              </a:rPr>
              <a:t>Minimal Resistance Model (MRM)</a:t>
            </a:r>
          </a:p>
        </p:txBody>
      </p:sp>
      <p:sp>
        <p:nvSpPr>
          <p:cNvPr id="9" name="Rounded Rectangular Callout 8"/>
          <p:cNvSpPr/>
          <p:nvPr/>
        </p:nvSpPr>
        <p:spPr>
          <a:xfrm>
            <a:off x="1752600" y="4884738"/>
            <a:ext cx="2601913" cy="1754187"/>
          </a:xfrm>
          <a:prstGeom prst="wedgeRoundRectCallout">
            <a:avLst>
              <a:gd name="adj1" fmla="val 56331"/>
              <a:gd name="adj2" fmla="val -1451"/>
              <a:gd name="adj3" fmla="val 16667"/>
            </a:avLst>
          </a:prstGeom>
          <a:solidFill>
            <a:srgbClr val="E1B45C"/>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39938" name="Object 10"/>
          <p:cNvGraphicFramePr>
            <a:graphicFrameLocks noChangeAspect="1"/>
          </p:cNvGraphicFramePr>
          <p:nvPr/>
        </p:nvGraphicFramePr>
        <p:xfrm>
          <a:off x="1873250" y="4816475"/>
          <a:ext cx="2327275" cy="1824038"/>
        </p:xfrm>
        <a:graphic>
          <a:graphicData uri="http://schemas.openxmlformats.org/presentationml/2006/ole">
            <p:oleObj spid="_x0000_s31754" name="Equation" r:id="rId12" imgW="1828800" imgH="1435100" progId="Equation.DSMT4">
              <p:embed/>
            </p:oleObj>
          </a:graphicData>
        </a:graphic>
      </p:graphicFrame>
      <p:cxnSp>
        <p:nvCxnSpPr>
          <p:cNvPr id="60" name="Curved Connector 18"/>
          <p:cNvCxnSpPr/>
          <p:nvPr/>
        </p:nvCxnSpPr>
        <p:spPr>
          <a:xfrm rot="10800000">
            <a:off x="1524000" y="5562600"/>
            <a:ext cx="1588" cy="207963"/>
          </a:xfrm>
          <a:prstGeom prst="bentConnector3">
            <a:avLst>
              <a:gd name="adj1" fmla="val 14395466"/>
            </a:avLst>
          </a:prstGeom>
          <a:ln>
            <a:solidFill>
              <a:srgbClr val="333399"/>
            </a:solidFill>
            <a:tailEnd type="arrow"/>
          </a:ln>
        </p:spPr>
        <p:style>
          <a:lnRef idx="2">
            <a:schemeClr val="accent1"/>
          </a:lnRef>
          <a:fillRef idx="0">
            <a:schemeClr val="accent1"/>
          </a:fillRef>
          <a:effectRef idx="1">
            <a:schemeClr val="accent1"/>
          </a:effectRef>
          <a:fontRef idx="minor">
            <a:schemeClr val="tx1"/>
          </a:fontRef>
        </p:style>
      </p:cxnSp>
      <p:sp>
        <p:nvSpPr>
          <p:cNvPr id="61" name="Rounded Rectangular Callout 60"/>
          <p:cNvSpPr/>
          <p:nvPr/>
        </p:nvSpPr>
        <p:spPr>
          <a:xfrm>
            <a:off x="3352800" y="1422400"/>
            <a:ext cx="4724400" cy="1754188"/>
          </a:xfrm>
          <a:prstGeom prst="wedgeRoundRectCallout">
            <a:avLst>
              <a:gd name="adj1" fmla="val 12309"/>
              <a:gd name="adj2" fmla="val 58880"/>
              <a:gd name="adj3" fmla="val 16667"/>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62" name="Object 11"/>
          <p:cNvGraphicFramePr>
            <a:graphicFrameLocks noChangeAspect="1"/>
          </p:cNvGraphicFramePr>
          <p:nvPr/>
        </p:nvGraphicFramePr>
        <p:xfrm>
          <a:off x="3427413" y="1416050"/>
          <a:ext cx="4573587" cy="1776413"/>
        </p:xfrm>
        <a:graphic>
          <a:graphicData uri="http://schemas.openxmlformats.org/presentationml/2006/ole">
            <p:oleObj spid="_x0000_s31755" name="Equation" r:id="rId13" imgW="3594100" imgH="13970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9" grpId="0" animBg="1"/>
      <p:bldP spid="61"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4" name="Rectangle 2"/>
          <p:cNvSpPr txBox="1">
            <a:spLocks noChangeArrowheads="1"/>
          </p:cNvSpPr>
          <p:nvPr/>
        </p:nvSpPr>
        <p:spPr bwMode="auto">
          <a:xfrm>
            <a:off x="673100" y="381000"/>
            <a:ext cx="8229600" cy="850900"/>
          </a:xfrm>
          <a:prstGeom prst="rect">
            <a:avLst/>
          </a:prstGeom>
          <a:noFill/>
          <a:ln w="9525">
            <a:noFill/>
            <a:miter lim="800000"/>
            <a:headEnd/>
            <a:tailEnd/>
          </a:ln>
        </p:spPr>
        <p:txBody>
          <a:bodyPr anchor="ctr">
            <a:prstTxWarp prst="textNoShape">
              <a:avLst/>
            </a:prstTxWarp>
          </a:bodyPr>
          <a:lstStyle/>
          <a:p>
            <a:pPr algn="ctr"/>
            <a:r>
              <a:rPr lang="it-IT" sz="3200" dirty="0" err="1">
                <a:solidFill>
                  <a:srgbClr val="A50021"/>
                </a:solidFill>
              </a:rPr>
              <a:t>Sigmoid</a:t>
            </a:r>
            <a:r>
              <a:rPr lang="it-IT" sz="3200" dirty="0" smtClean="0">
                <a:solidFill>
                  <a:srgbClr val="A50021"/>
                </a:solidFill>
              </a:rPr>
              <a:t> </a:t>
            </a:r>
            <a:r>
              <a:rPr lang="it-IT" sz="3200" dirty="0" err="1" smtClean="0">
                <a:solidFill>
                  <a:srgbClr val="A50021"/>
                </a:solidFill>
              </a:rPr>
              <a:t>Closure</a:t>
            </a:r>
            <a:r>
              <a:rPr lang="it-IT" sz="3200" dirty="0" smtClean="0">
                <a:solidFill>
                  <a:srgbClr val="A50021"/>
                </a:solidFill>
              </a:rPr>
              <a:t> </a:t>
            </a:r>
            <a:r>
              <a:rPr lang="it-IT" sz="3200" dirty="0" err="1" smtClean="0">
                <a:solidFill>
                  <a:srgbClr val="A50021"/>
                </a:solidFill>
              </a:rPr>
              <a:t>Property</a:t>
            </a:r>
            <a:endParaRPr lang="it-IT" sz="3200" dirty="0">
              <a:solidFill>
                <a:srgbClr val="A50021"/>
              </a:solidFill>
            </a:endParaRPr>
          </a:p>
        </p:txBody>
      </p:sp>
      <p:grpSp>
        <p:nvGrpSpPr>
          <p:cNvPr id="3" name="Group 33"/>
          <p:cNvGrpSpPr>
            <a:grpSpLocks/>
          </p:cNvGrpSpPr>
          <p:nvPr/>
        </p:nvGrpSpPr>
        <p:grpSpPr bwMode="auto">
          <a:xfrm>
            <a:off x="411163" y="3343275"/>
            <a:ext cx="8113712" cy="2981325"/>
            <a:chOff x="411163" y="3343275"/>
            <a:chExt cx="8113712" cy="2981325"/>
          </a:xfrm>
        </p:grpSpPr>
        <p:sp>
          <p:nvSpPr>
            <p:cNvPr id="32778" name="TextBox 6"/>
            <p:cNvSpPr txBox="1">
              <a:spLocks noChangeArrowheads="1"/>
            </p:cNvSpPr>
            <p:nvPr/>
          </p:nvSpPr>
          <p:spPr bwMode="auto">
            <a:xfrm>
              <a:off x="814287" y="3581400"/>
              <a:ext cx="1090713" cy="461665"/>
            </a:xfrm>
            <a:prstGeom prst="rect">
              <a:avLst/>
            </a:prstGeom>
            <a:noFill/>
            <a:ln w="9525">
              <a:noFill/>
              <a:miter lim="800000"/>
              <a:headEnd/>
              <a:tailEnd/>
            </a:ln>
          </p:spPr>
          <p:txBody>
            <a:bodyPr wrap="none">
              <a:prstTxWarp prst="textNoShape">
                <a:avLst/>
              </a:prstTxWarp>
              <a:spAutoFit/>
            </a:bodyPr>
            <a:lstStyle/>
            <a:p>
              <a:r>
                <a:rPr lang="en-US" sz="2400">
                  <a:solidFill>
                    <a:srgbClr val="006600"/>
                  </a:solidFill>
                </a:rPr>
                <a:t>Proof:</a:t>
              </a:r>
            </a:p>
          </p:txBody>
        </p:sp>
        <p:sp>
          <p:nvSpPr>
            <p:cNvPr id="32779" name="Freeform 58"/>
            <p:cNvSpPr>
              <a:spLocks noChangeArrowheads="1"/>
            </p:cNvSpPr>
            <p:nvPr/>
          </p:nvSpPr>
          <p:spPr bwMode="auto">
            <a:xfrm>
              <a:off x="5891479" y="3870131"/>
              <a:ext cx="2620694" cy="2117480"/>
            </a:xfrm>
            <a:custGeom>
              <a:avLst/>
              <a:gdLst>
                <a:gd name="T0" fmla="*/ 0 w 2620433"/>
                <a:gd name="T1" fmla="*/ 2118294 h 2116666"/>
                <a:gd name="T2" fmla="*/ 177836 w 2620433"/>
                <a:gd name="T3" fmla="*/ 2105584 h 2116666"/>
                <a:gd name="T4" fmla="*/ 258285 w 2620433"/>
                <a:gd name="T5" fmla="*/ 2101348 h 2116666"/>
                <a:gd name="T6" fmla="*/ 342968 w 2620433"/>
                <a:gd name="T7" fmla="*/ 2092875 h 2116666"/>
                <a:gd name="T8" fmla="*/ 427653 w 2620433"/>
                <a:gd name="T9" fmla="*/ 2084402 h 2116666"/>
                <a:gd name="T10" fmla="*/ 554677 w 2620433"/>
                <a:gd name="T11" fmla="*/ 2054746 h 2116666"/>
                <a:gd name="T12" fmla="*/ 630893 w 2620433"/>
                <a:gd name="T13" fmla="*/ 2020854 h 2116666"/>
                <a:gd name="T14" fmla="*/ 770621 w 2620433"/>
                <a:gd name="T15" fmla="*/ 1936121 h 2116666"/>
                <a:gd name="T16" fmla="*/ 876474 w 2620433"/>
                <a:gd name="T17" fmla="*/ 1838680 h 2116666"/>
                <a:gd name="T18" fmla="*/ 982329 w 2620433"/>
                <a:gd name="T19" fmla="*/ 1686162 h 2116666"/>
                <a:gd name="T20" fmla="*/ 1075481 w 2620433"/>
                <a:gd name="T21" fmla="*/ 1520935 h 2116666"/>
                <a:gd name="T22" fmla="*/ 1189803 w 2620433"/>
                <a:gd name="T23" fmla="*/ 1241320 h 2116666"/>
                <a:gd name="T24" fmla="*/ 1325297 w 2620433"/>
                <a:gd name="T25" fmla="*/ 910866 h 2116666"/>
                <a:gd name="T26" fmla="*/ 1448088 w 2620433"/>
                <a:gd name="T27" fmla="*/ 627015 h 2116666"/>
                <a:gd name="T28" fmla="*/ 1541239 w 2620433"/>
                <a:gd name="T29" fmla="*/ 440604 h 2116666"/>
                <a:gd name="T30" fmla="*/ 1604753 w 2620433"/>
                <a:gd name="T31" fmla="*/ 351636 h 2116666"/>
                <a:gd name="T32" fmla="*/ 1647095 w 2620433"/>
                <a:gd name="T33" fmla="*/ 300798 h 2116666"/>
                <a:gd name="T34" fmla="*/ 1697905 w 2620433"/>
                <a:gd name="T35" fmla="*/ 233013 h 2116666"/>
                <a:gd name="T36" fmla="*/ 1782589 w 2620433"/>
                <a:gd name="T37" fmla="*/ 156753 h 2116666"/>
                <a:gd name="T38" fmla="*/ 1892676 w 2620433"/>
                <a:gd name="T39" fmla="*/ 93205 h 2116666"/>
                <a:gd name="T40" fmla="*/ 2028171 w 2620433"/>
                <a:gd name="T41" fmla="*/ 46602 h 2116666"/>
                <a:gd name="T42" fmla="*/ 2184836 w 2620433"/>
                <a:gd name="T43" fmla="*/ 16947 h 2116666"/>
                <a:gd name="T44" fmla="*/ 2311860 w 2620433"/>
                <a:gd name="T45" fmla="*/ 4237 h 2116666"/>
                <a:gd name="T46" fmla="*/ 2620955 w 2620433"/>
                <a:gd name="T47" fmla="*/ 0 h 21166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0433"/>
                <a:gd name="T73" fmla="*/ 0 h 2116666"/>
                <a:gd name="T74" fmla="*/ 2620433 w 2620433"/>
                <a:gd name="T75" fmla="*/ 2116666 h 21166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0433" h="2116666">
                  <a:moveTo>
                    <a:pt x="0" y="2116666"/>
                  </a:moveTo>
                  <a:lnTo>
                    <a:pt x="177800" y="2103966"/>
                  </a:lnTo>
                  <a:lnTo>
                    <a:pt x="258233" y="2099733"/>
                  </a:lnTo>
                  <a:lnTo>
                    <a:pt x="342900" y="2091266"/>
                  </a:lnTo>
                  <a:lnTo>
                    <a:pt x="427567" y="2082800"/>
                  </a:lnTo>
                  <a:lnTo>
                    <a:pt x="554567" y="2053166"/>
                  </a:lnTo>
                  <a:lnTo>
                    <a:pt x="630767" y="2019300"/>
                  </a:lnTo>
                  <a:lnTo>
                    <a:pt x="770467" y="1934633"/>
                  </a:lnTo>
                  <a:lnTo>
                    <a:pt x="876300" y="1837266"/>
                  </a:lnTo>
                  <a:lnTo>
                    <a:pt x="982133" y="1684866"/>
                  </a:lnTo>
                  <a:lnTo>
                    <a:pt x="1075267" y="1519766"/>
                  </a:lnTo>
                  <a:lnTo>
                    <a:pt x="1189567" y="1240366"/>
                  </a:lnTo>
                  <a:lnTo>
                    <a:pt x="1325033" y="910166"/>
                  </a:lnTo>
                  <a:lnTo>
                    <a:pt x="1447800" y="626533"/>
                  </a:lnTo>
                  <a:lnTo>
                    <a:pt x="1540933" y="440266"/>
                  </a:lnTo>
                  <a:lnTo>
                    <a:pt x="1604433" y="351366"/>
                  </a:lnTo>
                  <a:lnTo>
                    <a:pt x="1646767" y="300566"/>
                  </a:lnTo>
                  <a:lnTo>
                    <a:pt x="1697567" y="232833"/>
                  </a:lnTo>
                  <a:lnTo>
                    <a:pt x="1782233" y="156633"/>
                  </a:lnTo>
                  <a:lnTo>
                    <a:pt x="1892300" y="93133"/>
                  </a:lnTo>
                  <a:lnTo>
                    <a:pt x="2027767" y="46566"/>
                  </a:lnTo>
                  <a:lnTo>
                    <a:pt x="2184400" y="16933"/>
                  </a:lnTo>
                  <a:lnTo>
                    <a:pt x="2311400" y="4233"/>
                  </a:lnTo>
                  <a:lnTo>
                    <a:pt x="2620433" y="0"/>
                  </a:lnTo>
                </a:path>
              </a:pathLst>
            </a:custGeom>
            <a:noFill/>
            <a:ln w="25400">
              <a:solidFill>
                <a:schemeClr val="accent1"/>
              </a:solidFill>
              <a:round/>
              <a:headEnd/>
              <a:tailEnd type="none" w="lg" len="lg"/>
            </a:ln>
          </p:spPr>
          <p:txBody>
            <a:bodyPr>
              <a:prstTxWarp prst="textNoShape">
                <a:avLst/>
              </a:prstTxWarp>
            </a:bodyPr>
            <a:lstStyle/>
            <a:p>
              <a:endParaRPr lang="en-US"/>
            </a:p>
          </p:txBody>
        </p:sp>
        <p:sp>
          <p:nvSpPr>
            <p:cNvPr id="32780" name="Oval 59"/>
            <p:cNvSpPr>
              <a:spLocks noChangeArrowheads="1"/>
            </p:cNvSpPr>
            <p:nvPr/>
          </p:nvSpPr>
          <p:spPr bwMode="auto">
            <a:xfrm>
              <a:off x="8479151" y="3848955"/>
              <a:ext cx="45724" cy="45737"/>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2781" name="Oval 60"/>
            <p:cNvSpPr>
              <a:spLocks noChangeArrowheads="1"/>
            </p:cNvSpPr>
            <p:nvPr/>
          </p:nvSpPr>
          <p:spPr bwMode="auto">
            <a:xfrm>
              <a:off x="5874968" y="5964742"/>
              <a:ext cx="45724" cy="45737"/>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2782" name="Straight Connector 61"/>
            <p:cNvCxnSpPr>
              <a:cxnSpLocks noChangeShapeType="1"/>
            </p:cNvCxnSpPr>
            <p:nvPr/>
          </p:nvCxnSpPr>
          <p:spPr bwMode="auto">
            <a:xfrm rot="5400000">
              <a:off x="6106957" y="4929717"/>
              <a:ext cx="2161526" cy="1588"/>
            </a:xfrm>
            <a:prstGeom prst="line">
              <a:avLst/>
            </a:prstGeom>
            <a:noFill/>
            <a:ln w="9525">
              <a:solidFill>
                <a:schemeClr val="tx1"/>
              </a:solidFill>
              <a:prstDash val="dash"/>
              <a:round/>
              <a:headEnd/>
              <a:tailEnd type="none" w="lg" len="lg"/>
            </a:ln>
          </p:spPr>
        </p:cxnSp>
        <p:cxnSp>
          <p:nvCxnSpPr>
            <p:cNvPr id="32783" name="Straight Connector 62"/>
            <p:cNvCxnSpPr>
              <a:cxnSpLocks noChangeShapeType="1"/>
            </p:cNvCxnSpPr>
            <p:nvPr/>
          </p:nvCxnSpPr>
          <p:spPr bwMode="auto">
            <a:xfrm flipV="1">
              <a:off x="5874968" y="3850228"/>
              <a:ext cx="2649907" cy="13550"/>
            </a:xfrm>
            <a:prstGeom prst="line">
              <a:avLst/>
            </a:prstGeom>
            <a:noFill/>
            <a:ln w="9525">
              <a:solidFill>
                <a:schemeClr val="tx1"/>
              </a:solidFill>
              <a:prstDash val="dash"/>
              <a:round/>
              <a:headEnd/>
              <a:tailEnd type="none" w="lg" len="lg"/>
            </a:ln>
          </p:spPr>
        </p:cxnSp>
        <p:cxnSp>
          <p:nvCxnSpPr>
            <p:cNvPr id="32784" name="Straight Connector 63"/>
            <p:cNvCxnSpPr>
              <a:cxnSpLocks noChangeShapeType="1"/>
            </p:cNvCxnSpPr>
            <p:nvPr/>
          </p:nvCxnSpPr>
          <p:spPr bwMode="auto">
            <a:xfrm flipV="1">
              <a:off x="5874968" y="5987188"/>
              <a:ext cx="2649907" cy="13550"/>
            </a:xfrm>
            <a:prstGeom prst="line">
              <a:avLst/>
            </a:prstGeom>
            <a:noFill/>
            <a:ln w="9525">
              <a:solidFill>
                <a:schemeClr val="tx1"/>
              </a:solidFill>
              <a:prstDash val="dash"/>
              <a:round/>
              <a:headEnd/>
              <a:tailEnd type="none" w="lg" len="lg"/>
            </a:ln>
          </p:spPr>
        </p:cxnSp>
        <p:sp>
          <p:nvSpPr>
            <p:cNvPr id="32785" name="TextBox 64"/>
            <p:cNvSpPr txBox="1">
              <a:spLocks noChangeArrowheads="1"/>
            </p:cNvSpPr>
            <p:nvPr/>
          </p:nvSpPr>
          <p:spPr bwMode="auto">
            <a:xfrm>
              <a:off x="5486400" y="5740697"/>
              <a:ext cx="439544" cy="461665"/>
            </a:xfrm>
            <a:prstGeom prst="rect">
              <a:avLst/>
            </a:prstGeom>
            <a:noFill/>
            <a:ln w="9525">
              <a:noFill/>
              <a:miter lim="800000"/>
              <a:headEnd/>
              <a:tailEnd/>
            </a:ln>
          </p:spPr>
          <p:txBody>
            <a:bodyPr wrap="none">
              <a:prstTxWarp prst="textNoShape">
                <a:avLst/>
              </a:prstTxWarp>
              <a:spAutoFit/>
            </a:bodyPr>
            <a:lstStyle/>
            <a:p>
              <a:r>
                <a:rPr lang="en-US" sz="2400" b="0" i="1">
                  <a:solidFill>
                    <a:srgbClr val="1F497D"/>
                  </a:solidFill>
                  <a:latin typeface="Times New Roman" charset="0"/>
                  <a:ea typeface="Times New Roman" charset="0"/>
                  <a:cs typeface="Times New Roman" charset="0"/>
                </a:rPr>
                <a:t>a</a:t>
              </a:r>
            </a:p>
          </p:txBody>
        </p:sp>
        <p:cxnSp>
          <p:nvCxnSpPr>
            <p:cNvPr id="32786" name="Straight Arrow Connector 65"/>
            <p:cNvCxnSpPr>
              <a:cxnSpLocks noChangeShapeType="1"/>
              <a:stCxn id="32779" idx="1"/>
            </p:cNvCxnSpPr>
            <p:nvPr/>
          </p:nvCxnSpPr>
          <p:spPr bwMode="auto">
            <a:xfrm flipV="1">
              <a:off x="6069297" y="3894692"/>
              <a:ext cx="26113" cy="2080214"/>
            </a:xfrm>
            <a:prstGeom prst="straightConnector1">
              <a:avLst/>
            </a:prstGeom>
            <a:noFill/>
            <a:ln w="25400">
              <a:solidFill>
                <a:schemeClr val="tx1"/>
              </a:solidFill>
              <a:round/>
              <a:headEnd type="arrow" w="med" len="med"/>
              <a:tailEnd type="arrow" w="med" len="med"/>
            </a:ln>
          </p:spPr>
        </p:cxnSp>
        <p:sp>
          <p:nvSpPr>
            <p:cNvPr id="30749" name="TextBox 66"/>
            <p:cNvSpPr txBox="1">
              <a:spLocks noChangeArrowheads="1"/>
            </p:cNvSpPr>
            <p:nvPr/>
          </p:nvSpPr>
          <p:spPr bwMode="auto">
            <a:xfrm>
              <a:off x="6162675" y="4572000"/>
              <a:ext cx="695325" cy="461963"/>
            </a:xfrm>
            <a:prstGeom prst="rect">
              <a:avLst/>
            </a:prstGeom>
            <a:noFill/>
            <a:ln w="9525">
              <a:noFill/>
              <a:miter lim="800000"/>
              <a:headEnd/>
              <a:tailEnd/>
            </a:ln>
          </p:spPr>
          <p:txBody>
            <a:bodyPr wrap="none">
              <a:prstTxWarp prst="textNoShape">
                <a:avLst/>
              </a:prstTxWarp>
              <a:spAutoFit/>
            </a:bodyPr>
            <a:lstStyle/>
            <a:p>
              <a:pPr>
                <a:defRPr/>
              </a:pPr>
              <a:r>
                <a:rPr lang="en-US" sz="2400" b="0" i="1" dirty="0" err="1">
                  <a:solidFill>
                    <a:schemeClr val="accent1">
                      <a:lumMod val="75000"/>
                    </a:schemeClr>
                  </a:solidFill>
                  <a:latin typeface="Times New Roman"/>
                  <a:cs typeface="Times New Roman"/>
                </a:rPr>
                <a:t>b</a:t>
              </a:r>
              <a:r>
                <a:rPr lang="en-US" sz="2400" b="0" i="1" dirty="0">
                  <a:solidFill>
                    <a:schemeClr val="accent1">
                      <a:lumMod val="75000"/>
                    </a:schemeClr>
                  </a:solidFill>
                  <a:latin typeface="Times New Roman"/>
                  <a:cs typeface="Times New Roman"/>
                </a:rPr>
                <a:t>-a</a:t>
              </a:r>
            </a:p>
          </p:txBody>
        </p:sp>
        <p:graphicFrame>
          <p:nvGraphicFramePr>
            <p:cNvPr id="32771" name="Object 3"/>
            <p:cNvGraphicFramePr>
              <a:graphicFrameLocks noChangeAspect="1"/>
            </p:cNvGraphicFramePr>
            <p:nvPr/>
          </p:nvGraphicFramePr>
          <p:xfrm>
            <a:off x="7123113" y="6018212"/>
            <a:ext cx="219075" cy="306388"/>
          </p:xfrm>
          <a:graphic>
            <a:graphicData uri="http://schemas.openxmlformats.org/presentationml/2006/ole">
              <p:oleObj spid="_x0000_s32771" name="Equation" r:id="rId3" imgW="127000" imgH="177800" progId="Equation.DSMT4">
                <p:embed/>
              </p:oleObj>
            </a:graphicData>
          </a:graphic>
        </p:graphicFrame>
        <p:graphicFrame>
          <p:nvGraphicFramePr>
            <p:cNvPr id="32772" name="Object 4"/>
            <p:cNvGraphicFramePr>
              <a:graphicFrameLocks noChangeAspect="1"/>
            </p:cNvGraphicFramePr>
            <p:nvPr/>
          </p:nvGraphicFramePr>
          <p:xfrm>
            <a:off x="6334125" y="3343275"/>
            <a:ext cx="1819275" cy="461962"/>
          </p:xfrm>
          <a:graphic>
            <a:graphicData uri="http://schemas.openxmlformats.org/presentationml/2006/ole">
              <p:oleObj spid="_x0000_s32772" name="Equation" r:id="rId4" imgW="901700" imgH="228600" progId="Equation.DSMT4">
                <p:embed/>
              </p:oleObj>
            </a:graphicData>
          </a:graphic>
        </p:graphicFrame>
        <p:sp>
          <p:nvSpPr>
            <p:cNvPr id="30" name="TextBox 66"/>
            <p:cNvSpPr txBox="1">
              <a:spLocks noChangeArrowheads="1"/>
            </p:cNvSpPr>
            <p:nvPr/>
          </p:nvSpPr>
          <p:spPr bwMode="auto">
            <a:xfrm>
              <a:off x="5503863" y="3606800"/>
              <a:ext cx="439737" cy="461963"/>
            </a:xfrm>
            <a:prstGeom prst="rect">
              <a:avLst/>
            </a:prstGeom>
            <a:noFill/>
            <a:ln w="9525">
              <a:noFill/>
              <a:miter lim="800000"/>
              <a:headEnd/>
              <a:tailEnd/>
            </a:ln>
          </p:spPr>
          <p:txBody>
            <a:bodyPr wrap="none">
              <a:prstTxWarp prst="textNoShape">
                <a:avLst/>
              </a:prstTxWarp>
              <a:spAutoFit/>
            </a:bodyPr>
            <a:lstStyle/>
            <a:p>
              <a:pPr>
                <a:defRPr/>
              </a:pPr>
              <a:r>
                <a:rPr lang="en-US" sz="2400" b="0" i="1" dirty="0" err="1">
                  <a:solidFill>
                    <a:schemeClr val="accent1">
                      <a:lumMod val="75000"/>
                    </a:schemeClr>
                  </a:solidFill>
                  <a:latin typeface="Times New Roman"/>
                  <a:cs typeface="Times New Roman"/>
                </a:rPr>
                <a:t>b</a:t>
              </a:r>
              <a:endParaRPr lang="en-US" sz="2400" b="0" i="1" dirty="0">
                <a:solidFill>
                  <a:schemeClr val="accent1">
                    <a:lumMod val="75000"/>
                  </a:schemeClr>
                </a:solidFill>
                <a:latin typeface="Times New Roman"/>
                <a:cs typeface="Times New Roman"/>
              </a:endParaRPr>
            </a:p>
          </p:txBody>
        </p:sp>
        <p:graphicFrame>
          <p:nvGraphicFramePr>
            <p:cNvPr id="32773" name="Object 5"/>
            <p:cNvGraphicFramePr>
              <a:graphicFrameLocks noChangeAspect="1"/>
            </p:cNvGraphicFramePr>
            <p:nvPr/>
          </p:nvGraphicFramePr>
          <p:xfrm>
            <a:off x="411163" y="4633913"/>
            <a:ext cx="4476750" cy="779462"/>
          </p:xfrm>
          <a:graphic>
            <a:graphicData uri="http://schemas.openxmlformats.org/presentationml/2006/ole">
              <p:oleObj spid="_x0000_s32773" name="Equation" r:id="rId5" imgW="2260600" imgH="393700" progId="Equation.DSMT4">
                <p:embed/>
              </p:oleObj>
            </a:graphicData>
          </a:graphic>
        </p:graphicFrame>
      </p:grpSp>
      <p:grpSp>
        <p:nvGrpSpPr>
          <p:cNvPr id="4" name="Group 32"/>
          <p:cNvGrpSpPr>
            <a:grpSpLocks/>
          </p:cNvGrpSpPr>
          <p:nvPr/>
        </p:nvGrpSpPr>
        <p:grpSpPr bwMode="auto">
          <a:xfrm>
            <a:off x="647700" y="1454150"/>
            <a:ext cx="7658100" cy="1797050"/>
            <a:chOff x="647700" y="1454259"/>
            <a:chExt cx="7658100" cy="1796941"/>
          </a:xfrm>
        </p:grpSpPr>
        <p:sp>
          <p:nvSpPr>
            <p:cNvPr id="30730" name="TextBox 4"/>
            <p:cNvSpPr txBox="1">
              <a:spLocks noChangeArrowheads="1"/>
            </p:cNvSpPr>
            <p:nvPr/>
          </p:nvSpPr>
          <p:spPr bwMode="auto">
            <a:xfrm>
              <a:off x="647700" y="1454259"/>
              <a:ext cx="7658100" cy="907995"/>
            </a:xfrm>
            <a:prstGeom prst="rect">
              <a:avLst/>
            </a:prstGeom>
            <a:noFill/>
            <a:ln w="9525">
              <a:noFill/>
              <a:miter lim="800000"/>
              <a:headEnd/>
              <a:tailEnd/>
            </a:ln>
          </p:spPr>
          <p:txBody>
            <a:bodyPr>
              <a:prstTxWarp prst="textNoShape">
                <a:avLst/>
              </a:prstTxWarp>
              <a:spAutoFit/>
            </a:bodyPr>
            <a:lstStyle/>
            <a:p>
              <a:pPr>
                <a:defRPr/>
              </a:pPr>
              <a:r>
                <a:rPr lang="en-US" sz="2400" dirty="0">
                  <a:solidFill>
                    <a:srgbClr val="006600"/>
                  </a:solidFill>
                </a:rPr>
                <a:t>Theorem:  </a:t>
              </a:r>
              <a:r>
                <a:rPr lang="en-US" sz="2400" dirty="0"/>
                <a:t>For </a:t>
              </a:r>
              <a:r>
                <a:rPr lang="en-US" sz="2400" dirty="0" err="1" smtClean="0"/>
                <a:t>ab</a:t>
              </a:r>
              <a:r>
                <a:rPr lang="en-US" sz="2400" dirty="0" smtClean="0"/>
                <a:t> </a:t>
              </a:r>
              <a:r>
                <a:rPr lang="en-US" sz="2400" dirty="0"/>
                <a:t>&gt; 0, </a:t>
              </a:r>
              <a:r>
                <a:rPr lang="en-US" sz="2400" dirty="0">
                  <a:solidFill>
                    <a:schemeClr val="tx2"/>
                  </a:solidFill>
                </a:rPr>
                <a:t>scaled </a:t>
              </a:r>
              <a:r>
                <a:rPr lang="en-US" sz="2400" dirty="0" err="1">
                  <a:solidFill>
                    <a:schemeClr val="tx2"/>
                  </a:solidFill>
                </a:rPr>
                <a:t>sigmoids</a:t>
              </a:r>
              <a:r>
                <a:rPr lang="en-US" sz="2400" dirty="0">
                  <a:solidFill>
                    <a:schemeClr val="tx2"/>
                  </a:solidFill>
                </a:rPr>
                <a:t> are closed</a:t>
              </a:r>
            </a:p>
            <a:p>
              <a:pPr>
                <a:spcBef>
                  <a:spcPts val="600"/>
                </a:spcBef>
                <a:defRPr/>
              </a:pPr>
              <a:r>
                <a:rPr lang="en-US" sz="2400" dirty="0">
                  <a:solidFill>
                    <a:srgbClr val="006600"/>
                  </a:solidFill>
                </a:rPr>
                <a:t>    </a:t>
              </a:r>
              <a:r>
                <a:rPr lang="en-US" sz="2400" dirty="0"/>
                <a:t>under the </a:t>
              </a:r>
              <a:r>
                <a:rPr lang="en-US" sz="2400" kern="0" dirty="0">
                  <a:solidFill>
                    <a:srgbClr val="A50021"/>
                  </a:solidFill>
                  <a:ea typeface="+mj-ea"/>
                  <a:cs typeface="+mj-cs"/>
                </a:rPr>
                <a:t>reciprocal operation:  </a:t>
              </a:r>
            </a:p>
          </p:txBody>
        </p:sp>
        <p:graphicFrame>
          <p:nvGraphicFramePr>
            <p:cNvPr id="32770" name="Object 2"/>
            <p:cNvGraphicFramePr>
              <a:graphicFrameLocks noChangeAspect="1"/>
            </p:cNvGraphicFramePr>
            <p:nvPr/>
          </p:nvGraphicFramePr>
          <p:xfrm>
            <a:off x="1835150" y="2057400"/>
            <a:ext cx="5397500" cy="1193800"/>
          </p:xfrm>
          <a:graphic>
            <a:graphicData uri="http://schemas.openxmlformats.org/presentationml/2006/ole">
              <p:oleObj spid="_x0000_s32770" name="Equation" r:id="rId6" imgW="2578100" imgH="571500" progId="Equation.DSMT4">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801" name="Rectangle 2"/>
          <p:cNvSpPr txBox="1">
            <a:spLocks noChangeArrowheads="1"/>
          </p:cNvSpPr>
          <p:nvPr/>
        </p:nvSpPr>
        <p:spPr bwMode="auto">
          <a:xfrm>
            <a:off x="673100" y="381000"/>
            <a:ext cx="8229600" cy="850900"/>
          </a:xfrm>
          <a:prstGeom prst="rect">
            <a:avLst/>
          </a:prstGeom>
          <a:noFill/>
          <a:ln w="9525">
            <a:noFill/>
            <a:miter lim="800000"/>
            <a:headEnd/>
            <a:tailEnd/>
          </a:ln>
        </p:spPr>
        <p:txBody>
          <a:bodyPr anchor="ctr">
            <a:prstTxWarp prst="textNoShape">
              <a:avLst/>
            </a:prstTxWarp>
          </a:bodyPr>
          <a:lstStyle/>
          <a:p>
            <a:pPr algn="ctr"/>
            <a:r>
              <a:rPr lang="it-IT" sz="3200">
                <a:solidFill>
                  <a:srgbClr val="A50021"/>
                </a:solidFill>
              </a:rPr>
              <a:t>Sigmoid Reciprocal Closure</a:t>
            </a:r>
          </a:p>
        </p:txBody>
      </p:sp>
      <p:grpSp>
        <p:nvGrpSpPr>
          <p:cNvPr id="3" name="Group 33"/>
          <p:cNvGrpSpPr>
            <a:grpSpLocks/>
          </p:cNvGrpSpPr>
          <p:nvPr/>
        </p:nvGrpSpPr>
        <p:grpSpPr bwMode="auto">
          <a:xfrm>
            <a:off x="414338" y="3500438"/>
            <a:ext cx="8174037" cy="2774950"/>
            <a:chOff x="414338" y="3500438"/>
            <a:chExt cx="8174038" cy="2774950"/>
          </a:xfrm>
        </p:grpSpPr>
        <p:graphicFrame>
          <p:nvGraphicFramePr>
            <p:cNvPr id="33795" name="Object 3"/>
            <p:cNvGraphicFramePr>
              <a:graphicFrameLocks noChangeAspect="1"/>
            </p:cNvGraphicFramePr>
            <p:nvPr/>
          </p:nvGraphicFramePr>
          <p:xfrm>
            <a:off x="414338" y="4284663"/>
            <a:ext cx="5080000" cy="1306512"/>
          </p:xfrm>
          <a:graphic>
            <a:graphicData uri="http://schemas.openxmlformats.org/presentationml/2006/ole">
              <p:oleObj spid="_x0000_s33795" name="Equation" r:id="rId3" imgW="2565400" imgH="660400" progId="Equation.DSMT4">
                <p:embed/>
              </p:oleObj>
            </a:graphicData>
          </a:graphic>
        </p:graphicFrame>
        <p:sp>
          <p:nvSpPr>
            <p:cNvPr id="33805" name="TextBox 6"/>
            <p:cNvSpPr txBox="1">
              <a:spLocks noChangeArrowheads="1"/>
            </p:cNvSpPr>
            <p:nvPr/>
          </p:nvSpPr>
          <p:spPr bwMode="auto">
            <a:xfrm>
              <a:off x="814287" y="3581400"/>
              <a:ext cx="1090713" cy="461665"/>
            </a:xfrm>
            <a:prstGeom prst="rect">
              <a:avLst/>
            </a:prstGeom>
            <a:noFill/>
            <a:ln w="9525">
              <a:noFill/>
              <a:miter lim="800000"/>
              <a:headEnd/>
              <a:tailEnd/>
            </a:ln>
          </p:spPr>
          <p:txBody>
            <a:bodyPr wrap="none">
              <a:prstTxWarp prst="textNoShape">
                <a:avLst/>
              </a:prstTxWarp>
              <a:spAutoFit/>
            </a:bodyPr>
            <a:lstStyle/>
            <a:p>
              <a:r>
                <a:rPr lang="en-US" sz="2400">
                  <a:solidFill>
                    <a:srgbClr val="006600"/>
                  </a:solidFill>
                </a:rPr>
                <a:t>Proof:</a:t>
              </a:r>
            </a:p>
          </p:txBody>
        </p:sp>
        <p:graphicFrame>
          <p:nvGraphicFramePr>
            <p:cNvPr id="33796" name="Object 4"/>
            <p:cNvGraphicFramePr>
              <a:graphicFrameLocks noChangeAspect="1"/>
            </p:cNvGraphicFramePr>
            <p:nvPr/>
          </p:nvGraphicFramePr>
          <p:xfrm>
            <a:off x="6311900" y="3500438"/>
            <a:ext cx="1998663" cy="461962"/>
          </p:xfrm>
          <a:graphic>
            <a:graphicData uri="http://schemas.openxmlformats.org/presentationml/2006/ole">
              <p:oleObj spid="_x0000_s33796" name="Equation" r:id="rId4" imgW="990600" imgH="228600" progId="Equation.DSMT4">
                <p:embed/>
              </p:oleObj>
            </a:graphicData>
          </a:graphic>
        </p:graphicFrame>
        <p:graphicFrame>
          <p:nvGraphicFramePr>
            <p:cNvPr id="33797" name="Object 5"/>
            <p:cNvGraphicFramePr>
              <a:graphicFrameLocks noChangeAspect="1"/>
            </p:cNvGraphicFramePr>
            <p:nvPr/>
          </p:nvGraphicFramePr>
          <p:xfrm>
            <a:off x="6477000" y="5945188"/>
            <a:ext cx="1654175" cy="330200"/>
          </p:xfrm>
          <a:graphic>
            <a:graphicData uri="http://schemas.openxmlformats.org/presentationml/2006/ole">
              <p:oleObj spid="_x0000_s33797" name="Equation" r:id="rId5" imgW="1016000" imgH="203200" progId="Equation.DSMT4">
                <p:embed/>
              </p:oleObj>
            </a:graphicData>
          </a:graphic>
        </p:graphicFrame>
        <p:sp>
          <p:nvSpPr>
            <p:cNvPr id="20" name="Freeform 11"/>
            <p:cNvSpPr>
              <a:spLocks noChangeArrowheads="1"/>
            </p:cNvSpPr>
            <p:nvPr/>
          </p:nvSpPr>
          <p:spPr bwMode="auto">
            <a:xfrm flipV="1">
              <a:off x="6043614" y="4041775"/>
              <a:ext cx="2525712" cy="1787525"/>
            </a:xfrm>
            <a:custGeom>
              <a:avLst/>
              <a:gdLst>
                <a:gd name="T0" fmla="*/ 0 w 2620433"/>
                <a:gd name="T1" fmla="*/ 1119064 h 2116666"/>
                <a:gd name="T2" fmla="*/ 171362 w 2620433"/>
                <a:gd name="T3" fmla="*/ 1112350 h 2116666"/>
                <a:gd name="T4" fmla="*/ 248883 w 2620433"/>
                <a:gd name="T5" fmla="*/ 1110112 h 2116666"/>
                <a:gd name="T6" fmla="*/ 330484 w 2620433"/>
                <a:gd name="T7" fmla="*/ 1105635 h 2116666"/>
                <a:gd name="T8" fmla="*/ 412086 w 2620433"/>
                <a:gd name="T9" fmla="*/ 1101159 h 2116666"/>
                <a:gd name="T10" fmla="*/ 534487 w 2620433"/>
                <a:gd name="T11" fmla="*/ 1085492 h 2116666"/>
                <a:gd name="T12" fmla="*/ 607928 w 2620433"/>
                <a:gd name="T13" fmla="*/ 1067587 h 2116666"/>
                <a:gd name="T14" fmla="*/ 742570 w 2620433"/>
                <a:gd name="T15" fmla="*/ 1022825 h 2116666"/>
                <a:gd name="T16" fmla="*/ 844571 w 2620433"/>
                <a:gd name="T17" fmla="*/ 971348 h 2116666"/>
                <a:gd name="T18" fmla="*/ 946572 w 2620433"/>
                <a:gd name="T19" fmla="*/ 890775 h 2116666"/>
                <a:gd name="T20" fmla="*/ 1036334 w 2620433"/>
                <a:gd name="T21" fmla="*/ 803488 h 2116666"/>
                <a:gd name="T22" fmla="*/ 1146495 w 2620433"/>
                <a:gd name="T23" fmla="*/ 655771 h 2116666"/>
                <a:gd name="T24" fmla="*/ 1277056 w 2620433"/>
                <a:gd name="T25" fmla="*/ 481197 h 2116666"/>
                <a:gd name="T26" fmla="*/ 1395378 w 2620433"/>
                <a:gd name="T27" fmla="*/ 331243 h 2116666"/>
                <a:gd name="T28" fmla="*/ 1485139 w 2620433"/>
                <a:gd name="T29" fmla="*/ 232765 h 2116666"/>
                <a:gd name="T30" fmla="*/ 1546339 w 2620433"/>
                <a:gd name="T31" fmla="*/ 185764 h 2116666"/>
                <a:gd name="T32" fmla="*/ 1587141 w 2620433"/>
                <a:gd name="T33" fmla="*/ 158907 h 2116666"/>
                <a:gd name="T34" fmla="*/ 1636101 w 2620433"/>
                <a:gd name="T35" fmla="*/ 123097 h 2116666"/>
                <a:gd name="T36" fmla="*/ 1717702 w 2620433"/>
                <a:gd name="T37" fmla="*/ 82811 h 2116666"/>
                <a:gd name="T38" fmla="*/ 1823783 w 2620433"/>
                <a:gd name="T39" fmla="*/ 49239 h 2116666"/>
                <a:gd name="T40" fmla="*/ 1954345 w 2620433"/>
                <a:gd name="T41" fmla="*/ 24619 h 2116666"/>
                <a:gd name="T42" fmla="*/ 2105307 w 2620433"/>
                <a:gd name="T43" fmla="*/ 8952 h 2116666"/>
                <a:gd name="T44" fmla="*/ 2227709 w 2620433"/>
                <a:gd name="T45" fmla="*/ 2238 h 2116666"/>
                <a:gd name="T46" fmla="*/ 2525552 w 2620433"/>
                <a:gd name="T47" fmla="*/ 0 h 21166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0433"/>
                <a:gd name="T73" fmla="*/ 0 h 2116666"/>
                <a:gd name="T74" fmla="*/ 2620433 w 2620433"/>
                <a:gd name="T75" fmla="*/ 2116666 h 21166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0433" h="2116666">
                  <a:moveTo>
                    <a:pt x="0" y="2116666"/>
                  </a:moveTo>
                  <a:lnTo>
                    <a:pt x="177800" y="2103966"/>
                  </a:lnTo>
                  <a:lnTo>
                    <a:pt x="258233" y="2099733"/>
                  </a:lnTo>
                  <a:lnTo>
                    <a:pt x="342900" y="2091266"/>
                  </a:lnTo>
                  <a:lnTo>
                    <a:pt x="427567" y="2082800"/>
                  </a:lnTo>
                  <a:lnTo>
                    <a:pt x="554567" y="2053166"/>
                  </a:lnTo>
                  <a:lnTo>
                    <a:pt x="630767" y="2019300"/>
                  </a:lnTo>
                  <a:lnTo>
                    <a:pt x="770467" y="1934633"/>
                  </a:lnTo>
                  <a:lnTo>
                    <a:pt x="876300" y="1837266"/>
                  </a:lnTo>
                  <a:lnTo>
                    <a:pt x="982133" y="1684866"/>
                  </a:lnTo>
                  <a:lnTo>
                    <a:pt x="1075267" y="1519766"/>
                  </a:lnTo>
                  <a:lnTo>
                    <a:pt x="1189567" y="1240366"/>
                  </a:lnTo>
                  <a:lnTo>
                    <a:pt x="1325033" y="910166"/>
                  </a:lnTo>
                  <a:lnTo>
                    <a:pt x="1447800" y="626533"/>
                  </a:lnTo>
                  <a:lnTo>
                    <a:pt x="1540933" y="440266"/>
                  </a:lnTo>
                  <a:lnTo>
                    <a:pt x="1604433" y="351366"/>
                  </a:lnTo>
                  <a:lnTo>
                    <a:pt x="1646767" y="300566"/>
                  </a:lnTo>
                  <a:lnTo>
                    <a:pt x="1697567" y="232833"/>
                  </a:lnTo>
                  <a:lnTo>
                    <a:pt x="1782233" y="156633"/>
                  </a:lnTo>
                  <a:lnTo>
                    <a:pt x="1892300" y="93133"/>
                  </a:lnTo>
                  <a:lnTo>
                    <a:pt x="2027767" y="46566"/>
                  </a:lnTo>
                  <a:lnTo>
                    <a:pt x="2184400" y="16933"/>
                  </a:lnTo>
                  <a:lnTo>
                    <a:pt x="2311400" y="4233"/>
                  </a:lnTo>
                  <a:lnTo>
                    <a:pt x="2620433" y="0"/>
                  </a:lnTo>
                </a:path>
              </a:pathLst>
            </a:custGeom>
            <a:noFill/>
            <a:ln w="25400">
              <a:solidFill>
                <a:schemeClr val="accent1">
                  <a:lumMod val="75000"/>
                </a:schemeClr>
              </a:solidFill>
              <a:round/>
              <a:headEnd/>
              <a:tailEnd type="none" w="lg" len="lg"/>
            </a:ln>
          </p:spPr>
          <p:txBody>
            <a:bodyPr>
              <a:prstTxWarp prst="textNoShape">
                <a:avLst/>
              </a:prstTxWarp>
            </a:bodyPr>
            <a:lstStyle/>
            <a:p>
              <a:pPr>
                <a:defRPr/>
              </a:pPr>
              <a:endParaRPr lang="en-US"/>
            </a:p>
          </p:txBody>
        </p:sp>
        <p:cxnSp>
          <p:nvCxnSpPr>
            <p:cNvPr id="33807" name="Straight Connector 43"/>
            <p:cNvCxnSpPr>
              <a:cxnSpLocks noChangeShapeType="1"/>
            </p:cNvCxnSpPr>
            <p:nvPr/>
          </p:nvCxnSpPr>
          <p:spPr bwMode="auto">
            <a:xfrm rot="5400000">
              <a:off x="6337685" y="4954416"/>
              <a:ext cx="1825964" cy="1"/>
            </a:xfrm>
            <a:prstGeom prst="line">
              <a:avLst/>
            </a:prstGeom>
            <a:noFill/>
            <a:ln w="9525">
              <a:solidFill>
                <a:schemeClr val="tx1"/>
              </a:solidFill>
              <a:prstDash val="dash"/>
              <a:round/>
              <a:headEnd/>
              <a:tailEnd type="none" w="lg" len="lg"/>
            </a:ln>
          </p:spPr>
        </p:cxnSp>
        <p:cxnSp>
          <p:nvCxnSpPr>
            <p:cNvPr id="33808" name="Straight Connector 49"/>
            <p:cNvCxnSpPr>
              <a:cxnSpLocks noChangeShapeType="1"/>
            </p:cNvCxnSpPr>
            <p:nvPr/>
          </p:nvCxnSpPr>
          <p:spPr bwMode="auto">
            <a:xfrm flipV="1">
              <a:off x="5938942" y="5828940"/>
              <a:ext cx="2649434" cy="21636"/>
            </a:xfrm>
            <a:prstGeom prst="line">
              <a:avLst/>
            </a:prstGeom>
            <a:noFill/>
            <a:ln w="9525">
              <a:solidFill>
                <a:schemeClr val="tx1"/>
              </a:solidFill>
              <a:prstDash val="dash"/>
              <a:round/>
              <a:headEnd/>
              <a:tailEnd type="none" w="lg" len="lg"/>
            </a:ln>
          </p:spPr>
        </p:cxnSp>
        <p:cxnSp>
          <p:nvCxnSpPr>
            <p:cNvPr id="33809" name="Straight Arrow Connector 52"/>
            <p:cNvCxnSpPr>
              <a:cxnSpLocks noChangeShapeType="1"/>
            </p:cNvCxnSpPr>
            <p:nvPr/>
          </p:nvCxnSpPr>
          <p:spPr bwMode="auto">
            <a:xfrm rot="5400000">
              <a:off x="5275161" y="4986777"/>
              <a:ext cx="1742626" cy="1588"/>
            </a:xfrm>
            <a:prstGeom prst="straightConnector1">
              <a:avLst/>
            </a:prstGeom>
            <a:noFill/>
            <a:ln w="25400">
              <a:solidFill>
                <a:schemeClr val="tx1"/>
              </a:solidFill>
              <a:round/>
              <a:headEnd type="arrow" w="med" len="med"/>
              <a:tailEnd type="arrow" w="med" len="med"/>
            </a:ln>
          </p:spPr>
        </p:cxnSp>
        <p:cxnSp>
          <p:nvCxnSpPr>
            <p:cNvPr id="33810" name="Straight Connector 75"/>
            <p:cNvCxnSpPr>
              <a:cxnSpLocks noChangeShapeType="1"/>
            </p:cNvCxnSpPr>
            <p:nvPr/>
          </p:nvCxnSpPr>
          <p:spPr bwMode="auto">
            <a:xfrm flipV="1">
              <a:off x="5967895" y="4019794"/>
              <a:ext cx="2603718" cy="21637"/>
            </a:xfrm>
            <a:prstGeom prst="line">
              <a:avLst/>
            </a:prstGeom>
            <a:noFill/>
            <a:ln w="9525">
              <a:solidFill>
                <a:schemeClr val="tx1"/>
              </a:solidFill>
              <a:prstDash val="dash"/>
              <a:round/>
              <a:headEnd/>
              <a:tailEnd type="none" w="lg" len="lg"/>
            </a:ln>
          </p:spPr>
        </p:cxnSp>
        <p:graphicFrame>
          <p:nvGraphicFramePr>
            <p:cNvPr id="33798" name="Object 6"/>
            <p:cNvGraphicFramePr>
              <a:graphicFrameLocks noChangeAspect="1"/>
            </p:cNvGraphicFramePr>
            <p:nvPr/>
          </p:nvGraphicFramePr>
          <p:xfrm>
            <a:off x="5613400" y="3683000"/>
            <a:ext cx="284163" cy="685800"/>
          </p:xfrm>
          <a:graphic>
            <a:graphicData uri="http://schemas.openxmlformats.org/presentationml/2006/ole">
              <p:oleObj spid="_x0000_s33798" name="Equation" r:id="rId6" imgW="152400" imgH="393700" progId="Equation.DSMT4">
                <p:embed/>
              </p:oleObj>
            </a:graphicData>
          </a:graphic>
        </p:graphicFrame>
        <p:graphicFrame>
          <p:nvGraphicFramePr>
            <p:cNvPr id="33799" name="Object 7"/>
            <p:cNvGraphicFramePr>
              <a:graphicFrameLocks noChangeAspect="1"/>
            </p:cNvGraphicFramePr>
            <p:nvPr/>
          </p:nvGraphicFramePr>
          <p:xfrm>
            <a:off x="5638800" y="5503333"/>
            <a:ext cx="284163" cy="685800"/>
          </p:xfrm>
          <a:graphic>
            <a:graphicData uri="http://schemas.openxmlformats.org/presentationml/2006/ole">
              <p:oleObj spid="_x0000_s33799" name="Equation" r:id="rId7" imgW="152400" imgH="393700" progId="Equation.DSMT4">
                <p:embed/>
              </p:oleObj>
            </a:graphicData>
          </a:graphic>
        </p:graphicFrame>
        <p:graphicFrame>
          <p:nvGraphicFramePr>
            <p:cNvPr id="33800" name="Object 8"/>
            <p:cNvGraphicFramePr>
              <a:graphicFrameLocks noChangeAspect="1"/>
            </p:cNvGraphicFramePr>
            <p:nvPr/>
          </p:nvGraphicFramePr>
          <p:xfrm>
            <a:off x="6200775" y="4648200"/>
            <a:ext cx="733425" cy="685800"/>
          </p:xfrm>
          <a:graphic>
            <a:graphicData uri="http://schemas.openxmlformats.org/presentationml/2006/ole">
              <p:oleObj spid="_x0000_s33800" name="Equation" r:id="rId8" imgW="393700" imgH="393700" progId="Equation.DSMT4">
                <p:embed/>
              </p:oleObj>
            </a:graphicData>
          </a:graphic>
        </p:graphicFrame>
      </p:grpSp>
      <p:grpSp>
        <p:nvGrpSpPr>
          <p:cNvPr id="4" name="Group 34"/>
          <p:cNvGrpSpPr>
            <a:grpSpLocks/>
          </p:cNvGrpSpPr>
          <p:nvPr/>
        </p:nvGrpSpPr>
        <p:grpSpPr bwMode="auto">
          <a:xfrm>
            <a:off x="647700" y="1454150"/>
            <a:ext cx="7658100" cy="1797050"/>
            <a:chOff x="647700" y="1454259"/>
            <a:chExt cx="7658100" cy="1796941"/>
          </a:xfrm>
        </p:grpSpPr>
        <p:sp>
          <p:nvSpPr>
            <p:cNvPr id="36" name="TextBox 4"/>
            <p:cNvSpPr txBox="1">
              <a:spLocks noChangeArrowheads="1"/>
            </p:cNvSpPr>
            <p:nvPr/>
          </p:nvSpPr>
          <p:spPr bwMode="auto">
            <a:xfrm>
              <a:off x="647700" y="1454259"/>
              <a:ext cx="7658100" cy="907995"/>
            </a:xfrm>
            <a:prstGeom prst="rect">
              <a:avLst/>
            </a:prstGeom>
            <a:noFill/>
            <a:ln w="9525">
              <a:noFill/>
              <a:miter lim="800000"/>
              <a:headEnd/>
              <a:tailEnd/>
            </a:ln>
          </p:spPr>
          <p:txBody>
            <a:bodyPr>
              <a:prstTxWarp prst="textNoShape">
                <a:avLst/>
              </a:prstTxWarp>
              <a:spAutoFit/>
            </a:bodyPr>
            <a:lstStyle/>
            <a:p>
              <a:pPr>
                <a:defRPr/>
              </a:pPr>
              <a:r>
                <a:rPr lang="en-US" sz="2400" dirty="0">
                  <a:solidFill>
                    <a:srgbClr val="006600"/>
                  </a:solidFill>
                </a:rPr>
                <a:t>Theorem:  </a:t>
              </a:r>
              <a:r>
                <a:rPr lang="en-US" sz="2400" dirty="0"/>
                <a:t>For a*</a:t>
              </a:r>
              <a:r>
                <a:rPr lang="en-US" sz="2400" dirty="0" err="1"/>
                <a:t>b</a:t>
              </a:r>
              <a:r>
                <a:rPr lang="en-US" sz="2400" dirty="0"/>
                <a:t> &gt; 0, </a:t>
              </a:r>
              <a:r>
                <a:rPr lang="en-US" sz="2400" dirty="0">
                  <a:solidFill>
                    <a:schemeClr val="tx2"/>
                  </a:solidFill>
                </a:rPr>
                <a:t>scaled </a:t>
              </a:r>
              <a:r>
                <a:rPr lang="en-US" sz="2400" dirty="0" err="1">
                  <a:solidFill>
                    <a:schemeClr val="tx2"/>
                  </a:solidFill>
                </a:rPr>
                <a:t>sigmoids</a:t>
              </a:r>
              <a:r>
                <a:rPr lang="en-US" sz="2400" dirty="0">
                  <a:solidFill>
                    <a:schemeClr val="tx2"/>
                  </a:solidFill>
                </a:rPr>
                <a:t> are closed</a:t>
              </a:r>
            </a:p>
            <a:p>
              <a:pPr>
                <a:spcBef>
                  <a:spcPts val="600"/>
                </a:spcBef>
                <a:defRPr/>
              </a:pPr>
              <a:r>
                <a:rPr lang="en-US" sz="2400" dirty="0">
                  <a:solidFill>
                    <a:srgbClr val="006600"/>
                  </a:solidFill>
                </a:rPr>
                <a:t>    </a:t>
              </a:r>
              <a:r>
                <a:rPr lang="en-US" sz="2400" dirty="0"/>
                <a:t>under the </a:t>
              </a:r>
              <a:r>
                <a:rPr lang="en-US" sz="2400" kern="0" dirty="0">
                  <a:solidFill>
                    <a:srgbClr val="A50021"/>
                  </a:solidFill>
                  <a:ea typeface="+mj-ea"/>
                  <a:cs typeface="+mj-cs"/>
                </a:rPr>
                <a:t>reciprocal operation:  </a:t>
              </a:r>
            </a:p>
          </p:txBody>
        </p:sp>
        <p:graphicFrame>
          <p:nvGraphicFramePr>
            <p:cNvPr id="33794" name="Object 2"/>
            <p:cNvGraphicFramePr>
              <a:graphicFrameLocks noChangeAspect="1"/>
            </p:cNvGraphicFramePr>
            <p:nvPr/>
          </p:nvGraphicFramePr>
          <p:xfrm>
            <a:off x="1835150" y="2057400"/>
            <a:ext cx="5397500" cy="1193800"/>
          </p:xfrm>
          <a:graphic>
            <a:graphicData uri="http://schemas.openxmlformats.org/presentationml/2006/ole">
              <p:oleObj spid="_x0000_s33794" name="Equation" r:id="rId9" imgW="2578100" imgH="571500" progId="Equation.DSMT4">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49" name="Rectangle 2"/>
          <p:cNvSpPr txBox="1">
            <a:spLocks noChangeArrowheads="1"/>
          </p:cNvSpPr>
          <p:nvPr/>
        </p:nvSpPr>
        <p:spPr bwMode="auto">
          <a:xfrm>
            <a:off x="673100" y="76200"/>
            <a:ext cx="8229600" cy="850900"/>
          </a:xfrm>
          <a:prstGeom prst="rect">
            <a:avLst/>
          </a:prstGeom>
          <a:noFill/>
          <a:ln w="9525">
            <a:noFill/>
            <a:miter lim="800000"/>
            <a:headEnd/>
            <a:tailEnd/>
          </a:ln>
        </p:spPr>
        <p:txBody>
          <a:bodyPr anchor="ctr">
            <a:prstTxWarp prst="textNoShape">
              <a:avLst/>
            </a:prstTxWarp>
          </a:bodyPr>
          <a:lstStyle/>
          <a:p>
            <a:pPr algn="ctr"/>
            <a:r>
              <a:rPr lang="it-IT" sz="3200">
                <a:solidFill>
                  <a:srgbClr val="A50021"/>
                </a:solidFill>
              </a:rPr>
              <a:t>From Resistances to Conductances</a:t>
            </a:r>
          </a:p>
        </p:txBody>
      </p:sp>
      <p:cxnSp>
        <p:nvCxnSpPr>
          <p:cNvPr id="34850" name="Straight Arrow Connector 8"/>
          <p:cNvCxnSpPr>
            <a:cxnSpLocks noChangeShapeType="1"/>
          </p:cNvCxnSpPr>
          <p:nvPr/>
        </p:nvCxnSpPr>
        <p:spPr bwMode="auto">
          <a:xfrm flipV="1">
            <a:off x="762000" y="6019800"/>
            <a:ext cx="7848600" cy="0"/>
          </a:xfrm>
          <a:prstGeom prst="straightConnector1">
            <a:avLst/>
          </a:prstGeom>
          <a:noFill/>
          <a:ln w="25400">
            <a:solidFill>
              <a:schemeClr val="tx2"/>
            </a:solidFill>
            <a:round/>
            <a:headEnd/>
            <a:tailEnd type="arrow" w="med" len="med"/>
          </a:ln>
        </p:spPr>
      </p:cxnSp>
      <p:grpSp>
        <p:nvGrpSpPr>
          <p:cNvPr id="3" name="Group 67"/>
          <p:cNvGrpSpPr>
            <a:grpSpLocks/>
          </p:cNvGrpSpPr>
          <p:nvPr/>
        </p:nvGrpSpPr>
        <p:grpSpPr bwMode="auto">
          <a:xfrm>
            <a:off x="3525838" y="5449888"/>
            <a:ext cx="436562" cy="1179512"/>
            <a:chOff x="3525885" y="5421312"/>
            <a:chExt cx="436515" cy="1179513"/>
          </a:xfrm>
        </p:grpSpPr>
        <p:cxnSp>
          <p:nvCxnSpPr>
            <p:cNvPr id="34874" name="Straight Connector 10"/>
            <p:cNvCxnSpPr>
              <a:cxnSpLocks noChangeShapeType="1"/>
            </p:cNvCxnSpPr>
            <p:nvPr/>
          </p:nvCxnSpPr>
          <p:spPr bwMode="auto">
            <a:xfrm rot="5400000">
              <a:off x="3497286" y="6072187"/>
              <a:ext cx="495300" cy="1588"/>
            </a:xfrm>
            <a:prstGeom prst="line">
              <a:avLst/>
            </a:prstGeom>
            <a:noFill/>
            <a:ln w="25400">
              <a:solidFill>
                <a:schemeClr val="tx2"/>
              </a:solidFill>
              <a:round/>
              <a:headEnd/>
              <a:tailEnd type="triangle" w="lg" len="lg"/>
            </a:ln>
          </p:spPr>
        </p:cxnSp>
        <p:graphicFrame>
          <p:nvGraphicFramePr>
            <p:cNvPr id="34847" name="Object 31"/>
            <p:cNvGraphicFramePr>
              <a:graphicFrameLocks noChangeAspect="1"/>
            </p:cNvGraphicFramePr>
            <p:nvPr/>
          </p:nvGraphicFramePr>
          <p:xfrm>
            <a:off x="3588584" y="5421312"/>
            <a:ext cx="314290" cy="387350"/>
          </p:xfrm>
          <a:graphic>
            <a:graphicData uri="http://schemas.openxmlformats.org/presentationml/2006/ole">
              <p:oleObj spid="_x0000_s34847" name="Equation" r:id="rId3" imgW="165100" imgH="203200" progId="Equation.DSMT4">
                <p:embed/>
              </p:oleObj>
            </a:graphicData>
          </a:graphic>
        </p:graphicFrame>
        <p:graphicFrame>
          <p:nvGraphicFramePr>
            <p:cNvPr id="34848" name="Object 32"/>
            <p:cNvGraphicFramePr>
              <a:graphicFrameLocks noChangeAspect="1"/>
            </p:cNvGraphicFramePr>
            <p:nvPr/>
          </p:nvGraphicFramePr>
          <p:xfrm>
            <a:off x="3525885" y="6310312"/>
            <a:ext cx="436515" cy="290513"/>
          </p:xfrm>
          <a:graphic>
            <a:graphicData uri="http://schemas.openxmlformats.org/presentationml/2006/ole">
              <p:oleObj spid="_x0000_s34848" name="Equation" r:id="rId4" imgW="228600" imgH="152400" progId="Equation.DSMT4">
                <p:embed/>
              </p:oleObj>
            </a:graphicData>
          </a:graphic>
        </p:graphicFrame>
      </p:grpSp>
      <p:graphicFrame>
        <p:nvGraphicFramePr>
          <p:cNvPr id="34818" name="Object 2"/>
          <p:cNvGraphicFramePr>
            <a:graphicFrameLocks noChangeAspect="1"/>
          </p:cNvGraphicFramePr>
          <p:nvPr/>
        </p:nvGraphicFramePr>
        <p:xfrm>
          <a:off x="8674100" y="5880100"/>
          <a:ext cx="241300" cy="241300"/>
        </p:xfrm>
        <a:graphic>
          <a:graphicData uri="http://schemas.openxmlformats.org/presentationml/2006/ole">
            <p:oleObj spid="_x0000_s34818" name="Equation" r:id="rId5" imgW="127000" imgH="127000" progId="Equation.DSMT4">
              <p:embed/>
            </p:oleObj>
          </a:graphicData>
        </a:graphic>
      </p:graphicFrame>
      <p:grpSp>
        <p:nvGrpSpPr>
          <p:cNvPr id="4" name="Group 68"/>
          <p:cNvGrpSpPr>
            <a:grpSpLocks/>
          </p:cNvGrpSpPr>
          <p:nvPr/>
        </p:nvGrpSpPr>
        <p:grpSpPr bwMode="auto">
          <a:xfrm>
            <a:off x="7951788" y="5437188"/>
            <a:ext cx="582612" cy="1192212"/>
            <a:chOff x="7951852" y="5437187"/>
            <a:chExt cx="582548" cy="1192213"/>
          </a:xfrm>
        </p:grpSpPr>
        <p:cxnSp>
          <p:nvCxnSpPr>
            <p:cNvPr id="34873" name="Straight Connector 26"/>
            <p:cNvCxnSpPr>
              <a:cxnSpLocks noChangeShapeType="1"/>
            </p:cNvCxnSpPr>
            <p:nvPr/>
          </p:nvCxnSpPr>
          <p:spPr bwMode="auto">
            <a:xfrm rot="5400000">
              <a:off x="7996269" y="6088061"/>
              <a:ext cx="495300" cy="1588"/>
            </a:xfrm>
            <a:prstGeom prst="line">
              <a:avLst/>
            </a:prstGeom>
            <a:noFill/>
            <a:ln w="25400">
              <a:solidFill>
                <a:schemeClr val="tx2"/>
              </a:solidFill>
              <a:round/>
              <a:headEnd/>
              <a:tailEnd type="triangle" w="lg" len="lg"/>
            </a:ln>
          </p:spPr>
        </p:cxnSp>
        <p:graphicFrame>
          <p:nvGraphicFramePr>
            <p:cNvPr id="34845" name="Object 29"/>
            <p:cNvGraphicFramePr>
              <a:graphicFrameLocks noChangeAspect="1"/>
            </p:cNvGraphicFramePr>
            <p:nvPr/>
          </p:nvGraphicFramePr>
          <p:xfrm>
            <a:off x="8075663" y="5437187"/>
            <a:ext cx="338100" cy="387350"/>
          </p:xfrm>
          <a:graphic>
            <a:graphicData uri="http://schemas.openxmlformats.org/presentationml/2006/ole">
              <p:oleObj spid="_x0000_s34845" name="Equation" r:id="rId6" imgW="177800" imgH="203200" progId="Equation.DSMT4">
                <p:embed/>
              </p:oleObj>
            </a:graphicData>
          </a:graphic>
        </p:graphicFrame>
        <p:graphicFrame>
          <p:nvGraphicFramePr>
            <p:cNvPr id="34846" name="Object 30"/>
            <p:cNvGraphicFramePr>
              <a:graphicFrameLocks noChangeAspect="1"/>
            </p:cNvGraphicFramePr>
            <p:nvPr/>
          </p:nvGraphicFramePr>
          <p:xfrm>
            <a:off x="7951852" y="6313487"/>
            <a:ext cx="582548" cy="315913"/>
          </p:xfrm>
          <a:graphic>
            <a:graphicData uri="http://schemas.openxmlformats.org/presentationml/2006/ole">
              <p:oleObj spid="_x0000_s34846" name="Equation" r:id="rId7" imgW="304800" imgH="165100" progId="Equation.DSMT4">
                <p:embed/>
              </p:oleObj>
            </a:graphicData>
          </a:graphic>
        </p:graphicFrame>
      </p:grpSp>
      <p:grpSp>
        <p:nvGrpSpPr>
          <p:cNvPr id="5" name="Group 69"/>
          <p:cNvGrpSpPr>
            <a:grpSpLocks/>
          </p:cNvGrpSpPr>
          <p:nvPr/>
        </p:nvGrpSpPr>
        <p:grpSpPr bwMode="auto">
          <a:xfrm>
            <a:off x="5959475" y="5438775"/>
            <a:ext cx="898525" cy="1181100"/>
            <a:chOff x="5959573" y="5438775"/>
            <a:chExt cx="898427" cy="1181100"/>
          </a:xfrm>
        </p:grpSpPr>
        <p:cxnSp>
          <p:nvCxnSpPr>
            <p:cNvPr id="34872" name="Straight Connector 23"/>
            <p:cNvCxnSpPr>
              <a:cxnSpLocks noChangeShapeType="1"/>
            </p:cNvCxnSpPr>
            <p:nvPr/>
          </p:nvCxnSpPr>
          <p:spPr bwMode="auto">
            <a:xfrm rot="5400000">
              <a:off x="6161136" y="6090442"/>
              <a:ext cx="495300" cy="1588"/>
            </a:xfrm>
            <a:prstGeom prst="line">
              <a:avLst/>
            </a:prstGeom>
            <a:noFill/>
            <a:ln w="25400">
              <a:solidFill>
                <a:schemeClr val="tx2"/>
              </a:solidFill>
              <a:round/>
              <a:headEnd/>
              <a:tailEnd type="triangle" w="lg" len="lg"/>
            </a:ln>
          </p:spPr>
        </p:cxnSp>
        <p:graphicFrame>
          <p:nvGraphicFramePr>
            <p:cNvPr id="34843" name="Object 27"/>
            <p:cNvGraphicFramePr>
              <a:graphicFrameLocks noChangeAspect="1"/>
            </p:cNvGraphicFramePr>
            <p:nvPr/>
          </p:nvGraphicFramePr>
          <p:xfrm>
            <a:off x="6251641" y="5438775"/>
            <a:ext cx="314291" cy="387350"/>
          </p:xfrm>
          <a:graphic>
            <a:graphicData uri="http://schemas.openxmlformats.org/presentationml/2006/ole">
              <p:oleObj spid="_x0000_s34843" name="Equation" r:id="rId8" imgW="165100" imgH="203200" progId="Equation.DSMT4">
                <p:embed/>
              </p:oleObj>
            </a:graphicData>
          </a:graphic>
        </p:graphicFrame>
        <p:graphicFrame>
          <p:nvGraphicFramePr>
            <p:cNvPr id="34844" name="Object 28"/>
            <p:cNvGraphicFramePr>
              <a:graphicFrameLocks noChangeAspect="1"/>
            </p:cNvGraphicFramePr>
            <p:nvPr/>
          </p:nvGraphicFramePr>
          <p:xfrm>
            <a:off x="5959573" y="6326187"/>
            <a:ext cx="898427" cy="293688"/>
          </p:xfrm>
          <a:graphic>
            <a:graphicData uri="http://schemas.openxmlformats.org/presentationml/2006/ole">
              <p:oleObj spid="_x0000_s34844" name="Equation" r:id="rId9" imgW="469900" imgH="152400" progId="Equation.DSMT4">
                <p:embed/>
              </p:oleObj>
            </a:graphicData>
          </a:graphic>
        </p:graphicFrame>
      </p:grpSp>
      <p:sp>
        <p:nvSpPr>
          <p:cNvPr id="31770" name="TextBox 2"/>
          <p:cNvSpPr txBox="1">
            <a:spLocks noChangeArrowheads="1"/>
          </p:cNvSpPr>
          <p:nvPr/>
        </p:nvSpPr>
        <p:spPr bwMode="auto">
          <a:xfrm>
            <a:off x="639763" y="927100"/>
            <a:ext cx="7092950" cy="461963"/>
          </a:xfrm>
          <a:prstGeom prst="rect">
            <a:avLst/>
          </a:prstGeom>
          <a:noFill/>
          <a:ln w="9525">
            <a:noFill/>
            <a:miter lim="800000"/>
            <a:headEnd/>
            <a:tailEnd/>
          </a:ln>
        </p:spPr>
        <p:txBody>
          <a:bodyPr wrap="none">
            <a:prstTxWarp prst="textNoShape">
              <a:avLst/>
            </a:prstTxWarp>
            <a:spAutoFit/>
          </a:bodyPr>
          <a:lstStyle/>
          <a:p>
            <a:r>
              <a:rPr lang="en-US" sz="2400">
                <a:solidFill>
                  <a:srgbClr val="006600"/>
                </a:solidFill>
              </a:rPr>
              <a:t>Removing Divisions using Sigmoid Reciprocal:</a:t>
            </a:r>
          </a:p>
        </p:txBody>
      </p:sp>
      <p:grpSp>
        <p:nvGrpSpPr>
          <p:cNvPr id="6" name="Group 54"/>
          <p:cNvGrpSpPr>
            <a:grpSpLocks/>
          </p:cNvGrpSpPr>
          <p:nvPr/>
        </p:nvGrpSpPr>
        <p:grpSpPr bwMode="auto">
          <a:xfrm>
            <a:off x="773113" y="1333500"/>
            <a:ext cx="7886700" cy="5267325"/>
            <a:chOff x="773113" y="1333500"/>
            <a:chExt cx="7886700" cy="5267326"/>
          </a:xfrm>
        </p:grpSpPr>
        <p:graphicFrame>
          <p:nvGraphicFramePr>
            <p:cNvPr id="34838" name="Object 22"/>
            <p:cNvGraphicFramePr>
              <a:graphicFrameLocks noChangeAspect="1"/>
            </p:cNvGraphicFramePr>
            <p:nvPr/>
          </p:nvGraphicFramePr>
          <p:xfrm>
            <a:off x="4367213" y="1333500"/>
            <a:ext cx="4292600" cy="660400"/>
          </p:xfrm>
          <a:graphic>
            <a:graphicData uri="http://schemas.openxmlformats.org/presentationml/2006/ole">
              <p:oleObj spid="_x0000_s34838" name="Equation" r:id="rId10" imgW="2235200" imgH="342900" progId="Equation.DSMT4">
                <p:embed/>
              </p:oleObj>
            </a:graphicData>
          </a:graphic>
        </p:graphicFrame>
        <p:graphicFrame>
          <p:nvGraphicFramePr>
            <p:cNvPr id="34839" name="Object 23"/>
            <p:cNvGraphicFramePr>
              <a:graphicFrameLocks noChangeAspect="1"/>
            </p:cNvGraphicFramePr>
            <p:nvPr/>
          </p:nvGraphicFramePr>
          <p:xfrm>
            <a:off x="773113" y="1358900"/>
            <a:ext cx="3287712" cy="658813"/>
          </p:xfrm>
          <a:graphic>
            <a:graphicData uri="http://schemas.openxmlformats.org/presentationml/2006/ole">
              <p:oleObj spid="_x0000_s34839" name="Equation" r:id="rId11" imgW="1714500" imgH="342900" progId="Equation.DSMT4">
                <p:embed/>
              </p:oleObj>
            </a:graphicData>
          </a:graphic>
        </p:graphicFrame>
        <p:grpSp>
          <p:nvGrpSpPr>
            <p:cNvPr id="34869" name="Group 53"/>
            <p:cNvGrpSpPr>
              <a:grpSpLocks/>
            </p:cNvGrpSpPr>
            <p:nvPr/>
          </p:nvGrpSpPr>
          <p:grpSpPr bwMode="auto">
            <a:xfrm>
              <a:off x="1295400" y="5446712"/>
              <a:ext cx="1066800" cy="1154114"/>
              <a:chOff x="1295400" y="5446712"/>
              <a:chExt cx="1066800" cy="1154114"/>
            </a:xfrm>
          </p:grpSpPr>
          <p:cxnSp>
            <p:nvCxnSpPr>
              <p:cNvPr id="34870" name="Straight Connector 20"/>
              <p:cNvCxnSpPr>
                <a:cxnSpLocks noChangeShapeType="1"/>
              </p:cNvCxnSpPr>
              <p:nvPr/>
            </p:nvCxnSpPr>
            <p:spPr bwMode="auto">
              <a:xfrm rot="5400000">
                <a:off x="1444501" y="6080124"/>
                <a:ext cx="495300" cy="1588"/>
              </a:xfrm>
              <a:prstGeom prst="line">
                <a:avLst/>
              </a:prstGeom>
              <a:noFill/>
              <a:ln w="25400">
                <a:solidFill>
                  <a:srgbClr val="800000"/>
                </a:solidFill>
                <a:round/>
                <a:headEnd/>
                <a:tailEnd type="triangle" w="lg" len="lg"/>
              </a:ln>
            </p:spPr>
          </p:cxnSp>
          <p:graphicFrame>
            <p:nvGraphicFramePr>
              <p:cNvPr id="34840" name="Object 24"/>
              <p:cNvGraphicFramePr>
                <a:graphicFrameLocks noChangeAspect="1"/>
              </p:cNvGraphicFramePr>
              <p:nvPr/>
            </p:nvGraphicFramePr>
            <p:xfrm>
              <a:off x="1447704" y="5446712"/>
              <a:ext cx="363497" cy="436563"/>
            </p:xfrm>
            <a:graphic>
              <a:graphicData uri="http://schemas.openxmlformats.org/presentationml/2006/ole">
                <p:oleObj spid="_x0000_s34840" name="Equation" r:id="rId12" imgW="190500" imgH="228600" progId="Equation.DSMT4">
                  <p:embed/>
                </p:oleObj>
              </a:graphicData>
            </a:graphic>
          </p:graphicFrame>
          <p:graphicFrame>
            <p:nvGraphicFramePr>
              <p:cNvPr id="34841" name="Object 25"/>
              <p:cNvGraphicFramePr>
                <a:graphicFrameLocks noChangeAspect="1"/>
              </p:cNvGraphicFramePr>
              <p:nvPr/>
            </p:nvGraphicFramePr>
            <p:xfrm>
              <a:off x="1295400" y="6318250"/>
              <a:ext cx="563544" cy="282576"/>
            </p:xfrm>
            <a:graphic>
              <a:graphicData uri="http://schemas.openxmlformats.org/presentationml/2006/ole">
                <p:oleObj spid="_x0000_s34841" name="Equation" r:id="rId13" imgW="304800" imgH="152400" progId="Equation.DSMT4">
                  <p:embed/>
                </p:oleObj>
              </a:graphicData>
            </a:graphic>
          </p:graphicFrame>
          <p:graphicFrame>
            <p:nvGraphicFramePr>
              <p:cNvPr id="34842" name="Object 26"/>
              <p:cNvGraphicFramePr>
                <a:graphicFrameLocks noChangeAspect="1"/>
              </p:cNvGraphicFramePr>
              <p:nvPr/>
            </p:nvGraphicFramePr>
            <p:xfrm>
              <a:off x="1925637" y="5453062"/>
              <a:ext cx="436563" cy="436563"/>
            </p:xfrm>
            <a:graphic>
              <a:graphicData uri="http://schemas.openxmlformats.org/presentationml/2006/ole">
                <p:oleObj spid="_x0000_s34842" name="Equation" r:id="rId14" imgW="228600" imgH="228600" progId="Equation.DSMT4">
                  <p:embed/>
                </p:oleObj>
              </a:graphicData>
            </a:graphic>
          </p:graphicFrame>
          <p:cxnSp>
            <p:nvCxnSpPr>
              <p:cNvPr id="34871" name="Straight Connector 42"/>
              <p:cNvCxnSpPr>
                <a:cxnSpLocks noChangeShapeType="1"/>
              </p:cNvCxnSpPr>
              <p:nvPr/>
            </p:nvCxnSpPr>
            <p:spPr bwMode="auto">
              <a:xfrm rot="5400000">
                <a:off x="1885156" y="6077743"/>
                <a:ext cx="495300" cy="1588"/>
              </a:xfrm>
              <a:prstGeom prst="line">
                <a:avLst/>
              </a:prstGeom>
              <a:noFill/>
              <a:ln w="25400">
                <a:solidFill>
                  <a:srgbClr val="800000"/>
                </a:solidFill>
                <a:round/>
                <a:headEnd/>
                <a:tailEnd type="triangle" w="lg" len="lg"/>
              </a:ln>
            </p:spPr>
          </p:cxnSp>
        </p:grpSp>
      </p:grpSp>
      <p:sp>
        <p:nvSpPr>
          <p:cNvPr id="31772" name="TextBox 38"/>
          <p:cNvSpPr txBox="1">
            <a:spLocks noChangeArrowheads="1"/>
          </p:cNvSpPr>
          <p:nvPr/>
        </p:nvSpPr>
        <p:spPr bwMode="auto">
          <a:xfrm>
            <a:off x="687388" y="2609850"/>
            <a:ext cx="6546850" cy="461963"/>
          </a:xfrm>
          <a:prstGeom prst="rect">
            <a:avLst/>
          </a:prstGeom>
          <a:noFill/>
          <a:ln w="9525">
            <a:noFill/>
            <a:miter lim="800000"/>
            <a:headEnd/>
            <a:tailEnd/>
          </a:ln>
        </p:spPr>
        <p:txBody>
          <a:bodyPr wrap="none">
            <a:prstTxWarp prst="textNoShape">
              <a:avLst/>
            </a:prstTxWarp>
            <a:spAutoFit/>
          </a:bodyPr>
          <a:lstStyle/>
          <a:p>
            <a:r>
              <a:rPr lang="en-US" sz="2400">
                <a:solidFill>
                  <a:srgbClr val="006600"/>
                </a:solidFill>
              </a:rPr>
              <a:t>Removing Divisions using Step Reciprocal: </a:t>
            </a:r>
          </a:p>
        </p:txBody>
      </p:sp>
      <p:grpSp>
        <p:nvGrpSpPr>
          <p:cNvPr id="8" name="Group 57"/>
          <p:cNvGrpSpPr>
            <a:grpSpLocks/>
          </p:cNvGrpSpPr>
          <p:nvPr/>
        </p:nvGrpSpPr>
        <p:grpSpPr bwMode="auto">
          <a:xfrm>
            <a:off x="774700" y="1793875"/>
            <a:ext cx="8105775" cy="4810125"/>
            <a:chOff x="774700" y="1793875"/>
            <a:chExt cx="8105775" cy="4810125"/>
          </a:xfrm>
        </p:grpSpPr>
        <p:grpSp>
          <p:nvGrpSpPr>
            <p:cNvPr id="34865" name="Group 55"/>
            <p:cNvGrpSpPr>
              <a:grpSpLocks/>
            </p:cNvGrpSpPr>
            <p:nvPr/>
          </p:nvGrpSpPr>
          <p:grpSpPr bwMode="auto">
            <a:xfrm>
              <a:off x="4648200" y="5381625"/>
              <a:ext cx="606359" cy="1222375"/>
              <a:chOff x="4648200" y="5381625"/>
              <a:chExt cx="606359" cy="1222375"/>
            </a:xfrm>
          </p:grpSpPr>
          <p:cxnSp>
            <p:nvCxnSpPr>
              <p:cNvPr id="34868" name="Straight Connector 10"/>
              <p:cNvCxnSpPr>
                <a:cxnSpLocks noChangeShapeType="1"/>
              </p:cNvCxnSpPr>
              <p:nvPr/>
            </p:nvCxnSpPr>
            <p:spPr bwMode="auto">
              <a:xfrm rot="5400000">
                <a:off x="4703729" y="6062661"/>
                <a:ext cx="495300" cy="1588"/>
              </a:xfrm>
              <a:prstGeom prst="line">
                <a:avLst/>
              </a:prstGeom>
              <a:noFill/>
              <a:ln w="25400">
                <a:solidFill>
                  <a:srgbClr val="800000"/>
                </a:solidFill>
                <a:round/>
                <a:headEnd/>
                <a:tailEnd type="triangle" w="lg" len="lg"/>
              </a:ln>
            </p:spPr>
          </p:cxnSp>
          <p:graphicFrame>
            <p:nvGraphicFramePr>
              <p:cNvPr id="34836" name="Object 20"/>
              <p:cNvGraphicFramePr>
                <a:graphicFrameLocks noChangeAspect="1"/>
              </p:cNvGraphicFramePr>
              <p:nvPr/>
            </p:nvGraphicFramePr>
            <p:xfrm>
              <a:off x="4756138" y="5381625"/>
              <a:ext cx="387308" cy="387350"/>
            </p:xfrm>
            <a:graphic>
              <a:graphicData uri="http://schemas.openxmlformats.org/presentationml/2006/ole">
                <p:oleObj spid="_x0000_s34836" name="Equation" r:id="rId15" imgW="203200" imgH="203200" progId="Equation.DSMT4">
                  <p:embed/>
                </p:oleObj>
              </a:graphicData>
            </a:graphic>
          </p:graphicFrame>
          <p:graphicFrame>
            <p:nvGraphicFramePr>
              <p:cNvPr id="34837" name="Object 21"/>
              <p:cNvGraphicFramePr>
                <a:graphicFrameLocks noChangeAspect="1"/>
              </p:cNvGraphicFramePr>
              <p:nvPr/>
            </p:nvGraphicFramePr>
            <p:xfrm>
              <a:off x="4648200" y="6289675"/>
              <a:ext cx="606359" cy="314325"/>
            </p:xfrm>
            <a:graphic>
              <a:graphicData uri="http://schemas.openxmlformats.org/presentationml/2006/ole">
                <p:oleObj spid="_x0000_s34837" name="Equation" r:id="rId16" imgW="317500" imgH="165100" progId="Equation.DSMT4">
                  <p:embed/>
                </p:oleObj>
              </a:graphicData>
            </a:graphic>
          </p:graphicFrame>
        </p:grpSp>
        <p:grpSp>
          <p:nvGrpSpPr>
            <p:cNvPr id="34866" name="Group 56"/>
            <p:cNvGrpSpPr>
              <a:grpSpLocks/>
            </p:cNvGrpSpPr>
            <p:nvPr/>
          </p:nvGrpSpPr>
          <p:grpSpPr bwMode="auto">
            <a:xfrm>
              <a:off x="7315200" y="5408613"/>
              <a:ext cx="484188" cy="904874"/>
              <a:chOff x="7596942" y="5408613"/>
              <a:chExt cx="484188" cy="904874"/>
            </a:xfrm>
          </p:grpSpPr>
          <p:cxnSp>
            <p:nvCxnSpPr>
              <p:cNvPr id="34867" name="Straight Connector 43"/>
              <p:cNvCxnSpPr>
                <a:cxnSpLocks noChangeShapeType="1"/>
              </p:cNvCxnSpPr>
              <p:nvPr/>
            </p:nvCxnSpPr>
            <p:spPr bwMode="auto">
              <a:xfrm rot="5400000">
                <a:off x="7583448" y="6065043"/>
                <a:ext cx="495300" cy="1588"/>
              </a:xfrm>
              <a:prstGeom prst="line">
                <a:avLst/>
              </a:prstGeom>
              <a:noFill/>
              <a:ln w="25400">
                <a:solidFill>
                  <a:srgbClr val="800000"/>
                </a:solidFill>
                <a:round/>
                <a:headEnd/>
                <a:tailEnd type="triangle" w="lg" len="lg"/>
              </a:ln>
            </p:spPr>
          </p:cxnSp>
          <p:graphicFrame>
            <p:nvGraphicFramePr>
              <p:cNvPr id="34835" name="Object 19"/>
              <p:cNvGraphicFramePr>
                <a:graphicFrameLocks noChangeAspect="1"/>
              </p:cNvGraphicFramePr>
              <p:nvPr/>
            </p:nvGraphicFramePr>
            <p:xfrm>
              <a:off x="7596942" y="5408613"/>
              <a:ext cx="484188" cy="438150"/>
            </p:xfrm>
            <a:graphic>
              <a:graphicData uri="http://schemas.openxmlformats.org/presentationml/2006/ole">
                <p:oleObj spid="_x0000_s34835" name="Equation" r:id="rId17" imgW="254000" imgH="228600" progId="Equation.DSMT4">
                  <p:embed/>
                </p:oleObj>
              </a:graphicData>
            </a:graphic>
          </p:graphicFrame>
        </p:grpSp>
        <p:graphicFrame>
          <p:nvGraphicFramePr>
            <p:cNvPr id="34833" name="Object 17"/>
            <p:cNvGraphicFramePr>
              <a:graphicFrameLocks noChangeAspect="1"/>
            </p:cNvGraphicFramePr>
            <p:nvPr/>
          </p:nvGraphicFramePr>
          <p:xfrm>
            <a:off x="774700" y="1816100"/>
            <a:ext cx="3457575" cy="658813"/>
          </p:xfrm>
          <a:graphic>
            <a:graphicData uri="http://schemas.openxmlformats.org/presentationml/2006/ole">
              <p:oleObj spid="_x0000_s34833" name="Equation" r:id="rId18" imgW="1803400" imgH="342900" progId="Equation.DSMT4">
                <p:embed/>
              </p:oleObj>
            </a:graphicData>
          </a:graphic>
        </p:graphicFrame>
        <p:graphicFrame>
          <p:nvGraphicFramePr>
            <p:cNvPr id="34834" name="Object 18"/>
            <p:cNvGraphicFramePr>
              <a:graphicFrameLocks noChangeAspect="1"/>
            </p:cNvGraphicFramePr>
            <p:nvPr/>
          </p:nvGraphicFramePr>
          <p:xfrm>
            <a:off x="4343400" y="1793875"/>
            <a:ext cx="4537075" cy="657225"/>
          </p:xfrm>
          <a:graphic>
            <a:graphicData uri="http://schemas.openxmlformats.org/presentationml/2006/ole">
              <p:oleObj spid="_x0000_s34834" name="Equation" r:id="rId19" imgW="2362200" imgH="342900" progId="Equation.DSMT4">
                <p:embed/>
              </p:oleObj>
            </a:graphicData>
          </a:graphic>
        </p:graphicFrame>
      </p:grpSp>
      <p:grpSp>
        <p:nvGrpSpPr>
          <p:cNvPr id="11" name="Group 70"/>
          <p:cNvGrpSpPr>
            <a:grpSpLocks/>
          </p:cNvGrpSpPr>
          <p:nvPr/>
        </p:nvGrpSpPr>
        <p:grpSpPr bwMode="auto">
          <a:xfrm>
            <a:off x="533400" y="3097213"/>
            <a:ext cx="8197850" cy="3508375"/>
            <a:chOff x="533400" y="3097213"/>
            <a:chExt cx="8197850" cy="3509168"/>
          </a:xfrm>
        </p:grpSpPr>
        <p:graphicFrame>
          <p:nvGraphicFramePr>
            <p:cNvPr id="34825" name="Object 9"/>
            <p:cNvGraphicFramePr>
              <a:graphicFrameLocks noChangeAspect="1"/>
            </p:cNvGraphicFramePr>
            <p:nvPr/>
          </p:nvGraphicFramePr>
          <p:xfrm>
            <a:off x="849313" y="4800600"/>
            <a:ext cx="2079625" cy="412750"/>
          </p:xfrm>
          <a:graphic>
            <a:graphicData uri="http://schemas.openxmlformats.org/presentationml/2006/ole">
              <p:oleObj spid="_x0000_s34825" name="Equation" r:id="rId20" imgW="1155700" imgH="228600" progId="Equation.DSMT4">
                <p:embed/>
              </p:oleObj>
            </a:graphicData>
          </a:graphic>
        </p:graphicFrame>
        <p:graphicFrame>
          <p:nvGraphicFramePr>
            <p:cNvPr id="34826" name="Object 10"/>
            <p:cNvGraphicFramePr>
              <a:graphicFrameLocks noChangeAspect="1"/>
            </p:cNvGraphicFramePr>
            <p:nvPr/>
          </p:nvGraphicFramePr>
          <p:xfrm>
            <a:off x="3455988" y="4800600"/>
            <a:ext cx="5275262" cy="409575"/>
          </p:xfrm>
          <a:graphic>
            <a:graphicData uri="http://schemas.openxmlformats.org/presentationml/2006/ole">
              <p:oleObj spid="_x0000_s34826" name="Equation" r:id="rId21" imgW="2933700" imgH="228600" progId="Equation.DSMT4">
                <p:embed/>
              </p:oleObj>
            </a:graphicData>
          </a:graphic>
        </p:graphicFrame>
        <p:grpSp>
          <p:nvGrpSpPr>
            <p:cNvPr id="34862" name="Group 63"/>
            <p:cNvGrpSpPr>
              <a:grpSpLocks/>
            </p:cNvGrpSpPr>
            <p:nvPr/>
          </p:nvGrpSpPr>
          <p:grpSpPr bwMode="auto">
            <a:xfrm>
              <a:off x="533400" y="3097213"/>
              <a:ext cx="7772400" cy="3509168"/>
              <a:chOff x="533400" y="3097213"/>
              <a:chExt cx="7772400" cy="3509168"/>
            </a:xfrm>
          </p:grpSpPr>
          <p:grpSp>
            <p:nvGrpSpPr>
              <p:cNvPr id="34863" name="Group 62"/>
              <p:cNvGrpSpPr>
                <a:grpSpLocks/>
              </p:cNvGrpSpPr>
              <p:nvPr/>
            </p:nvGrpSpPr>
            <p:grpSpPr bwMode="auto">
              <a:xfrm>
                <a:off x="533400" y="5419725"/>
                <a:ext cx="749218" cy="1186656"/>
                <a:chOff x="533400" y="5419725"/>
                <a:chExt cx="749218" cy="1186656"/>
              </a:xfrm>
            </p:grpSpPr>
            <p:cxnSp>
              <p:nvCxnSpPr>
                <p:cNvPr id="34864" name="Straight Connector 7"/>
                <p:cNvCxnSpPr>
                  <a:cxnSpLocks noChangeShapeType="1"/>
                </p:cNvCxnSpPr>
                <p:nvPr/>
              </p:nvCxnSpPr>
              <p:spPr bwMode="auto">
                <a:xfrm rot="5400000">
                  <a:off x="660359" y="6077743"/>
                  <a:ext cx="495300" cy="1588"/>
                </a:xfrm>
                <a:prstGeom prst="line">
                  <a:avLst/>
                </a:prstGeom>
                <a:noFill/>
                <a:ln w="25400">
                  <a:solidFill>
                    <a:srgbClr val="800000"/>
                  </a:solidFill>
                  <a:round/>
                  <a:headEnd/>
                  <a:tailEnd type="triangle" w="lg" len="lg"/>
                </a:ln>
              </p:spPr>
            </p:cxnSp>
            <p:graphicFrame>
              <p:nvGraphicFramePr>
                <p:cNvPr id="34831" name="Object 15"/>
                <p:cNvGraphicFramePr>
                  <a:graphicFrameLocks noChangeAspect="1"/>
                </p:cNvGraphicFramePr>
                <p:nvPr/>
              </p:nvGraphicFramePr>
              <p:xfrm>
                <a:off x="738188" y="5419725"/>
                <a:ext cx="338137" cy="434975"/>
              </p:xfrm>
              <a:graphic>
                <a:graphicData uri="http://schemas.openxmlformats.org/presentationml/2006/ole">
                  <p:oleObj spid="_x0000_s34831" name="Equation" r:id="rId22" imgW="177800" imgH="228600" progId="Equation.DSMT4">
                    <p:embed/>
                  </p:oleObj>
                </a:graphicData>
              </a:graphic>
            </p:graphicFrame>
            <p:graphicFrame>
              <p:nvGraphicFramePr>
                <p:cNvPr id="34832" name="Object 16"/>
                <p:cNvGraphicFramePr>
                  <a:graphicFrameLocks noChangeAspect="1"/>
                </p:cNvGraphicFramePr>
                <p:nvPr/>
              </p:nvGraphicFramePr>
              <p:xfrm>
                <a:off x="533400" y="6315868"/>
                <a:ext cx="749218" cy="290513"/>
              </p:xfrm>
              <a:graphic>
                <a:graphicData uri="http://schemas.openxmlformats.org/presentationml/2006/ole">
                  <p:oleObj spid="_x0000_s34832" name="Equation" r:id="rId23" imgW="393700" imgH="152400" progId="Equation.DSMT4">
                    <p:embed/>
                  </p:oleObj>
                </a:graphicData>
              </a:graphic>
            </p:graphicFrame>
          </p:grpSp>
          <p:graphicFrame>
            <p:nvGraphicFramePr>
              <p:cNvPr id="34827" name="Object 11"/>
              <p:cNvGraphicFramePr>
                <a:graphicFrameLocks noChangeAspect="1"/>
              </p:cNvGraphicFramePr>
              <p:nvPr/>
            </p:nvGraphicFramePr>
            <p:xfrm>
              <a:off x="4411663" y="3097213"/>
              <a:ext cx="3894137" cy="649287"/>
            </p:xfrm>
            <a:graphic>
              <a:graphicData uri="http://schemas.openxmlformats.org/presentationml/2006/ole">
                <p:oleObj spid="_x0000_s34827" name="Equation" r:id="rId24" imgW="2057400" imgH="342900" progId="Equation.DSMT4">
                  <p:embed/>
                </p:oleObj>
              </a:graphicData>
            </a:graphic>
          </p:graphicFrame>
          <p:graphicFrame>
            <p:nvGraphicFramePr>
              <p:cNvPr id="34828" name="Object 12"/>
              <p:cNvGraphicFramePr>
                <a:graphicFrameLocks noChangeAspect="1"/>
              </p:cNvGraphicFramePr>
              <p:nvPr/>
            </p:nvGraphicFramePr>
            <p:xfrm>
              <a:off x="727075" y="3113088"/>
              <a:ext cx="3146425" cy="647700"/>
            </p:xfrm>
            <a:graphic>
              <a:graphicData uri="http://schemas.openxmlformats.org/presentationml/2006/ole">
                <p:oleObj spid="_x0000_s34828" name="Equation" r:id="rId25" imgW="1663700" imgH="342900" progId="Equation.DSMT4">
                  <p:embed/>
                </p:oleObj>
              </a:graphicData>
            </a:graphic>
          </p:graphicFrame>
          <p:graphicFrame>
            <p:nvGraphicFramePr>
              <p:cNvPr id="34829" name="Object 13"/>
              <p:cNvGraphicFramePr>
                <a:graphicFrameLocks noChangeAspect="1"/>
              </p:cNvGraphicFramePr>
              <p:nvPr/>
            </p:nvGraphicFramePr>
            <p:xfrm>
              <a:off x="749300" y="3630613"/>
              <a:ext cx="3124200" cy="649287"/>
            </p:xfrm>
            <a:graphic>
              <a:graphicData uri="http://schemas.openxmlformats.org/presentationml/2006/ole">
                <p:oleObj spid="_x0000_s34829" name="Equation" r:id="rId26" imgW="1651000" imgH="342900" progId="Equation.DSMT4">
                  <p:embed/>
                </p:oleObj>
              </a:graphicData>
            </a:graphic>
          </p:graphicFrame>
          <p:graphicFrame>
            <p:nvGraphicFramePr>
              <p:cNvPr id="34830" name="Object 14"/>
              <p:cNvGraphicFramePr>
                <a:graphicFrameLocks noChangeAspect="1"/>
              </p:cNvGraphicFramePr>
              <p:nvPr/>
            </p:nvGraphicFramePr>
            <p:xfrm>
              <a:off x="4419600" y="3606800"/>
              <a:ext cx="3846513" cy="696913"/>
            </p:xfrm>
            <a:graphic>
              <a:graphicData uri="http://schemas.openxmlformats.org/presentationml/2006/ole">
                <p:oleObj spid="_x0000_s34830" name="Equation" r:id="rId27" imgW="2032000" imgH="368300" progId="Equation.DSMT4">
                  <p:embed/>
                </p:oleObj>
              </a:graphicData>
            </a:graphic>
          </p:graphicFrame>
        </p:grpSp>
      </p:grpSp>
      <p:grpSp>
        <p:nvGrpSpPr>
          <p:cNvPr id="14" name="Group 65"/>
          <p:cNvGrpSpPr>
            <a:grpSpLocks/>
          </p:cNvGrpSpPr>
          <p:nvPr/>
        </p:nvGrpSpPr>
        <p:grpSpPr bwMode="auto">
          <a:xfrm>
            <a:off x="738188" y="4162425"/>
            <a:ext cx="7540625" cy="2438400"/>
            <a:chOff x="738188" y="4162425"/>
            <a:chExt cx="7540625" cy="2438400"/>
          </a:xfrm>
        </p:grpSpPr>
        <p:grpSp>
          <p:nvGrpSpPr>
            <p:cNvPr id="34860" name="Group 64"/>
            <p:cNvGrpSpPr>
              <a:grpSpLocks/>
            </p:cNvGrpSpPr>
            <p:nvPr/>
          </p:nvGrpSpPr>
          <p:grpSpPr bwMode="auto">
            <a:xfrm>
              <a:off x="2621026" y="5462587"/>
              <a:ext cx="579374" cy="1138238"/>
              <a:chOff x="2621026" y="5462587"/>
              <a:chExt cx="579374" cy="1138238"/>
            </a:xfrm>
          </p:grpSpPr>
          <p:cxnSp>
            <p:nvCxnSpPr>
              <p:cNvPr id="34861" name="Straight Connector 9"/>
              <p:cNvCxnSpPr>
                <a:cxnSpLocks noChangeShapeType="1"/>
              </p:cNvCxnSpPr>
              <p:nvPr/>
            </p:nvCxnSpPr>
            <p:spPr bwMode="auto">
              <a:xfrm rot="5400000">
                <a:off x="2686079" y="6072187"/>
                <a:ext cx="495300" cy="1588"/>
              </a:xfrm>
              <a:prstGeom prst="line">
                <a:avLst/>
              </a:prstGeom>
              <a:noFill/>
              <a:ln w="25400">
                <a:solidFill>
                  <a:srgbClr val="800000"/>
                </a:solidFill>
                <a:round/>
                <a:headEnd/>
                <a:tailEnd type="triangle" w="lg" len="lg"/>
              </a:ln>
            </p:spPr>
          </p:cxnSp>
          <p:graphicFrame>
            <p:nvGraphicFramePr>
              <p:cNvPr id="34823" name="Object 7"/>
              <p:cNvGraphicFramePr>
                <a:graphicFrameLocks noChangeAspect="1"/>
              </p:cNvGraphicFramePr>
              <p:nvPr/>
            </p:nvGraphicFramePr>
            <p:xfrm>
              <a:off x="2752774" y="5462587"/>
              <a:ext cx="363498" cy="387350"/>
            </p:xfrm>
            <a:graphic>
              <a:graphicData uri="http://schemas.openxmlformats.org/presentationml/2006/ole">
                <p:oleObj spid="_x0000_s34823" name="Equation" r:id="rId28" imgW="190500" imgH="203200" progId="Equation.DSMT4">
                  <p:embed/>
                </p:oleObj>
              </a:graphicData>
            </a:graphic>
          </p:graphicFrame>
          <p:graphicFrame>
            <p:nvGraphicFramePr>
              <p:cNvPr id="34824" name="Object 8"/>
              <p:cNvGraphicFramePr>
                <a:graphicFrameLocks noChangeAspect="1"/>
              </p:cNvGraphicFramePr>
              <p:nvPr/>
            </p:nvGraphicFramePr>
            <p:xfrm>
              <a:off x="2621026" y="6310312"/>
              <a:ext cx="579374" cy="290513"/>
            </p:xfrm>
            <a:graphic>
              <a:graphicData uri="http://schemas.openxmlformats.org/presentationml/2006/ole">
                <p:oleObj spid="_x0000_s34824" name="Equation" r:id="rId29" imgW="304800" imgH="152400" progId="Equation.DSMT4">
                  <p:embed/>
                </p:oleObj>
              </a:graphicData>
            </a:graphic>
          </p:graphicFrame>
        </p:grpSp>
        <p:graphicFrame>
          <p:nvGraphicFramePr>
            <p:cNvPr id="34821" name="Object 5"/>
            <p:cNvGraphicFramePr>
              <a:graphicFrameLocks noChangeAspect="1"/>
            </p:cNvGraphicFramePr>
            <p:nvPr/>
          </p:nvGraphicFramePr>
          <p:xfrm>
            <a:off x="738188" y="4164013"/>
            <a:ext cx="3148012" cy="649287"/>
          </p:xfrm>
          <a:graphic>
            <a:graphicData uri="http://schemas.openxmlformats.org/presentationml/2006/ole">
              <p:oleObj spid="_x0000_s34821" name="Equation" r:id="rId30" imgW="1663700" imgH="342900" progId="Equation.DSMT4">
                <p:embed/>
              </p:oleObj>
            </a:graphicData>
          </a:graphic>
        </p:graphicFrame>
        <p:graphicFrame>
          <p:nvGraphicFramePr>
            <p:cNvPr id="34822" name="Object 6"/>
            <p:cNvGraphicFramePr>
              <a:graphicFrameLocks noChangeAspect="1"/>
            </p:cNvGraphicFramePr>
            <p:nvPr/>
          </p:nvGraphicFramePr>
          <p:xfrm>
            <a:off x="4406900" y="4162425"/>
            <a:ext cx="3871913" cy="650875"/>
          </p:xfrm>
          <a:graphic>
            <a:graphicData uri="http://schemas.openxmlformats.org/presentationml/2006/ole">
              <p:oleObj spid="_x0000_s34822" name="Equation" r:id="rId31" imgW="2044700" imgH="342900" progId="Equation.DSMT4">
                <p:embed/>
              </p:oleObj>
            </a:graphicData>
          </a:graphic>
        </p:graphicFrame>
      </p:grpSp>
      <p:graphicFrame>
        <p:nvGraphicFramePr>
          <p:cNvPr id="72" name="Object 3"/>
          <p:cNvGraphicFramePr>
            <a:graphicFrameLocks noChangeAspect="1"/>
          </p:cNvGraphicFramePr>
          <p:nvPr/>
        </p:nvGraphicFramePr>
        <p:xfrm>
          <a:off x="1863725" y="6324600"/>
          <a:ext cx="587375" cy="282575"/>
        </p:xfrm>
        <a:graphic>
          <a:graphicData uri="http://schemas.openxmlformats.org/presentationml/2006/ole">
            <p:oleObj spid="_x0000_s34819" name="Equation" r:id="rId32" imgW="317500" imgH="152400" progId="Equation.DSMT4">
              <p:embed/>
            </p:oleObj>
          </a:graphicData>
        </a:graphic>
      </p:graphicFrame>
      <p:graphicFrame>
        <p:nvGraphicFramePr>
          <p:cNvPr id="73" name="Object 4"/>
          <p:cNvGraphicFramePr>
            <a:graphicFrameLocks noChangeAspect="1"/>
          </p:cNvGraphicFramePr>
          <p:nvPr/>
        </p:nvGraphicFramePr>
        <p:xfrm>
          <a:off x="7265988" y="6324600"/>
          <a:ext cx="582612" cy="292100"/>
        </p:xfrm>
        <a:graphic>
          <a:graphicData uri="http://schemas.openxmlformats.org/presentationml/2006/ole">
            <p:oleObj spid="_x0000_s34820" name="Equation" r:id="rId33" imgW="304800" imgH="1524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par>
                                <p:cTn id="11" presetID="9" presetClass="emph" presetSubtype="0" nodeType="withEffect">
                                  <p:stCondLst>
                                    <p:cond delay="0"/>
                                  </p:stCondLst>
                                  <p:childTnLst>
                                    <p:set>
                                      <p:cBhvr rctx="PPT">
                                        <p:cTn id="12" dur="indefinite"/>
                                        <p:tgtEl>
                                          <p:spTgt spid="3"/>
                                        </p:tgtEl>
                                        <p:attrNameLst>
                                          <p:attrName>style.opacity</p:attrName>
                                        </p:attrNameLst>
                                      </p:cBhvr>
                                      <p:to>
                                        <p:strVal val="0.5"/>
                                      </p:to>
                                    </p:set>
                                    <p:animEffect filter="image" prLst="opacity: 0.5">
                                      <p:cBhvr rctx="IE">
                                        <p:cTn id="13" dur="indefinite"/>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rctx="PPT">
                                        <p:cTn id="17" dur="indefinite"/>
                                        <p:tgtEl>
                                          <p:spTgt spid="6"/>
                                        </p:tgtEl>
                                        <p:attrNameLst>
                                          <p:attrName>style.opacity</p:attrName>
                                        </p:attrNameLst>
                                      </p:cBhvr>
                                      <p:to>
                                        <p:strVal val="0.5"/>
                                      </p:to>
                                    </p:set>
                                    <p:animEffect filter="image" prLst="opacity: 0.5">
                                      <p:cBhvr rctx="IE">
                                        <p:cTn id="18" dur="indefinite"/>
                                        <p:tgtEl>
                                          <p:spTgt spid="6"/>
                                        </p:tgtEl>
                                      </p:cBhvr>
                                    </p:animEffect>
                                  </p:childTnLst>
                                </p:cTn>
                              </p:par>
                              <p:par>
                                <p:cTn id="19" presetID="9" presetClass="emph" presetSubtype="0" nodeType="withEffect">
                                  <p:stCondLst>
                                    <p:cond delay="0"/>
                                  </p:stCondLst>
                                  <p:childTnLst>
                                    <p:set>
                                      <p:cBhvr rctx="PPT">
                                        <p:cTn id="20" dur="indefinite"/>
                                        <p:tgtEl>
                                          <p:spTgt spid="72"/>
                                        </p:tgtEl>
                                        <p:attrNameLst>
                                          <p:attrName>style.opacity</p:attrName>
                                        </p:attrNameLst>
                                      </p:cBhvr>
                                      <p:to>
                                        <p:strVal val="0.5"/>
                                      </p:to>
                                    </p:set>
                                    <p:animEffect filter="image" prLst="opacity: 0.5">
                                      <p:cBhvr rctx="IE">
                                        <p:cTn id="21" dur="indefinite"/>
                                        <p:tgtEl>
                                          <p:spTgt spid="72"/>
                                        </p:tgtEl>
                                      </p:cBhvr>
                                    </p:animEffec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73"/>
                                        </p:tgtEl>
                                        <p:attrNameLst>
                                          <p:attrName>style.opacity</p:attrName>
                                        </p:attrNameLst>
                                      </p:cBhvr>
                                      <p:to>
                                        <p:strVal val="0.5"/>
                                      </p:to>
                                    </p:set>
                                    <p:animEffect filter="image" prLst="opacity: 0.5">
                                      <p:cBhvr rctx="IE">
                                        <p:cTn id="30" dur="indefinite"/>
                                        <p:tgtEl>
                                          <p:spTgt spid="73"/>
                                        </p:tgtEl>
                                      </p:cBhvr>
                                    </p:animEffect>
                                  </p:childTnLst>
                                </p:cTn>
                              </p:par>
                              <p:par>
                                <p:cTn id="31" presetID="9" presetClass="emph" presetSubtype="0" nodeType="withEffect">
                                  <p:stCondLst>
                                    <p:cond delay="0"/>
                                  </p:stCondLst>
                                  <p:childTnLst>
                                    <p:set>
                                      <p:cBhvr rctx="PPT">
                                        <p:cTn id="32" dur="indefinite"/>
                                        <p:tgtEl>
                                          <p:spTgt spid="8"/>
                                        </p:tgtEl>
                                        <p:attrNameLst>
                                          <p:attrName>style.opacity</p:attrName>
                                        </p:attrNameLst>
                                      </p:cBhvr>
                                      <p:to>
                                        <p:strVal val="0.5"/>
                                      </p:to>
                                    </p:set>
                                    <p:animEffect filter="image" prLst="opacity: 0.5">
                                      <p:cBhvr rctx="IE">
                                        <p:cTn id="33" dur="indefinite"/>
                                        <p:tgtEl>
                                          <p:spTgt spid="8"/>
                                        </p:tgtEl>
                                      </p:cBhvr>
                                    </p:animEffect>
                                  </p:childTnLst>
                                </p:cTn>
                              </p:par>
                              <p:par>
                                <p:cTn id="34" presetID="9" presetClass="emph" presetSubtype="0" grpId="0" nodeType="withEffect">
                                  <p:stCondLst>
                                    <p:cond delay="0"/>
                                  </p:stCondLst>
                                  <p:childTnLst>
                                    <p:set>
                                      <p:cBhvr rctx="PPT">
                                        <p:cTn id="35" dur="indefinite"/>
                                        <p:tgtEl>
                                          <p:spTgt spid="31770"/>
                                        </p:tgtEl>
                                        <p:attrNameLst>
                                          <p:attrName>style.opacity</p:attrName>
                                        </p:attrNameLst>
                                      </p:cBhvr>
                                      <p:to>
                                        <p:strVal val="0.5"/>
                                      </p:to>
                                    </p:set>
                                    <p:animEffect filter="image" prLst="opacity: 0.5">
                                      <p:cBhvr rctx="IE">
                                        <p:cTn id="36" dur="indefinite"/>
                                        <p:tgtEl>
                                          <p:spTgt spid="31770"/>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317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mph" presetSubtype="0" nodeType="clickEffect">
                                  <p:stCondLst>
                                    <p:cond delay="0"/>
                                  </p:stCondLst>
                                  <p:childTnLst>
                                    <p:set>
                                      <p:cBhvr rctx="PPT">
                                        <p:cTn id="44" dur="indefinite"/>
                                        <p:tgtEl>
                                          <p:spTgt spid="11"/>
                                        </p:tgtEl>
                                        <p:attrNameLst>
                                          <p:attrName>style.opacity</p:attrName>
                                        </p:attrNameLst>
                                      </p:cBhvr>
                                      <p:to>
                                        <p:strVal val="0.5"/>
                                      </p:to>
                                    </p:set>
                                    <p:animEffect filter="image" prLst="opacity: 0.5">
                                      <p:cBhvr rctx="IE">
                                        <p:cTn id="45" dur="indefinite"/>
                                        <p:tgtEl>
                                          <p:spTgt spid="11"/>
                                        </p:tgtEl>
                                      </p:cBhvr>
                                    </p:animEffect>
                                  </p:childTnLst>
                                </p:cTn>
                              </p:par>
                              <p:par>
                                <p:cTn id="46" presetID="1"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0" grpId="0"/>
      <p:bldP spid="31772"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52" name="Picture 3" descr="fenton.MM.OneAP.1pt.jpg"/>
          <p:cNvPicPr>
            <a:picLocks noChangeAspect="1"/>
          </p:cNvPicPr>
          <p:nvPr/>
        </p:nvPicPr>
        <p:blipFill>
          <a:blip r:embed="rId3"/>
          <a:srcRect/>
          <a:stretch>
            <a:fillRect/>
          </a:stretch>
        </p:blipFill>
        <p:spPr bwMode="auto">
          <a:xfrm>
            <a:off x="644525" y="914400"/>
            <a:ext cx="6767513" cy="5484813"/>
          </a:xfrm>
          <a:prstGeom prst="rect">
            <a:avLst/>
          </a:prstGeom>
          <a:noFill/>
          <a:ln w="9525">
            <a:noFill/>
            <a:miter lim="800000"/>
            <a:headEnd/>
            <a:tailEnd/>
          </a:ln>
        </p:spPr>
      </p:pic>
      <p:sp>
        <p:nvSpPr>
          <p:cNvPr id="7" name="Rectangle 6"/>
          <p:cNvSpPr/>
          <p:nvPr/>
        </p:nvSpPr>
        <p:spPr>
          <a:xfrm>
            <a:off x="1524000" y="4800600"/>
            <a:ext cx="5270500" cy="609600"/>
          </a:xfrm>
          <a:prstGeom prst="rect">
            <a:avLst/>
          </a:prstGeom>
          <a:solidFill>
            <a:schemeClr val="accent4">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p:nvSpPr>
        <p:spPr>
          <a:xfrm>
            <a:off x="1536700" y="5410200"/>
            <a:ext cx="5270500" cy="327025"/>
          </a:xfrm>
          <a:prstGeom prst="rect">
            <a:avLst/>
          </a:prstGeom>
          <a:solidFill>
            <a:schemeClr val="accent5">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1527175" y="5741988"/>
            <a:ext cx="5270500" cy="46037"/>
          </a:xfrm>
          <a:prstGeom prst="rect">
            <a:avLst/>
          </a:prstGeom>
          <a:solidFill>
            <a:srgbClr val="984807">
              <a:alpha val="5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ular Callout 8"/>
          <p:cNvSpPr/>
          <p:nvPr/>
        </p:nvSpPr>
        <p:spPr>
          <a:xfrm>
            <a:off x="1676400" y="4884738"/>
            <a:ext cx="2678113" cy="1754187"/>
          </a:xfrm>
          <a:prstGeom prst="wedgeRoundRectCallout">
            <a:avLst>
              <a:gd name="adj1" fmla="val 56331"/>
              <a:gd name="adj2" fmla="val -1451"/>
              <a:gd name="adj3" fmla="val 16667"/>
            </a:avLst>
          </a:prstGeom>
          <a:solidFill>
            <a:srgbClr val="E1B45C"/>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35842" name="Object 2"/>
          <p:cNvGraphicFramePr>
            <a:graphicFrameLocks noChangeAspect="1"/>
          </p:cNvGraphicFramePr>
          <p:nvPr/>
        </p:nvGraphicFramePr>
        <p:xfrm>
          <a:off x="519113" y="5483225"/>
          <a:ext cx="874712" cy="420688"/>
        </p:xfrm>
        <a:graphic>
          <a:graphicData uri="http://schemas.openxmlformats.org/presentationml/2006/ole">
            <p:oleObj spid="_x0000_s35842" name="Equation" r:id="rId4" imgW="685800" imgH="330200" progId="Equation.DSMT4">
              <p:embed/>
            </p:oleObj>
          </a:graphicData>
        </a:graphic>
      </p:graphicFrame>
      <p:graphicFrame>
        <p:nvGraphicFramePr>
          <p:cNvPr id="35843" name="Object 3"/>
          <p:cNvGraphicFramePr>
            <a:graphicFrameLocks noChangeAspect="1"/>
          </p:cNvGraphicFramePr>
          <p:nvPr/>
        </p:nvGraphicFramePr>
        <p:xfrm>
          <a:off x="542925" y="4611688"/>
          <a:ext cx="873125" cy="420687"/>
        </p:xfrm>
        <a:graphic>
          <a:graphicData uri="http://schemas.openxmlformats.org/presentationml/2006/ole">
            <p:oleObj spid="_x0000_s35843" name="Equation" r:id="rId5" imgW="685800" imgH="330200" progId="Equation.DSMT4">
              <p:embed/>
            </p:oleObj>
          </a:graphicData>
        </a:graphic>
      </p:graphicFrame>
      <p:graphicFrame>
        <p:nvGraphicFramePr>
          <p:cNvPr id="35844" name="Object 4"/>
          <p:cNvGraphicFramePr>
            <a:graphicFrameLocks noChangeAspect="1"/>
          </p:cNvGraphicFramePr>
          <p:nvPr/>
        </p:nvGraphicFramePr>
        <p:xfrm>
          <a:off x="520700" y="5118100"/>
          <a:ext cx="889000" cy="420688"/>
        </p:xfrm>
        <a:graphic>
          <a:graphicData uri="http://schemas.openxmlformats.org/presentationml/2006/ole">
            <p:oleObj spid="_x0000_s35844" name="Equation" r:id="rId6" imgW="698500" imgH="330200" progId="Equation.DSMT4">
              <p:embed/>
            </p:oleObj>
          </a:graphicData>
        </a:graphic>
      </p:graphicFrame>
      <p:sp>
        <p:nvSpPr>
          <p:cNvPr id="52" name="Rectangle 51"/>
          <p:cNvSpPr/>
          <p:nvPr/>
        </p:nvSpPr>
        <p:spPr>
          <a:xfrm>
            <a:off x="1536700" y="1295400"/>
            <a:ext cx="5270500" cy="3505200"/>
          </a:xfrm>
          <a:prstGeom prst="rect">
            <a:avLst/>
          </a:prstGeom>
          <a:solidFill>
            <a:schemeClr val="accent3">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 name="Curved Connector 18"/>
          <p:cNvCxnSpPr/>
          <p:nvPr/>
        </p:nvCxnSpPr>
        <p:spPr>
          <a:xfrm rot="10800000">
            <a:off x="1519238" y="5257800"/>
            <a:ext cx="1587" cy="207963"/>
          </a:xfrm>
          <a:prstGeom prst="bentConnector3">
            <a:avLst>
              <a:gd name="adj1" fmla="val 14395466"/>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40" name="Curved Connector 18"/>
          <p:cNvCxnSpPr/>
          <p:nvPr/>
        </p:nvCxnSpPr>
        <p:spPr>
          <a:xfrm rot="10800000">
            <a:off x="1527175" y="4719638"/>
            <a:ext cx="1588" cy="206375"/>
          </a:xfrm>
          <a:prstGeom prst="bentConnector3">
            <a:avLst>
              <a:gd name="adj1" fmla="val 14395466"/>
            </a:avLst>
          </a:prstGeom>
          <a:ln>
            <a:solidFill>
              <a:srgbClr val="006600"/>
            </a:solidFill>
            <a:tailEnd type="arrow"/>
          </a:ln>
        </p:spPr>
        <p:style>
          <a:lnRef idx="2">
            <a:schemeClr val="accent1"/>
          </a:lnRef>
          <a:fillRef idx="0">
            <a:schemeClr val="accent1"/>
          </a:fillRef>
          <a:effectRef idx="1">
            <a:schemeClr val="accent1"/>
          </a:effectRef>
          <a:fontRef idx="minor">
            <a:schemeClr val="tx1"/>
          </a:fontRef>
        </p:style>
      </p:cxnSp>
      <p:sp>
        <p:nvSpPr>
          <p:cNvPr id="41" name="Rounded Rectangular Callout 40"/>
          <p:cNvSpPr/>
          <p:nvPr/>
        </p:nvSpPr>
        <p:spPr>
          <a:xfrm>
            <a:off x="4267200" y="3557588"/>
            <a:ext cx="2514600" cy="1754187"/>
          </a:xfrm>
          <a:prstGeom prst="wedgeRoundRectCallout">
            <a:avLst/>
          </a:prstGeom>
          <a:solidFill>
            <a:schemeClr val="accent5">
              <a:lumMod val="40000"/>
              <a:lumOff val="6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42" name="Object 5"/>
          <p:cNvGraphicFramePr>
            <a:graphicFrameLocks noChangeAspect="1"/>
          </p:cNvGraphicFramePr>
          <p:nvPr/>
        </p:nvGraphicFramePr>
        <p:xfrm>
          <a:off x="4384675" y="3495675"/>
          <a:ext cx="2424113" cy="1808163"/>
        </p:xfrm>
        <a:graphic>
          <a:graphicData uri="http://schemas.openxmlformats.org/presentationml/2006/ole">
            <p:oleObj spid="_x0000_s35845" name="Equation" r:id="rId7" imgW="1905000" imgH="1422400" progId="Equation.DSMT4">
              <p:embed/>
            </p:oleObj>
          </a:graphicData>
        </a:graphic>
      </p:graphicFrame>
      <p:sp>
        <p:nvSpPr>
          <p:cNvPr id="43" name="Rounded Rectangular Callout 42"/>
          <p:cNvSpPr/>
          <p:nvPr/>
        </p:nvSpPr>
        <p:spPr>
          <a:xfrm>
            <a:off x="1676400" y="2909888"/>
            <a:ext cx="2678113" cy="1754187"/>
          </a:xfrm>
          <a:prstGeom prst="wedgeRoundRectCallout">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44" name="Object 6"/>
          <p:cNvGraphicFramePr>
            <a:graphicFrameLocks noChangeAspect="1"/>
          </p:cNvGraphicFramePr>
          <p:nvPr/>
        </p:nvGraphicFramePr>
        <p:xfrm>
          <a:off x="1793875" y="2863850"/>
          <a:ext cx="2522538" cy="1778000"/>
        </p:xfrm>
        <a:graphic>
          <a:graphicData uri="http://schemas.openxmlformats.org/presentationml/2006/ole">
            <p:oleObj spid="_x0000_s35846" name="Equation" r:id="rId8" imgW="1981200" imgH="1397000" progId="Equation.DSMT4">
              <p:embed/>
            </p:oleObj>
          </a:graphicData>
        </a:graphic>
      </p:graphicFrame>
      <p:cxnSp>
        <p:nvCxnSpPr>
          <p:cNvPr id="47" name="Curved Connector 18"/>
          <p:cNvCxnSpPr/>
          <p:nvPr/>
        </p:nvCxnSpPr>
        <p:spPr>
          <a:xfrm rot="10800000" flipH="1" flipV="1">
            <a:off x="6780213" y="5559425"/>
            <a:ext cx="1587" cy="207963"/>
          </a:xfrm>
          <a:prstGeom prst="bentConnector3">
            <a:avLst>
              <a:gd name="adj1" fmla="val 14395466"/>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18"/>
          <p:cNvCxnSpPr/>
          <p:nvPr/>
        </p:nvCxnSpPr>
        <p:spPr>
          <a:xfrm rot="10800000" flipH="1" flipV="1">
            <a:off x="6781800" y="5257800"/>
            <a:ext cx="1588" cy="207963"/>
          </a:xfrm>
          <a:prstGeom prst="bentConnector3">
            <a:avLst>
              <a:gd name="adj1" fmla="val 14395466"/>
            </a:avLst>
          </a:prstGeom>
          <a:ln>
            <a:solidFill>
              <a:srgbClr val="333399"/>
            </a:solidFill>
            <a:tailEnd type="arrow"/>
          </a:ln>
        </p:spPr>
        <p:style>
          <a:lnRef idx="2">
            <a:schemeClr val="accent1"/>
          </a:lnRef>
          <a:fillRef idx="0">
            <a:schemeClr val="accent1"/>
          </a:fillRef>
          <a:effectRef idx="1">
            <a:schemeClr val="accent1"/>
          </a:effectRef>
          <a:fontRef idx="minor">
            <a:schemeClr val="tx1"/>
          </a:fontRef>
        </p:style>
      </p:cxnSp>
      <p:cxnSp>
        <p:nvCxnSpPr>
          <p:cNvPr id="49" name="Curved Connector 18"/>
          <p:cNvCxnSpPr/>
          <p:nvPr/>
        </p:nvCxnSpPr>
        <p:spPr>
          <a:xfrm rot="10800000" flipH="1" flipV="1">
            <a:off x="6807200" y="4718050"/>
            <a:ext cx="1588" cy="207963"/>
          </a:xfrm>
          <a:prstGeom prst="bentConnector3">
            <a:avLst>
              <a:gd name="adj1" fmla="val 14395466"/>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5847" name="Object 7"/>
          <p:cNvGraphicFramePr>
            <a:graphicFrameLocks noChangeAspect="1"/>
          </p:cNvGraphicFramePr>
          <p:nvPr/>
        </p:nvGraphicFramePr>
        <p:xfrm>
          <a:off x="7089775" y="5470525"/>
          <a:ext cx="1520825" cy="420688"/>
        </p:xfrm>
        <a:graphic>
          <a:graphicData uri="http://schemas.openxmlformats.org/presentationml/2006/ole">
            <p:oleObj spid="_x0000_s35847" name="Equation" r:id="rId9" imgW="1193800" imgH="330200" progId="Equation.DSMT4">
              <p:embed/>
            </p:oleObj>
          </a:graphicData>
        </a:graphic>
      </p:graphicFrame>
      <p:graphicFrame>
        <p:nvGraphicFramePr>
          <p:cNvPr id="35848" name="Object 8"/>
          <p:cNvGraphicFramePr>
            <a:graphicFrameLocks noChangeAspect="1"/>
          </p:cNvGraphicFramePr>
          <p:nvPr/>
        </p:nvGraphicFramePr>
        <p:xfrm>
          <a:off x="7086600" y="5105400"/>
          <a:ext cx="1422400" cy="420688"/>
        </p:xfrm>
        <a:graphic>
          <a:graphicData uri="http://schemas.openxmlformats.org/presentationml/2006/ole">
            <p:oleObj spid="_x0000_s35848" name="Equation" r:id="rId10" imgW="1117600" imgH="330200" progId="Equation.DSMT4">
              <p:embed/>
            </p:oleObj>
          </a:graphicData>
        </a:graphic>
      </p:graphicFrame>
      <p:graphicFrame>
        <p:nvGraphicFramePr>
          <p:cNvPr id="35849" name="Object 9"/>
          <p:cNvGraphicFramePr>
            <a:graphicFrameLocks noChangeAspect="1"/>
          </p:cNvGraphicFramePr>
          <p:nvPr/>
        </p:nvGraphicFramePr>
        <p:xfrm>
          <a:off x="7083425" y="4614863"/>
          <a:ext cx="1309688" cy="420687"/>
        </p:xfrm>
        <a:graphic>
          <a:graphicData uri="http://schemas.openxmlformats.org/presentationml/2006/ole">
            <p:oleObj spid="_x0000_s35849" name="Equation" r:id="rId11" imgW="1028700" imgH="330200" progId="Equation.DSMT4">
              <p:embed/>
            </p:oleObj>
          </a:graphicData>
        </a:graphic>
      </p:graphicFrame>
      <p:sp>
        <p:nvSpPr>
          <p:cNvPr id="56" name="Rectangle 5"/>
          <p:cNvSpPr>
            <a:spLocks noChangeArrowheads="1"/>
          </p:cNvSpPr>
          <p:nvPr/>
        </p:nvSpPr>
        <p:spPr bwMode="auto">
          <a:xfrm>
            <a:off x="0" y="447675"/>
            <a:ext cx="8610600" cy="847725"/>
          </a:xfrm>
          <a:prstGeom prst="rect">
            <a:avLst/>
          </a:prstGeom>
          <a:noFill/>
          <a:ln w="9525">
            <a:noFill/>
            <a:miter lim="800000"/>
            <a:headEnd/>
            <a:tailEnd/>
          </a:ln>
          <a:effectLst/>
        </p:spPr>
        <p:txBody>
          <a:bodyPr anchor="ctr">
            <a:prstTxWarp prst="textNoShape">
              <a:avLst/>
            </a:prstTxWarp>
          </a:bodyPr>
          <a:lstStyle/>
          <a:p>
            <a:pPr algn="ctr" eaLnBrk="0" hangingPunct="0">
              <a:defRPr/>
            </a:pPr>
            <a:r>
              <a:rPr lang="en-US" sz="3200" kern="0" dirty="0">
                <a:solidFill>
                  <a:srgbClr val="A50021"/>
                </a:solidFill>
                <a:latin typeface="Arial Bold"/>
                <a:cs typeface="Arial Bold"/>
              </a:rPr>
              <a:t>Minimal Conductance Model (MCM)</a:t>
            </a:r>
          </a:p>
        </p:txBody>
      </p:sp>
      <p:cxnSp>
        <p:nvCxnSpPr>
          <p:cNvPr id="60" name="Curved Connector 18"/>
          <p:cNvCxnSpPr/>
          <p:nvPr/>
        </p:nvCxnSpPr>
        <p:spPr>
          <a:xfrm rot="10800000">
            <a:off x="1524000" y="5562600"/>
            <a:ext cx="1588" cy="207963"/>
          </a:xfrm>
          <a:prstGeom prst="bentConnector3">
            <a:avLst>
              <a:gd name="adj1" fmla="val 14395466"/>
            </a:avLst>
          </a:prstGeom>
          <a:ln>
            <a:solidFill>
              <a:srgbClr val="333399"/>
            </a:solidFill>
            <a:tailEnd type="arrow"/>
          </a:ln>
        </p:spPr>
        <p:style>
          <a:lnRef idx="2">
            <a:schemeClr val="accent1"/>
          </a:lnRef>
          <a:fillRef idx="0">
            <a:schemeClr val="accent1"/>
          </a:fillRef>
          <a:effectRef idx="1">
            <a:schemeClr val="accent1"/>
          </a:effectRef>
          <a:fontRef idx="minor">
            <a:schemeClr val="tx1"/>
          </a:fontRef>
        </p:style>
      </p:cxnSp>
      <p:sp>
        <p:nvSpPr>
          <p:cNvPr id="61" name="Rounded Rectangular Callout 60"/>
          <p:cNvSpPr/>
          <p:nvPr/>
        </p:nvSpPr>
        <p:spPr>
          <a:xfrm>
            <a:off x="3563938" y="1422400"/>
            <a:ext cx="4208462" cy="1754188"/>
          </a:xfrm>
          <a:prstGeom prst="wedgeRoundRectCallout">
            <a:avLst>
              <a:gd name="adj1" fmla="val 12309"/>
              <a:gd name="adj2" fmla="val 58880"/>
              <a:gd name="adj3" fmla="val 16667"/>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62" name="Object 10"/>
          <p:cNvGraphicFramePr>
            <a:graphicFrameLocks noChangeAspect="1"/>
          </p:cNvGraphicFramePr>
          <p:nvPr/>
        </p:nvGraphicFramePr>
        <p:xfrm>
          <a:off x="3562350" y="1416050"/>
          <a:ext cx="4233863" cy="1776413"/>
        </p:xfrm>
        <a:graphic>
          <a:graphicData uri="http://schemas.openxmlformats.org/presentationml/2006/ole">
            <p:oleObj spid="_x0000_s35850" name="Equation" r:id="rId12" imgW="3327400" imgH="1397000" progId="Equation.DSMT4">
              <p:embed/>
            </p:oleObj>
          </a:graphicData>
        </a:graphic>
      </p:graphicFrame>
      <p:graphicFrame>
        <p:nvGraphicFramePr>
          <p:cNvPr id="39938" name="Object 11"/>
          <p:cNvGraphicFramePr>
            <a:graphicFrameLocks noChangeAspect="1"/>
          </p:cNvGraphicFramePr>
          <p:nvPr/>
        </p:nvGraphicFramePr>
        <p:xfrm>
          <a:off x="1793875" y="4783138"/>
          <a:ext cx="2536825" cy="1824037"/>
        </p:xfrm>
        <a:graphic>
          <a:graphicData uri="http://schemas.openxmlformats.org/presentationml/2006/ole">
            <p:oleObj spid="_x0000_s35851" name="Equation" r:id="rId13" imgW="1905000" imgH="1435100" progId="Equation.DSMT4">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8" name="Rectangle 5"/>
          <p:cNvSpPr>
            <a:spLocks noChangeArrowheads="1"/>
          </p:cNvSpPr>
          <p:nvPr/>
        </p:nvSpPr>
        <p:spPr bwMode="auto">
          <a:xfrm>
            <a:off x="233363" y="439738"/>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Gene Regulatory Networks (GRN)</a:t>
            </a:r>
          </a:p>
        </p:txBody>
      </p:sp>
      <p:sp>
        <p:nvSpPr>
          <p:cNvPr id="3" name="TextBox 2"/>
          <p:cNvSpPr txBox="1"/>
          <p:nvPr/>
        </p:nvSpPr>
        <p:spPr>
          <a:xfrm>
            <a:off x="546100" y="1676400"/>
            <a:ext cx="8128000" cy="461963"/>
          </a:xfrm>
          <a:prstGeom prst="rect">
            <a:avLst/>
          </a:prstGeom>
          <a:noFill/>
        </p:spPr>
        <p:txBody>
          <a:bodyPr>
            <a:prstTxWarp prst="textNoShape">
              <a:avLst/>
            </a:prstTxWarp>
            <a:spAutoFit/>
          </a:bodyPr>
          <a:lstStyle/>
          <a:p>
            <a:pPr lvl="1"/>
            <a:r>
              <a:rPr lang="en-US" sz="2400" dirty="0" smtClean="0">
                <a:solidFill>
                  <a:srgbClr val="006600"/>
                </a:solidFill>
              </a:rPr>
              <a:t>GRN canonical </a:t>
            </a:r>
            <a:r>
              <a:rPr lang="en-US" sz="2400" dirty="0" err="1" smtClean="0">
                <a:solidFill>
                  <a:srgbClr val="006600"/>
                </a:solidFill>
              </a:rPr>
              <a:t>sigmoidal</a:t>
            </a:r>
            <a:r>
              <a:rPr lang="en-US" sz="2400" dirty="0" smtClean="0">
                <a:solidFill>
                  <a:srgbClr val="006600"/>
                </a:solidFill>
              </a:rPr>
              <a:t> form</a:t>
            </a:r>
            <a:r>
              <a:rPr lang="en-US" sz="2400" dirty="0">
                <a:solidFill>
                  <a:srgbClr val="006600"/>
                </a:solidFill>
              </a:rPr>
              <a:t>: </a:t>
            </a:r>
            <a:endParaRPr lang="en-US" sz="2400" dirty="0"/>
          </a:p>
        </p:txBody>
      </p:sp>
      <p:graphicFrame>
        <p:nvGraphicFramePr>
          <p:cNvPr id="36866" name="Object 2"/>
          <p:cNvGraphicFramePr>
            <a:graphicFrameLocks noChangeAspect="1"/>
          </p:cNvGraphicFramePr>
          <p:nvPr/>
        </p:nvGraphicFramePr>
        <p:xfrm>
          <a:off x="1447800" y="2289175"/>
          <a:ext cx="4943475" cy="1098550"/>
        </p:xfrm>
        <a:graphic>
          <a:graphicData uri="http://schemas.openxmlformats.org/presentationml/2006/ole">
            <p:oleObj spid="_x0000_s36866" name="Equation" r:id="rId3" imgW="2565400" imgH="571500" progId="Equation.DSMT4">
              <p:embed/>
            </p:oleObj>
          </a:graphicData>
        </a:graphic>
      </p:graphicFrame>
      <p:grpSp>
        <p:nvGrpSpPr>
          <p:cNvPr id="8" name="Group 7"/>
          <p:cNvGrpSpPr/>
          <p:nvPr/>
        </p:nvGrpSpPr>
        <p:grpSpPr>
          <a:xfrm>
            <a:off x="704850" y="3292475"/>
            <a:ext cx="8128000" cy="1825625"/>
            <a:chOff x="715963" y="3292475"/>
            <a:chExt cx="8128000" cy="1825625"/>
          </a:xfrm>
        </p:grpSpPr>
        <p:sp>
          <p:nvSpPr>
            <p:cNvPr id="5" name="TextBox 4"/>
            <p:cNvSpPr txBox="1"/>
            <p:nvPr/>
          </p:nvSpPr>
          <p:spPr>
            <a:xfrm>
              <a:off x="715963" y="3292475"/>
              <a:ext cx="8128000" cy="461963"/>
            </a:xfrm>
            <a:prstGeom prst="rect">
              <a:avLst/>
            </a:prstGeom>
            <a:noFill/>
          </p:spPr>
          <p:txBody>
            <a:bodyPr>
              <a:spAutoFit/>
            </a:bodyPr>
            <a:lstStyle/>
            <a:p>
              <a:pPr lvl="1">
                <a:defRPr/>
              </a:pPr>
              <a:r>
                <a:rPr lang="en-US" sz="2400" kern="0" dirty="0">
                  <a:solidFill>
                    <a:srgbClr val="006600"/>
                  </a:solidFill>
                  <a:latin typeface="Arial"/>
                </a:rPr>
                <a:t>where:</a:t>
              </a:r>
            </a:p>
          </p:txBody>
        </p:sp>
        <p:graphicFrame>
          <p:nvGraphicFramePr>
            <p:cNvPr id="36867" name="Object 3"/>
            <p:cNvGraphicFramePr>
              <a:graphicFrameLocks noChangeAspect="1"/>
            </p:cNvGraphicFramePr>
            <p:nvPr/>
          </p:nvGraphicFramePr>
          <p:xfrm>
            <a:off x="1473200" y="3759200"/>
            <a:ext cx="5337175" cy="1358900"/>
          </p:xfrm>
          <a:graphic>
            <a:graphicData uri="http://schemas.openxmlformats.org/presentationml/2006/ole">
              <p:oleObj spid="_x0000_s36867" name="Equation" r:id="rId4" imgW="3289300" imgH="838200" progId="Equation.DSMT4">
                <p:embed/>
              </p:oleObj>
            </a:graphicData>
          </a:graphic>
        </p:graphicFrame>
      </p:grpSp>
      <p:sp>
        <p:nvSpPr>
          <p:cNvPr id="7" name="TextBox 6"/>
          <p:cNvSpPr txBox="1"/>
          <p:nvPr/>
        </p:nvSpPr>
        <p:spPr>
          <a:xfrm>
            <a:off x="538163" y="5230813"/>
            <a:ext cx="8305800" cy="431800"/>
          </a:xfrm>
          <a:prstGeom prst="rect">
            <a:avLst/>
          </a:prstGeom>
          <a:noFill/>
        </p:spPr>
        <p:txBody>
          <a:bodyPr>
            <a:prstTxWarp prst="textNoShape">
              <a:avLst/>
            </a:prstTxWarp>
            <a:spAutoFit/>
          </a:bodyPr>
          <a:lstStyle/>
          <a:p>
            <a:pPr lvl="1"/>
            <a:r>
              <a:rPr lang="en-US" sz="2200" dirty="0">
                <a:solidFill>
                  <a:srgbClr val="006600"/>
                </a:solidFill>
              </a:rPr>
              <a:t>Note: </a:t>
            </a:r>
            <a:r>
              <a:rPr lang="en-US" sz="2200" dirty="0" smtClean="0">
                <a:solidFill>
                  <a:srgbClr val="006600"/>
                </a:solidFill>
              </a:rPr>
              <a:t> </a:t>
            </a:r>
            <a:r>
              <a:rPr lang="en-US" sz="2200" dirty="0" smtClean="0">
                <a:solidFill>
                  <a:srgbClr val="000000"/>
                </a:solidFill>
              </a:rPr>
              <a:t>steps </a:t>
            </a:r>
            <a:r>
              <a:rPr lang="en-US" sz="2200" dirty="0">
                <a:solidFill>
                  <a:srgbClr val="000000"/>
                </a:solidFill>
              </a:rPr>
              <a:t>and ramps are sigmoid approximations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73100" y="1524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Optimal</a:t>
            </a:r>
            <a:r>
              <a:rPr lang="it-IT" sz="3200" kern="0" dirty="0">
                <a:solidFill>
                  <a:srgbClr val="A50021"/>
                </a:solidFill>
                <a:ea typeface="+mj-ea"/>
                <a:cs typeface="+mj-cs"/>
              </a:rPr>
              <a:t> </a:t>
            </a:r>
            <a:r>
              <a:rPr lang="it-IT" sz="3200" kern="0" dirty="0" err="1">
                <a:solidFill>
                  <a:srgbClr val="A50021"/>
                </a:solidFill>
                <a:ea typeface="+mj-ea"/>
                <a:cs typeface="+mj-cs"/>
              </a:rPr>
              <a:t>Polygonal</a:t>
            </a:r>
            <a:r>
              <a:rPr lang="it-IT" sz="3200" kern="0" dirty="0">
                <a:solidFill>
                  <a:srgbClr val="A50021"/>
                </a:solidFill>
                <a:ea typeface="+mj-ea"/>
                <a:cs typeface="+mj-cs"/>
              </a:rPr>
              <a:t> </a:t>
            </a:r>
            <a:r>
              <a:rPr lang="it-IT" sz="3200" kern="0" dirty="0" err="1">
                <a:solidFill>
                  <a:srgbClr val="A50021"/>
                </a:solidFill>
                <a:ea typeface="+mj-ea"/>
                <a:cs typeface="+mj-cs"/>
              </a:rPr>
              <a:t>Approximation</a:t>
            </a:r>
            <a:endParaRPr lang="it-IT" sz="3200" kern="0" dirty="0">
              <a:solidFill>
                <a:srgbClr val="A50021"/>
              </a:solidFill>
              <a:latin typeface="+mn-lt"/>
              <a:ea typeface="+mj-ea"/>
              <a:cs typeface="+mj-cs"/>
            </a:endParaRPr>
          </a:p>
        </p:txBody>
      </p:sp>
      <p:grpSp>
        <p:nvGrpSpPr>
          <p:cNvPr id="3" name="Group 83"/>
          <p:cNvGrpSpPr>
            <a:grpSpLocks/>
          </p:cNvGrpSpPr>
          <p:nvPr/>
        </p:nvGrpSpPr>
        <p:grpSpPr bwMode="auto">
          <a:xfrm>
            <a:off x="1535113" y="3136900"/>
            <a:ext cx="1900237" cy="1511300"/>
            <a:chOff x="1535113" y="3136900"/>
            <a:chExt cx="1900237" cy="1511300"/>
          </a:xfrm>
        </p:grpSpPr>
        <p:sp>
          <p:nvSpPr>
            <p:cNvPr id="38998" name="Rectangle 19"/>
            <p:cNvSpPr>
              <a:spLocks noChangeArrowheads="1"/>
            </p:cNvSpPr>
            <p:nvPr/>
          </p:nvSpPr>
          <p:spPr bwMode="auto">
            <a:xfrm>
              <a:off x="1535113" y="3136900"/>
              <a:ext cx="1900237" cy="15113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8999" name="Freeform 16"/>
            <p:cNvSpPr>
              <a:spLocks noChangeArrowheads="1"/>
            </p:cNvSpPr>
            <p:nvPr/>
          </p:nvSpPr>
          <p:spPr bwMode="auto">
            <a:xfrm>
              <a:off x="1535113" y="3214688"/>
              <a:ext cx="1838325" cy="1300162"/>
            </a:xfrm>
            <a:custGeom>
              <a:avLst/>
              <a:gdLst>
                <a:gd name="T0" fmla="*/ 0 w 2333625"/>
                <a:gd name="T1" fmla="*/ 1028135 h 1644650"/>
                <a:gd name="T2" fmla="*/ 13790 w 2333625"/>
                <a:gd name="T3" fmla="*/ 984468 h 1644650"/>
                <a:gd name="T4" fmla="*/ 39398 w 2333625"/>
                <a:gd name="T5" fmla="*/ 932864 h 1644650"/>
                <a:gd name="T6" fmla="*/ 76826 w 2333625"/>
                <a:gd name="T7" fmla="*/ 851486 h 1644650"/>
                <a:gd name="T8" fmla="*/ 137893 w 2333625"/>
                <a:gd name="T9" fmla="*/ 724458 h 1644650"/>
                <a:gd name="T10" fmla="*/ 200930 w 2333625"/>
                <a:gd name="T11" fmla="*/ 605369 h 1644650"/>
                <a:gd name="T12" fmla="*/ 273817 w 2333625"/>
                <a:gd name="T13" fmla="*/ 478341 h 1644650"/>
                <a:gd name="T14" fmla="*/ 372311 w 2333625"/>
                <a:gd name="T15" fmla="*/ 331464 h 1644650"/>
                <a:gd name="T16" fmla="*/ 470807 w 2333625"/>
                <a:gd name="T17" fmla="*/ 214361 h 1644650"/>
                <a:gd name="T18" fmla="*/ 561422 w 2333625"/>
                <a:gd name="T19" fmla="*/ 123059 h 1644650"/>
                <a:gd name="T20" fmla="*/ 630369 w 2333625"/>
                <a:gd name="T21" fmla="*/ 73438 h 1644650"/>
                <a:gd name="T22" fmla="*/ 669767 w 2333625"/>
                <a:gd name="T23" fmla="*/ 51605 h 1644650"/>
                <a:gd name="T24" fmla="*/ 720984 w 2333625"/>
                <a:gd name="T25" fmla="*/ 25802 h 1644650"/>
                <a:gd name="T26" fmla="*/ 776141 w 2333625"/>
                <a:gd name="T27" fmla="*/ 7939 h 1644650"/>
                <a:gd name="T28" fmla="*/ 845088 w 2333625"/>
                <a:gd name="T29" fmla="*/ 1985 h 1644650"/>
                <a:gd name="T30" fmla="*/ 908125 w 2333625"/>
                <a:gd name="T31" fmla="*/ 0 h 1644650"/>
                <a:gd name="T32" fmla="*/ 981011 w 2333625"/>
                <a:gd name="T33" fmla="*/ 15879 h 1644650"/>
                <a:gd name="T34" fmla="*/ 1061777 w 2333625"/>
                <a:gd name="T35" fmla="*/ 51605 h 1644650"/>
                <a:gd name="T36" fmla="*/ 1142543 w 2333625"/>
                <a:gd name="T37" fmla="*/ 103211 h 1644650"/>
                <a:gd name="T38" fmla="*/ 1215430 w 2333625"/>
                <a:gd name="T39" fmla="*/ 166725 h 1644650"/>
                <a:gd name="T40" fmla="*/ 1268617 w 2333625"/>
                <a:gd name="T41" fmla="*/ 224284 h 1644650"/>
                <a:gd name="T42" fmla="*/ 1361202 w 2333625"/>
                <a:gd name="T43" fmla="*/ 335434 h 1644650"/>
                <a:gd name="T44" fmla="*/ 1432119 w 2333625"/>
                <a:gd name="T45" fmla="*/ 444599 h 1644650"/>
                <a:gd name="T46" fmla="*/ 1447878 w 2333625"/>
                <a:gd name="T47" fmla="*/ 470401 h 16446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33625"/>
                <a:gd name="T73" fmla="*/ 0 h 1644650"/>
                <a:gd name="T74" fmla="*/ 2333625 w 2333625"/>
                <a:gd name="T75" fmla="*/ 1644650 h 16446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33625" h="1644650">
                  <a:moveTo>
                    <a:pt x="0" y="1644650"/>
                  </a:moveTo>
                  <a:lnTo>
                    <a:pt x="22225" y="1574800"/>
                  </a:lnTo>
                  <a:lnTo>
                    <a:pt x="63500" y="1492250"/>
                  </a:lnTo>
                  <a:lnTo>
                    <a:pt x="123825" y="1362075"/>
                  </a:lnTo>
                  <a:lnTo>
                    <a:pt x="222250" y="1158875"/>
                  </a:lnTo>
                  <a:lnTo>
                    <a:pt x="323850" y="968375"/>
                  </a:lnTo>
                  <a:lnTo>
                    <a:pt x="441325" y="765175"/>
                  </a:lnTo>
                  <a:lnTo>
                    <a:pt x="600075" y="530225"/>
                  </a:lnTo>
                  <a:lnTo>
                    <a:pt x="758825" y="342900"/>
                  </a:lnTo>
                  <a:lnTo>
                    <a:pt x="904875" y="196850"/>
                  </a:lnTo>
                  <a:lnTo>
                    <a:pt x="1016000" y="117475"/>
                  </a:lnTo>
                  <a:lnTo>
                    <a:pt x="1079500" y="82550"/>
                  </a:lnTo>
                  <a:lnTo>
                    <a:pt x="1162050" y="41275"/>
                  </a:lnTo>
                  <a:lnTo>
                    <a:pt x="1250950" y="12700"/>
                  </a:lnTo>
                  <a:lnTo>
                    <a:pt x="1362075" y="3175"/>
                  </a:lnTo>
                  <a:lnTo>
                    <a:pt x="1463675" y="0"/>
                  </a:lnTo>
                  <a:lnTo>
                    <a:pt x="1581150" y="25400"/>
                  </a:lnTo>
                  <a:lnTo>
                    <a:pt x="1711325" y="82550"/>
                  </a:lnTo>
                  <a:lnTo>
                    <a:pt x="1841500" y="165100"/>
                  </a:lnTo>
                  <a:lnTo>
                    <a:pt x="1958975" y="266700"/>
                  </a:lnTo>
                  <a:lnTo>
                    <a:pt x="2044700" y="358775"/>
                  </a:lnTo>
                  <a:lnTo>
                    <a:pt x="2193925" y="536575"/>
                  </a:lnTo>
                  <a:lnTo>
                    <a:pt x="2308225" y="711200"/>
                  </a:lnTo>
                  <a:lnTo>
                    <a:pt x="2333625" y="752475"/>
                  </a:lnTo>
                </a:path>
              </a:pathLst>
            </a:custGeom>
            <a:noFill/>
            <a:ln w="25400">
              <a:solidFill>
                <a:schemeClr val="tx2"/>
              </a:solidFill>
              <a:round/>
              <a:headEnd/>
              <a:tailEnd type="none" w="lg" len="lg"/>
            </a:ln>
          </p:spPr>
          <p:txBody>
            <a:bodyPr>
              <a:prstTxWarp prst="textNoShape">
                <a:avLst/>
              </a:prstTxWarp>
            </a:bodyPr>
            <a:lstStyle/>
            <a:p>
              <a:endParaRPr lang="en-US"/>
            </a:p>
          </p:txBody>
        </p:sp>
      </p:grpSp>
      <p:grpSp>
        <p:nvGrpSpPr>
          <p:cNvPr id="4" name="Group 78"/>
          <p:cNvGrpSpPr>
            <a:grpSpLocks/>
          </p:cNvGrpSpPr>
          <p:nvPr/>
        </p:nvGrpSpPr>
        <p:grpSpPr bwMode="auto">
          <a:xfrm>
            <a:off x="3524250" y="3136900"/>
            <a:ext cx="1911350" cy="1511300"/>
            <a:chOff x="3524250" y="3136900"/>
            <a:chExt cx="1911350" cy="1511300"/>
          </a:xfrm>
        </p:grpSpPr>
        <p:sp>
          <p:nvSpPr>
            <p:cNvPr id="38989" name="Rectangle 38"/>
            <p:cNvSpPr>
              <a:spLocks noChangeArrowheads="1"/>
            </p:cNvSpPr>
            <p:nvPr/>
          </p:nvSpPr>
          <p:spPr bwMode="auto">
            <a:xfrm>
              <a:off x="3535363" y="3136900"/>
              <a:ext cx="1900237" cy="15113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8990" name="Freeform 39"/>
            <p:cNvSpPr>
              <a:spLocks noChangeArrowheads="1"/>
            </p:cNvSpPr>
            <p:nvPr/>
          </p:nvSpPr>
          <p:spPr bwMode="auto">
            <a:xfrm>
              <a:off x="3535363" y="3214688"/>
              <a:ext cx="1838325" cy="1300162"/>
            </a:xfrm>
            <a:custGeom>
              <a:avLst/>
              <a:gdLst>
                <a:gd name="T0" fmla="*/ 0 w 2333625"/>
                <a:gd name="T1" fmla="*/ 1028135 h 1644650"/>
                <a:gd name="T2" fmla="*/ 13790 w 2333625"/>
                <a:gd name="T3" fmla="*/ 984468 h 1644650"/>
                <a:gd name="T4" fmla="*/ 39398 w 2333625"/>
                <a:gd name="T5" fmla="*/ 932864 h 1644650"/>
                <a:gd name="T6" fmla="*/ 76826 w 2333625"/>
                <a:gd name="T7" fmla="*/ 851486 h 1644650"/>
                <a:gd name="T8" fmla="*/ 137893 w 2333625"/>
                <a:gd name="T9" fmla="*/ 724458 h 1644650"/>
                <a:gd name="T10" fmla="*/ 200930 w 2333625"/>
                <a:gd name="T11" fmla="*/ 605369 h 1644650"/>
                <a:gd name="T12" fmla="*/ 273817 w 2333625"/>
                <a:gd name="T13" fmla="*/ 478341 h 1644650"/>
                <a:gd name="T14" fmla="*/ 372311 w 2333625"/>
                <a:gd name="T15" fmla="*/ 331464 h 1644650"/>
                <a:gd name="T16" fmla="*/ 470807 w 2333625"/>
                <a:gd name="T17" fmla="*/ 214361 h 1644650"/>
                <a:gd name="T18" fmla="*/ 561422 w 2333625"/>
                <a:gd name="T19" fmla="*/ 123059 h 1644650"/>
                <a:gd name="T20" fmla="*/ 630369 w 2333625"/>
                <a:gd name="T21" fmla="*/ 73438 h 1644650"/>
                <a:gd name="T22" fmla="*/ 669767 w 2333625"/>
                <a:gd name="T23" fmla="*/ 51605 h 1644650"/>
                <a:gd name="T24" fmla="*/ 720984 w 2333625"/>
                <a:gd name="T25" fmla="*/ 25802 h 1644650"/>
                <a:gd name="T26" fmla="*/ 776141 w 2333625"/>
                <a:gd name="T27" fmla="*/ 7939 h 1644650"/>
                <a:gd name="T28" fmla="*/ 845088 w 2333625"/>
                <a:gd name="T29" fmla="*/ 1985 h 1644650"/>
                <a:gd name="T30" fmla="*/ 908125 w 2333625"/>
                <a:gd name="T31" fmla="*/ 0 h 1644650"/>
                <a:gd name="T32" fmla="*/ 981011 w 2333625"/>
                <a:gd name="T33" fmla="*/ 15879 h 1644650"/>
                <a:gd name="T34" fmla="*/ 1061777 w 2333625"/>
                <a:gd name="T35" fmla="*/ 51605 h 1644650"/>
                <a:gd name="T36" fmla="*/ 1142543 w 2333625"/>
                <a:gd name="T37" fmla="*/ 103211 h 1644650"/>
                <a:gd name="T38" fmla="*/ 1215430 w 2333625"/>
                <a:gd name="T39" fmla="*/ 166725 h 1644650"/>
                <a:gd name="T40" fmla="*/ 1268617 w 2333625"/>
                <a:gd name="T41" fmla="*/ 224284 h 1644650"/>
                <a:gd name="T42" fmla="*/ 1361202 w 2333625"/>
                <a:gd name="T43" fmla="*/ 335434 h 1644650"/>
                <a:gd name="T44" fmla="*/ 1432119 w 2333625"/>
                <a:gd name="T45" fmla="*/ 444599 h 1644650"/>
                <a:gd name="T46" fmla="*/ 1447878 w 2333625"/>
                <a:gd name="T47" fmla="*/ 470401 h 16446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33625"/>
                <a:gd name="T73" fmla="*/ 0 h 1644650"/>
                <a:gd name="T74" fmla="*/ 2333625 w 2333625"/>
                <a:gd name="T75" fmla="*/ 1644650 h 16446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33625" h="1644650">
                  <a:moveTo>
                    <a:pt x="0" y="1644650"/>
                  </a:moveTo>
                  <a:lnTo>
                    <a:pt x="22225" y="1574800"/>
                  </a:lnTo>
                  <a:lnTo>
                    <a:pt x="63500" y="1492250"/>
                  </a:lnTo>
                  <a:lnTo>
                    <a:pt x="123825" y="1362075"/>
                  </a:lnTo>
                  <a:lnTo>
                    <a:pt x="222250" y="1158875"/>
                  </a:lnTo>
                  <a:lnTo>
                    <a:pt x="323850" y="968375"/>
                  </a:lnTo>
                  <a:lnTo>
                    <a:pt x="441325" y="765175"/>
                  </a:lnTo>
                  <a:lnTo>
                    <a:pt x="600075" y="530225"/>
                  </a:lnTo>
                  <a:lnTo>
                    <a:pt x="758825" y="342900"/>
                  </a:lnTo>
                  <a:lnTo>
                    <a:pt x="904875" y="196850"/>
                  </a:lnTo>
                  <a:lnTo>
                    <a:pt x="1016000" y="117475"/>
                  </a:lnTo>
                  <a:lnTo>
                    <a:pt x="1079500" y="82550"/>
                  </a:lnTo>
                  <a:lnTo>
                    <a:pt x="1162050" y="41275"/>
                  </a:lnTo>
                  <a:lnTo>
                    <a:pt x="1250950" y="12700"/>
                  </a:lnTo>
                  <a:lnTo>
                    <a:pt x="1362075" y="3175"/>
                  </a:lnTo>
                  <a:lnTo>
                    <a:pt x="1463675" y="0"/>
                  </a:lnTo>
                  <a:lnTo>
                    <a:pt x="1581150" y="25400"/>
                  </a:lnTo>
                  <a:lnTo>
                    <a:pt x="1711325" y="82550"/>
                  </a:lnTo>
                  <a:lnTo>
                    <a:pt x="1841500" y="165100"/>
                  </a:lnTo>
                  <a:lnTo>
                    <a:pt x="1958975" y="266700"/>
                  </a:lnTo>
                  <a:lnTo>
                    <a:pt x="2044700" y="358775"/>
                  </a:lnTo>
                  <a:lnTo>
                    <a:pt x="2193925" y="536575"/>
                  </a:lnTo>
                  <a:lnTo>
                    <a:pt x="2308225" y="711200"/>
                  </a:lnTo>
                  <a:lnTo>
                    <a:pt x="2333625" y="752475"/>
                  </a:lnTo>
                </a:path>
              </a:pathLst>
            </a:custGeom>
            <a:noFill/>
            <a:ln w="25400">
              <a:solidFill>
                <a:schemeClr val="tx2"/>
              </a:solidFill>
              <a:round/>
              <a:headEnd/>
              <a:tailEnd type="none" w="lg" len="lg"/>
            </a:ln>
          </p:spPr>
          <p:txBody>
            <a:bodyPr>
              <a:prstTxWarp prst="textNoShape">
                <a:avLst/>
              </a:prstTxWarp>
            </a:bodyPr>
            <a:lstStyle/>
            <a:p>
              <a:endParaRPr lang="en-US"/>
            </a:p>
          </p:txBody>
        </p:sp>
        <p:cxnSp>
          <p:nvCxnSpPr>
            <p:cNvPr id="38991" name="Straight Connector 40"/>
            <p:cNvCxnSpPr>
              <a:cxnSpLocks noChangeShapeType="1"/>
              <a:endCxn id="38994" idx="4"/>
            </p:cNvCxnSpPr>
            <p:nvPr/>
          </p:nvCxnSpPr>
          <p:spPr bwMode="auto">
            <a:xfrm rot="5400000" flipH="1" flipV="1">
              <a:off x="3363913" y="3905250"/>
              <a:ext cx="788988" cy="414337"/>
            </a:xfrm>
            <a:prstGeom prst="line">
              <a:avLst/>
            </a:prstGeom>
            <a:noFill/>
            <a:ln w="25400">
              <a:solidFill>
                <a:schemeClr val="tx1"/>
              </a:solidFill>
              <a:round/>
              <a:headEnd/>
              <a:tailEnd type="none" w="lg" len="lg"/>
            </a:ln>
          </p:spPr>
        </p:cxnSp>
        <p:sp>
          <p:nvSpPr>
            <p:cNvPr id="38992" name="Oval 41"/>
            <p:cNvSpPr>
              <a:spLocks noChangeArrowheads="1"/>
            </p:cNvSpPr>
            <p:nvPr/>
          </p:nvSpPr>
          <p:spPr bwMode="auto">
            <a:xfrm>
              <a:off x="3524250" y="4476750"/>
              <a:ext cx="50800" cy="52388"/>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8993" name="Straight Connector 42"/>
            <p:cNvCxnSpPr>
              <a:cxnSpLocks noChangeShapeType="1"/>
              <a:endCxn id="38996" idx="3"/>
            </p:cNvCxnSpPr>
            <p:nvPr/>
          </p:nvCxnSpPr>
          <p:spPr bwMode="auto">
            <a:xfrm flipV="1">
              <a:off x="3984625" y="3257550"/>
              <a:ext cx="779463" cy="430213"/>
            </a:xfrm>
            <a:prstGeom prst="line">
              <a:avLst/>
            </a:prstGeom>
            <a:noFill/>
            <a:ln w="25400">
              <a:solidFill>
                <a:schemeClr val="tx1"/>
              </a:solidFill>
              <a:round/>
              <a:headEnd/>
              <a:tailEnd type="none" w="lg" len="lg"/>
            </a:ln>
          </p:spPr>
        </p:cxnSp>
        <p:sp>
          <p:nvSpPr>
            <p:cNvPr id="38994" name="Oval 43"/>
            <p:cNvSpPr>
              <a:spLocks noChangeArrowheads="1"/>
            </p:cNvSpPr>
            <p:nvPr/>
          </p:nvSpPr>
          <p:spPr bwMode="auto">
            <a:xfrm>
              <a:off x="3940175" y="3667125"/>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8995" name="Straight Connector 44"/>
            <p:cNvCxnSpPr>
              <a:cxnSpLocks noChangeShapeType="1"/>
              <a:stCxn id="38996" idx="5"/>
              <a:endCxn id="38997" idx="5"/>
            </p:cNvCxnSpPr>
            <p:nvPr/>
          </p:nvCxnSpPr>
          <p:spPr bwMode="auto">
            <a:xfrm rot="16200000" flipH="1">
              <a:off x="4812506" y="3245644"/>
              <a:ext cx="569913" cy="593725"/>
            </a:xfrm>
            <a:prstGeom prst="line">
              <a:avLst/>
            </a:prstGeom>
            <a:noFill/>
            <a:ln w="25400">
              <a:solidFill>
                <a:schemeClr val="tx1"/>
              </a:solidFill>
              <a:round/>
              <a:headEnd/>
              <a:tailEnd type="none" w="lg" len="lg"/>
            </a:ln>
          </p:spPr>
        </p:cxnSp>
        <p:sp>
          <p:nvSpPr>
            <p:cNvPr id="38996" name="Oval 45"/>
            <p:cNvSpPr>
              <a:spLocks noChangeArrowheads="1"/>
            </p:cNvSpPr>
            <p:nvPr/>
          </p:nvSpPr>
          <p:spPr bwMode="auto">
            <a:xfrm>
              <a:off x="4757738" y="3214688"/>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97" name="Oval 46"/>
            <p:cNvSpPr>
              <a:spLocks noChangeArrowheads="1"/>
            </p:cNvSpPr>
            <p:nvPr/>
          </p:nvSpPr>
          <p:spPr bwMode="auto">
            <a:xfrm>
              <a:off x="5349875" y="3784600"/>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nvGrpSpPr>
          <p:cNvPr id="5" name="Group 79"/>
          <p:cNvGrpSpPr>
            <a:grpSpLocks/>
          </p:cNvGrpSpPr>
          <p:nvPr/>
        </p:nvGrpSpPr>
        <p:grpSpPr bwMode="auto">
          <a:xfrm>
            <a:off x="5556250" y="3124200"/>
            <a:ext cx="1911350" cy="1511300"/>
            <a:chOff x="5556250" y="3124200"/>
            <a:chExt cx="1911350" cy="1511300"/>
          </a:xfrm>
        </p:grpSpPr>
        <p:sp>
          <p:nvSpPr>
            <p:cNvPr id="38980" name="Rectangle 56"/>
            <p:cNvSpPr>
              <a:spLocks noChangeArrowheads="1"/>
            </p:cNvSpPr>
            <p:nvPr/>
          </p:nvSpPr>
          <p:spPr bwMode="auto">
            <a:xfrm>
              <a:off x="5567363" y="3124200"/>
              <a:ext cx="1900237" cy="15113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8981" name="Freeform 57"/>
            <p:cNvSpPr>
              <a:spLocks noChangeArrowheads="1"/>
            </p:cNvSpPr>
            <p:nvPr/>
          </p:nvSpPr>
          <p:spPr bwMode="auto">
            <a:xfrm>
              <a:off x="5567363" y="3201988"/>
              <a:ext cx="1838325" cy="1300162"/>
            </a:xfrm>
            <a:custGeom>
              <a:avLst/>
              <a:gdLst>
                <a:gd name="T0" fmla="*/ 0 w 2333625"/>
                <a:gd name="T1" fmla="*/ 1028135 h 1644650"/>
                <a:gd name="T2" fmla="*/ 13790 w 2333625"/>
                <a:gd name="T3" fmla="*/ 984468 h 1644650"/>
                <a:gd name="T4" fmla="*/ 39398 w 2333625"/>
                <a:gd name="T5" fmla="*/ 932864 h 1644650"/>
                <a:gd name="T6" fmla="*/ 76826 w 2333625"/>
                <a:gd name="T7" fmla="*/ 851486 h 1644650"/>
                <a:gd name="T8" fmla="*/ 137893 w 2333625"/>
                <a:gd name="T9" fmla="*/ 724458 h 1644650"/>
                <a:gd name="T10" fmla="*/ 200930 w 2333625"/>
                <a:gd name="T11" fmla="*/ 605369 h 1644650"/>
                <a:gd name="T12" fmla="*/ 273817 w 2333625"/>
                <a:gd name="T13" fmla="*/ 478341 h 1644650"/>
                <a:gd name="T14" fmla="*/ 372311 w 2333625"/>
                <a:gd name="T15" fmla="*/ 331464 h 1644650"/>
                <a:gd name="T16" fmla="*/ 470807 w 2333625"/>
                <a:gd name="T17" fmla="*/ 214361 h 1644650"/>
                <a:gd name="T18" fmla="*/ 561422 w 2333625"/>
                <a:gd name="T19" fmla="*/ 123059 h 1644650"/>
                <a:gd name="T20" fmla="*/ 630369 w 2333625"/>
                <a:gd name="T21" fmla="*/ 73438 h 1644650"/>
                <a:gd name="T22" fmla="*/ 669767 w 2333625"/>
                <a:gd name="T23" fmla="*/ 51605 h 1644650"/>
                <a:gd name="T24" fmla="*/ 720984 w 2333625"/>
                <a:gd name="T25" fmla="*/ 25802 h 1644650"/>
                <a:gd name="T26" fmla="*/ 776141 w 2333625"/>
                <a:gd name="T27" fmla="*/ 7939 h 1644650"/>
                <a:gd name="T28" fmla="*/ 845088 w 2333625"/>
                <a:gd name="T29" fmla="*/ 1985 h 1644650"/>
                <a:gd name="T30" fmla="*/ 908125 w 2333625"/>
                <a:gd name="T31" fmla="*/ 0 h 1644650"/>
                <a:gd name="T32" fmla="*/ 981011 w 2333625"/>
                <a:gd name="T33" fmla="*/ 15879 h 1644650"/>
                <a:gd name="T34" fmla="*/ 1061777 w 2333625"/>
                <a:gd name="T35" fmla="*/ 51605 h 1644650"/>
                <a:gd name="T36" fmla="*/ 1142543 w 2333625"/>
                <a:gd name="T37" fmla="*/ 103211 h 1644650"/>
                <a:gd name="T38" fmla="*/ 1215430 w 2333625"/>
                <a:gd name="T39" fmla="*/ 166725 h 1644650"/>
                <a:gd name="T40" fmla="*/ 1268617 w 2333625"/>
                <a:gd name="T41" fmla="*/ 224284 h 1644650"/>
                <a:gd name="T42" fmla="*/ 1361202 w 2333625"/>
                <a:gd name="T43" fmla="*/ 335434 h 1644650"/>
                <a:gd name="T44" fmla="*/ 1432119 w 2333625"/>
                <a:gd name="T45" fmla="*/ 444599 h 1644650"/>
                <a:gd name="T46" fmla="*/ 1447878 w 2333625"/>
                <a:gd name="T47" fmla="*/ 470401 h 16446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33625"/>
                <a:gd name="T73" fmla="*/ 0 h 1644650"/>
                <a:gd name="T74" fmla="*/ 2333625 w 2333625"/>
                <a:gd name="T75" fmla="*/ 1644650 h 16446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33625" h="1644650">
                  <a:moveTo>
                    <a:pt x="0" y="1644650"/>
                  </a:moveTo>
                  <a:lnTo>
                    <a:pt x="22225" y="1574800"/>
                  </a:lnTo>
                  <a:lnTo>
                    <a:pt x="63500" y="1492250"/>
                  </a:lnTo>
                  <a:lnTo>
                    <a:pt x="123825" y="1362075"/>
                  </a:lnTo>
                  <a:lnTo>
                    <a:pt x="222250" y="1158875"/>
                  </a:lnTo>
                  <a:lnTo>
                    <a:pt x="323850" y="968375"/>
                  </a:lnTo>
                  <a:lnTo>
                    <a:pt x="441325" y="765175"/>
                  </a:lnTo>
                  <a:lnTo>
                    <a:pt x="600075" y="530225"/>
                  </a:lnTo>
                  <a:lnTo>
                    <a:pt x="758825" y="342900"/>
                  </a:lnTo>
                  <a:lnTo>
                    <a:pt x="904875" y="196850"/>
                  </a:lnTo>
                  <a:lnTo>
                    <a:pt x="1016000" y="117475"/>
                  </a:lnTo>
                  <a:lnTo>
                    <a:pt x="1079500" y="82550"/>
                  </a:lnTo>
                  <a:lnTo>
                    <a:pt x="1162050" y="41275"/>
                  </a:lnTo>
                  <a:lnTo>
                    <a:pt x="1250950" y="12700"/>
                  </a:lnTo>
                  <a:lnTo>
                    <a:pt x="1362075" y="3175"/>
                  </a:lnTo>
                  <a:lnTo>
                    <a:pt x="1463675" y="0"/>
                  </a:lnTo>
                  <a:lnTo>
                    <a:pt x="1581150" y="25400"/>
                  </a:lnTo>
                  <a:lnTo>
                    <a:pt x="1711325" y="82550"/>
                  </a:lnTo>
                  <a:lnTo>
                    <a:pt x="1841500" y="165100"/>
                  </a:lnTo>
                  <a:lnTo>
                    <a:pt x="1958975" y="266700"/>
                  </a:lnTo>
                  <a:lnTo>
                    <a:pt x="2044700" y="358775"/>
                  </a:lnTo>
                  <a:lnTo>
                    <a:pt x="2193925" y="536575"/>
                  </a:lnTo>
                  <a:lnTo>
                    <a:pt x="2308225" y="711200"/>
                  </a:lnTo>
                  <a:lnTo>
                    <a:pt x="2333625" y="752475"/>
                  </a:lnTo>
                </a:path>
              </a:pathLst>
            </a:custGeom>
            <a:noFill/>
            <a:ln w="25400">
              <a:solidFill>
                <a:schemeClr val="tx2"/>
              </a:solidFill>
              <a:round/>
              <a:headEnd/>
              <a:tailEnd type="none" w="lg" len="lg"/>
            </a:ln>
          </p:spPr>
          <p:txBody>
            <a:bodyPr>
              <a:prstTxWarp prst="textNoShape">
                <a:avLst/>
              </a:prstTxWarp>
            </a:bodyPr>
            <a:lstStyle/>
            <a:p>
              <a:endParaRPr lang="en-US"/>
            </a:p>
          </p:txBody>
        </p:sp>
        <p:cxnSp>
          <p:nvCxnSpPr>
            <p:cNvPr id="38982" name="Straight Connector 58"/>
            <p:cNvCxnSpPr>
              <a:cxnSpLocks noChangeShapeType="1"/>
              <a:stCxn id="38983" idx="7"/>
              <a:endCxn id="38985" idx="4"/>
            </p:cNvCxnSpPr>
            <p:nvPr/>
          </p:nvCxnSpPr>
          <p:spPr bwMode="auto">
            <a:xfrm rot="5400000" flipH="1" flipV="1">
              <a:off x="5404644" y="3736182"/>
              <a:ext cx="930275" cy="541337"/>
            </a:xfrm>
            <a:prstGeom prst="line">
              <a:avLst/>
            </a:prstGeom>
            <a:noFill/>
            <a:ln w="25400">
              <a:solidFill>
                <a:schemeClr val="tx1"/>
              </a:solidFill>
              <a:round/>
              <a:headEnd/>
              <a:tailEnd type="none" w="lg" len="lg"/>
            </a:ln>
          </p:spPr>
        </p:cxnSp>
        <p:sp>
          <p:nvSpPr>
            <p:cNvPr id="38983" name="Oval 59"/>
            <p:cNvSpPr>
              <a:spLocks noChangeArrowheads="1"/>
            </p:cNvSpPr>
            <p:nvPr/>
          </p:nvSpPr>
          <p:spPr bwMode="auto">
            <a:xfrm>
              <a:off x="5556250" y="4465638"/>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8984" name="Straight Connector 60"/>
            <p:cNvCxnSpPr>
              <a:cxnSpLocks noChangeShapeType="1"/>
            </p:cNvCxnSpPr>
            <p:nvPr/>
          </p:nvCxnSpPr>
          <p:spPr bwMode="auto">
            <a:xfrm rot="5400000" flipH="1" flipV="1">
              <a:off x="6550819" y="2996407"/>
              <a:ext cx="127000" cy="912812"/>
            </a:xfrm>
            <a:prstGeom prst="line">
              <a:avLst/>
            </a:prstGeom>
            <a:noFill/>
            <a:ln w="25400">
              <a:solidFill>
                <a:schemeClr val="tx1"/>
              </a:solidFill>
              <a:round/>
              <a:headEnd/>
              <a:tailEnd type="none" w="lg" len="lg"/>
            </a:ln>
          </p:spPr>
        </p:cxnSp>
        <p:sp>
          <p:nvSpPr>
            <p:cNvPr id="38985" name="Oval 61"/>
            <p:cNvSpPr>
              <a:spLocks noChangeArrowheads="1"/>
            </p:cNvSpPr>
            <p:nvPr/>
          </p:nvSpPr>
          <p:spPr bwMode="auto">
            <a:xfrm>
              <a:off x="6115050" y="3489325"/>
              <a:ext cx="50800" cy="52388"/>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8986" name="Straight Connector 62"/>
            <p:cNvCxnSpPr>
              <a:cxnSpLocks noChangeShapeType="1"/>
              <a:stCxn id="38987" idx="5"/>
              <a:endCxn id="38988" idx="5"/>
            </p:cNvCxnSpPr>
            <p:nvPr/>
          </p:nvCxnSpPr>
          <p:spPr bwMode="auto">
            <a:xfrm rot="16200000" flipH="1">
              <a:off x="7061200" y="3452813"/>
              <a:ext cx="409575" cy="317500"/>
            </a:xfrm>
            <a:prstGeom prst="line">
              <a:avLst/>
            </a:prstGeom>
            <a:noFill/>
            <a:ln w="25400">
              <a:solidFill>
                <a:schemeClr val="tx1"/>
              </a:solidFill>
              <a:round/>
              <a:headEnd/>
              <a:tailEnd type="none" w="lg" len="lg"/>
            </a:ln>
          </p:spPr>
        </p:cxnSp>
        <p:sp>
          <p:nvSpPr>
            <p:cNvPr id="38987" name="Oval 63"/>
            <p:cNvSpPr>
              <a:spLocks noChangeArrowheads="1"/>
            </p:cNvSpPr>
            <p:nvPr/>
          </p:nvSpPr>
          <p:spPr bwMode="auto">
            <a:xfrm>
              <a:off x="7062788" y="3362325"/>
              <a:ext cx="50800" cy="52388"/>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88" name="Oval 64"/>
            <p:cNvSpPr>
              <a:spLocks noChangeArrowheads="1"/>
            </p:cNvSpPr>
            <p:nvPr/>
          </p:nvSpPr>
          <p:spPr bwMode="auto">
            <a:xfrm>
              <a:off x="7381875" y="3771900"/>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sp>
        <p:nvSpPr>
          <p:cNvPr id="36895" name="TextBox 69"/>
          <p:cNvSpPr txBox="1">
            <a:spLocks noChangeArrowheads="1"/>
          </p:cNvSpPr>
          <p:nvPr/>
        </p:nvSpPr>
        <p:spPr bwMode="auto">
          <a:xfrm>
            <a:off x="685800" y="2133600"/>
            <a:ext cx="8153400" cy="830263"/>
          </a:xfrm>
          <a:prstGeom prst="rect">
            <a:avLst/>
          </a:prstGeom>
          <a:noFill/>
          <a:ln w="9525">
            <a:noFill/>
            <a:miter lim="800000"/>
            <a:headEnd/>
            <a:tailEnd/>
          </a:ln>
        </p:spPr>
        <p:txBody>
          <a:bodyPr>
            <a:prstTxWarp prst="textNoShape">
              <a:avLst/>
            </a:prstTxWarp>
            <a:spAutoFit/>
          </a:bodyPr>
          <a:lstStyle/>
          <a:p>
            <a:r>
              <a:rPr lang="en-US" sz="2400">
                <a:solidFill>
                  <a:srgbClr val="006600"/>
                </a:solidFill>
              </a:rPr>
              <a:t>Example:</a:t>
            </a:r>
            <a:r>
              <a:rPr lang="en-US" sz="2400"/>
              <a:t> What is the </a:t>
            </a:r>
            <a:r>
              <a:rPr lang="en-US" sz="2400">
                <a:solidFill>
                  <a:schemeClr val="tx2"/>
                </a:solidFill>
              </a:rPr>
              <a:t>optimal polygonal approxima-</a:t>
            </a:r>
          </a:p>
          <a:p>
            <a:r>
              <a:rPr lang="en-US" sz="2400">
                <a:solidFill>
                  <a:schemeClr val="tx2"/>
                </a:solidFill>
              </a:rPr>
              <a:t>   tion</a:t>
            </a:r>
            <a:r>
              <a:rPr lang="en-US" sz="2400"/>
              <a:t>  of the blue curve with </a:t>
            </a:r>
            <a:r>
              <a:rPr lang="en-US" sz="2400">
                <a:solidFill>
                  <a:srgbClr val="1F497D"/>
                </a:solidFill>
              </a:rPr>
              <a:t>3 segments ? </a:t>
            </a:r>
          </a:p>
        </p:txBody>
      </p:sp>
      <p:grpSp>
        <p:nvGrpSpPr>
          <p:cNvPr id="6" name="Group 99"/>
          <p:cNvGrpSpPr>
            <a:grpSpLocks/>
          </p:cNvGrpSpPr>
          <p:nvPr/>
        </p:nvGrpSpPr>
        <p:grpSpPr bwMode="auto">
          <a:xfrm>
            <a:off x="381000" y="4732336"/>
            <a:ext cx="5410197" cy="1668464"/>
            <a:chOff x="381212" y="4731603"/>
            <a:chExt cx="5409988" cy="1668956"/>
          </a:xfrm>
        </p:grpSpPr>
        <p:sp>
          <p:nvSpPr>
            <p:cNvPr id="38976" name="TextBox 5"/>
            <p:cNvSpPr txBox="1">
              <a:spLocks noChangeArrowheads="1"/>
            </p:cNvSpPr>
            <p:nvPr/>
          </p:nvSpPr>
          <p:spPr bwMode="auto">
            <a:xfrm>
              <a:off x="704850" y="4731603"/>
              <a:ext cx="5086350" cy="461665"/>
            </a:xfrm>
            <a:prstGeom prst="rect">
              <a:avLst/>
            </a:prstGeom>
            <a:noFill/>
            <a:ln w="9525">
              <a:noFill/>
              <a:miter lim="800000"/>
              <a:headEnd/>
              <a:tailEnd/>
            </a:ln>
          </p:spPr>
          <p:txBody>
            <a:bodyPr>
              <a:prstTxWarp prst="textNoShape">
                <a:avLst/>
              </a:prstTxWarp>
              <a:spAutoFit/>
            </a:bodyPr>
            <a:lstStyle/>
            <a:p>
              <a:r>
                <a:rPr lang="en-US" sz="2400">
                  <a:solidFill>
                    <a:srgbClr val="006600"/>
                  </a:solidFill>
                </a:rPr>
                <a:t>Dynamic Programming Algorithm </a:t>
              </a:r>
            </a:p>
          </p:txBody>
        </p:sp>
        <p:grpSp>
          <p:nvGrpSpPr>
            <p:cNvPr id="38977" name="Group 98"/>
            <p:cNvGrpSpPr>
              <a:grpSpLocks/>
            </p:cNvGrpSpPr>
            <p:nvPr/>
          </p:nvGrpSpPr>
          <p:grpSpPr bwMode="auto">
            <a:xfrm>
              <a:off x="381212" y="5257222"/>
              <a:ext cx="5384592" cy="1143337"/>
              <a:chOff x="381212" y="5257222"/>
              <a:chExt cx="5384592" cy="1143337"/>
            </a:xfrm>
          </p:grpSpPr>
          <p:sp>
            <p:nvSpPr>
              <p:cNvPr id="38978" name="TextBox 4"/>
              <p:cNvSpPr txBox="1">
                <a:spLocks noChangeArrowheads="1"/>
              </p:cNvSpPr>
              <p:nvPr/>
            </p:nvSpPr>
            <p:spPr bwMode="auto">
              <a:xfrm>
                <a:off x="381212" y="6092782"/>
                <a:ext cx="5384592" cy="307777"/>
              </a:xfrm>
              <a:prstGeom prst="rect">
                <a:avLst/>
              </a:prstGeom>
              <a:noFill/>
              <a:ln w="9525">
                <a:noFill/>
                <a:miter lim="800000"/>
                <a:headEnd/>
                <a:tailEnd/>
              </a:ln>
            </p:spPr>
            <p:txBody>
              <a:bodyPr>
                <a:prstTxWarp prst="textNoShape">
                  <a:avLst/>
                </a:prstTxWarp>
                <a:spAutoFit/>
              </a:bodyPr>
              <a:lstStyle/>
              <a:p>
                <a:r>
                  <a:rPr lang="en-US" sz="1400" dirty="0"/>
                  <a:t>M. </a:t>
                </a:r>
                <a:r>
                  <a:rPr lang="en-US" sz="1400" dirty="0" err="1"/>
                  <a:t>Salotti</a:t>
                </a:r>
                <a:r>
                  <a:rPr lang="en-US" sz="1400" dirty="0"/>
                  <a:t>, Pattern Recognition Letters 22 (2001), </a:t>
                </a:r>
                <a:r>
                  <a:rPr lang="en-US" sz="1400" dirty="0" err="1"/>
                  <a:t>Pag</a:t>
                </a:r>
                <a:r>
                  <a:rPr lang="en-US" sz="1400" dirty="0"/>
                  <a:t> 215-221</a:t>
                </a:r>
              </a:p>
            </p:txBody>
          </p:sp>
          <p:sp>
            <p:nvSpPr>
              <p:cNvPr id="38979" name="TextBox 70"/>
              <p:cNvSpPr txBox="1">
                <a:spLocks noChangeArrowheads="1"/>
              </p:cNvSpPr>
              <p:nvPr/>
            </p:nvSpPr>
            <p:spPr bwMode="auto">
              <a:xfrm>
                <a:off x="1066801" y="5257222"/>
                <a:ext cx="3581400" cy="708095"/>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000" dirty="0"/>
                  <a:t> </a:t>
                </a:r>
                <a:r>
                  <a:rPr lang="en-US" sz="2000" dirty="0">
                    <a:solidFill>
                      <a:schemeClr val="tx2"/>
                    </a:solidFill>
                  </a:rPr>
                  <a:t>Complexity:  </a:t>
                </a:r>
                <a:r>
                  <a:rPr lang="en-US" sz="2000" dirty="0"/>
                  <a:t>O(</a:t>
                </a:r>
                <a:r>
                  <a:rPr lang="en-US" sz="2000" dirty="0" smtClean="0"/>
                  <a:t>P</a:t>
                </a:r>
                <a:r>
                  <a:rPr lang="en-US" sz="2000" baseline="30000" dirty="0" smtClean="0"/>
                  <a:t>2</a:t>
                </a:r>
                <a:r>
                  <a:rPr lang="en-US" sz="2000" dirty="0" smtClean="0"/>
                  <a:t>)</a:t>
                </a:r>
                <a:endParaRPr lang="en-US" sz="2000" dirty="0"/>
              </a:p>
              <a:p>
                <a:pPr>
                  <a:buFont typeface="Arial" charset="0"/>
                  <a:buChar char="•"/>
                </a:pPr>
                <a:r>
                  <a:rPr lang="en-US" sz="2000" dirty="0">
                    <a:solidFill>
                      <a:schemeClr val="tx2"/>
                    </a:solidFill>
                  </a:rPr>
                  <a:t> P:   </a:t>
                </a:r>
                <a:r>
                  <a:rPr lang="en-US" sz="2000" dirty="0"/>
                  <a:t># points of the </a:t>
                </a:r>
                <a:r>
                  <a:rPr lang="en-US" sz="2000" dirty="0" smtClean="0"/>
                  <a:t>curve</a:t>
                </a:r>
              </a:p>
            </p:txBody>
          </p:sp>
        </p:grpSp>
      </p:grpSp>
      <p:grpSp>
        <p:nvGrpSpPr>
          <p:cNvPr id="8" name="Group 97"/>
          <p:cNvGrpSpPr>
            <a:grpSpLocks/>
          </p:cNvGrpSpPr>
          <p:nvPr/>
        </p:nvGrpSpPr>
        <p:grpSpPr bwMode="auto">
          <a:xfrm>
            <a:off x="6057900" y="4732338"/>
            <a:ext cx="2082800" cy="1651000"/>
            <a:chOff x="6057718" y="4732050"/>
            <a:chExt cx="2082982" cy="1651519"/>
          </a:xfrm>
        </p:grpSpPr>
        <p:sp>
          <p:nvSpPr>
            <p:cNvPr id="38974" name="Rectangle 74"/>
            <p:cNvSpPr>
              <a:spLocks noChangeArrowheads="1"/>
            </p:cNvSpPr>
            <p:nvPr/>
          </p:nvSpPr>
          <p:spPr bwMode="auto">
            <a:xfrm>
              <a:off x="6057718" y="4732050"/>
              <a:ext cx="2082982" cy="1651519"/>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8975" name="Freeform 75"/>
            <p:cNvSpPr>
              <a:spLocks noChangeArrowheads="1"/>
            </p:cNvSpPr>
            <p:nvPr/>
          </p:nvSpPr>
          <p:spPr bwMode="auto">
            <a:xfrm>
              <a:off x="6060893" y="4817802"/>
              <a:ext cx="2025827" cy="1422847"/>
            </a:xfrm>
            <a:custGeom>
              <a:avLst/>
              <a:gdLst>
                <a:gd name="T0" fmla="*/ 0 w 2025650"/>
                <a:gd name="T1" fmla="*/ 1422847 h 1422400"/>
                <a:gd name="T2" fmla="*/ 50804 w 2025650"/>
                <a:gd name="T3" fmla="*/ 1308511 h 1422400"/>
                <a:gd name="T4" fmla="*/ 101609 w 2025650"/>
                <a:gd name="T5" fmla="*/ 1187823 h 1422400"/>
                <a:gd name="T6" fmla="*/ 158764 w 2025650"/>
                <a:gd name="T7" fmla="*/ 1070311 h 1422400"/>
                <a:gd name="T8" fmla="*/ 254022 w 2025650"/>
                <a:gd name="T9" fmla="*/ 882927 h 1422400"/>
                <a:gd name="T10" fmla="*/ 403260 w 2025650"/>
                <a:gd name="T11" fmla="*/ 628848 h 1422400"/>
                <a:gd name="T12" fmla="*/ 596952 w 2025650"/>
                <a:gd name="T13" fmla="*/ 358888 h 1422400"/>
                <a:gd name="T14" fmla="*/ 768417 w 2025650"/>
                <a:gd name="T15" fmla="*/ 181032 h 1422400"/>
                <a:gd name="T16" fmla="*/ 882727 w 2025650"/>
                <a:gd name="T17" fmla="*/ 98456 h 1422400"/>
                <a:gd name="T18" fmla="*/ 1012913 w 2025650"/>
                <a:gd name="T19" fmla="*/ 31760 h 1422400"/>
                <a:gd name="T20" fmla="*/ 1120873 w 2025650"/>
                <a:gd name="T21" fmla="*/ 6352 h 1422400"/>
                <a:gd name="T22" fmla="*/ 1225657 w 2025650"/>
                <a:gd name="T23" fmla="*/ 0 h 1422400"/>
                <a:gd name="T24" fmla="*/ 1305039 w 2025650"/>
                <a:gd name="T25" fmla="*/ 9528 h 1422400"/>
                <a:gd name="T26" fmla="*/ 1400297 w 2025650"/>
                <a:gd name="T27" fmla="*/ 34936 h 1422400"/>
                <a:gd name="T28" fmla="*/ 1479679 w 2025650"/>
                <a:gd name="T29" fmla="*/ 69872 h 1422400"/>
                <a:gd name="T30" fmla="*/ 1606690 w 2025650"/>
                <a:gd name="T31" fmla="*/ 155624 h 1422400"/>
                <a:gd name="T32" fmla="*/ 1736877 w 2025650"/>
                <a:gd name="T33" fmla="*/ 269960 h 1422400"/>
                <a:gd name="T34" fmla="*/ 1848011 w 2025650"/>
                <a:gd name="T35" fmla="*/ 403352 h 1422400"/>
                <a:gd name="T36" fmla="*/ 1924218 w 2025650"/>
                <a:gd name="T37" fmla="*/ 508160 h 1422400"/>
                <a:gd name="T38" fmla="*/ 2025827 w 2025650"/>
                <a:gd name="T39" fmla="*/ 651080 h 14224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25650"/>
                <a:gd name="T61" fmla="*/ 0 h 1422400"/>
                <a:gd name="T62" fmla="*/ 2025650 w 2025650"/>
                <a:gd name="T63" fmla="*/ 1422400 h 14224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25650" h="1422400">
                  <a:moveTo>
                    <a:pt x="0" y="1422400"/>
                  </a:moveTo>
                  <a:lnTo>
                    <a:pt x="50800" y="1308100"/>
                  </a:lnTo>
                  <a:lnTo>
                    <a:pt x="101600" y="1187450"/>
                  </a:lnTo>
                  <a:lnTo>
                    <a:pt x="158750" y="1069975"/>
                  </a:lnTo>
                  <a:lnTo>
                    <a:pt x="254000" y="882650"/>
                  </a:lnTo>
                  <a:lnTo>
                    <a:pt x="403225" y="628650"/>
                  </a:lnTo>
                  <a:lnTo>
                    <a:pt x="596900" y="358775"/>
                  </a:lnTo>
                  <a:lnTo>
                    <a:pt x="768350" y="180975"/>
                  </a:lnTo>
                  <a:lnTo>
                    <a:pt x="882650" y="98425"/>
                  </a:lnTo>
                  <a:lnTo>
                    <a:pt x="1012825" y="31750"/>
                  </a:lnTo>
                  <a:lnTo>
                    <a:pt x="1120775" y="6350"/>
                  </a:lnTo>
                  <a:lnTo>
                    <a:pt x="1225550" y="0"/>
                  </a:lnTo>
                  <a:lnTo>
                    <a:pt x="1304925" y="9525"/>
                  </a:lnTo>
                  <a:lnTo>
                    <a:pt x="1400175" y="34925"/>
                  </a:lnTo>
                  <a:lnTo>
                    <a:pt x="1479550" y="69850"/>
                  </a:lnTo>
                  <a:lnTo>
                    <a:pt x="1606550" y="155575"/>
                  </a:lnTo>
                  <a:lnTo>
                    <a:pt x="1736725" y="269875"/>
                  </a:lnTo>
                  <a:lnTo>
                    <a:pt x="1847850" y="403225"/>
                  </a:lnTo>
                  <a:lnTo>
                    <a:pt x="1924050" y="508000"/>
                  </a:lnTo>
                  <a:lnTo>
                    <a:pt x="2025650" y="650875"/>
                  </a:lnTo>
                </a:path>
              </a:pathLst>
            </a:custGeom>
            <a:noFill/>
            <a:ln w="25400">
              <a:solidFill>
                <a:schemeClr val="tx2"/>
              </a:solidFill>
              <a:round/>
              <a:headEnd/>
              <a:tailEnd type="none" w="lg" len="lg"/>
            </a:ln>
          </p:spPr>
          <p:txBody>
            <a:bodyPr>
              <a:prstTxWarp prst="textNoShape">
                <a:avLst/>
              </a:prstTxWarp>
            </a:bodyPr>
            <a:lstStyle/>
            <a:p>
              <a:endParaRPr lang="en-US"/>
            </a:p>
          </p:txBody>
        </p:sp>
      </p:grpSp>
      <p:grpSp>
        <p:nvGrpSpPr>
          <p:cNvPr id="9" name="Group 121"/>
          <p:cNvGrpSpPr>
            <a:grpSpLocks/>
          </p:cNvGrpSpPr>
          <p:nvPr/>
        </p:nvGrpSpPr>
        <p:grpSpPr bwMode="auto">
          <a:xfrm>
            <a:off x="6015038" y="4794250"/>
            <a:ext cx="2092325" cy="1462088"/>
            <a:chOff x="6028675" y="5141792"/>
            <a:chExt cx="2079215" cy="1487200"/>
          </a:xfrm>
        </p:grpSpPr>
        <p:grpSp>
          <p:nvGrpSpPr>
            <p:cNvPr id="38961" name="Group 120"/>
            <p:cNvGrpSpPr>
              <a:grpSpLocks/>
            </p:cNvGrpSpPr>
            <p:nvPr/>
          </p:nvGrpSpPr>
          <p:grpSpPr bwMode="auto">
            <a:xfrm>
              <a:off x="6061075" y="5174192"/>
              <a:ext cx="2021417" cy="1454800"/>
              <a:chOff x="6061075" y="5174192"/>
              <a:chExt cx="2021417" cy="1454800"/>
            </a:xfrm>
          </p:grpSpPr>
          <p:cxnSp>
            <p:nvCxnSpPr>
              <p:cNvPr id="38969" name="Straight Connector 100"/>
              <p:cNvCxnSpPr>
                <a:cxnSpLocks noChangeShapeType="1"/>
                <a:stCxn id="38968" idx="4"/>
                <a:endCxn id="38963" idx="7"/>
              </p:cNvCxnSpPr>
              <p:nvPr/>
            </p:nvCxnSpPr>
            <p:spPr bwMode="auto">
              <a:xfrm rot="5400000" flipH="1" flipV="1">
                <a:off x="5823353" y="5801779"/>
                <a:ext cx="1064935" cy="589492"/>
              </a:xfrm>
              <a:prstGeom prst="line">
                <a:avLst/>
              </a:prstGeom>
              <a:noFill/>
              <a:ln w="25400">
                <a:solidFill>
                  <a:schemeClr val="tx1"/>
                </a:solidFill>
                <a:round/>
                <a:headEnd/>
                <a:tailEnd type="none" w="lg" len="lg"/>
              </a:ln>
            </p:spPr>
          </p:cxnSp>
          <p:cxnSp>
            <p:nvCxnSpPr>
              <p:cNvPr id="38970" name="Straight Connector 102"/>
              <p:cNvCxnSpPr>
                <a:cxnSpLocks noChangeShapeType="1"/>
                <a:stCxn id="38963" idx="7"/>
                <a:endCxn id="38964" idx="3"/>
              </p:cNvCxnSpPr>
              <p:nvPr/>
            </p:nvCxnSpPr>
            <p:spPr bwMode="auto">
              <a:xfrm rot="5400000" flipH="1" flipV="1">
                <a:off x="6675767" y="5208535"/>
                <a:ext cx="330322" cy="380723"/>
              </a:xfrm>
              <a:prstGeom prst="line">
                <a:avLst/>
              </a:prstGeom>
              <a:noFill/>
              <a:ln w="25400">
                <a:solidFill>
                  <a:schemeClr val="tx1"/>
                </a:solidFill>
                <a:round/>
                <a:headEnd/>
                <a:tailEnd type="none" w="lg" len="lg"/>
              </a:ln>
            </p:spPr>
          </p:cxnSp>
          <p:cxnSp>
            <p:nvCxnSpPr>
              <p:cNvPr id="38971" name="Straight Connector 111"/>
              <p:cNvCxnSpPr>
                <a:cxnSpLocks noChangeShapeType="1"/>
                <a:stCxn id="38964" idx="6"/>
                <a:endCxn id="38965" idx="6"/>
              </p:cNvCxnSpPr>
              <p:nvPr/>
            </p:nvCxnSpPr>
            <p:spPr bwMode="auto">
              <a:xfrm flipV="1">
                <a:off x="7086600" y="5174192"/>
                <a:ext cx="239668" cy="36633"/>
              </a:xfrm>
              <a:prstGeom prst="line">
                <a:avLst/>
              </a:prstGeom>
              <a:noFill/>
              <a:ln w="25400">
                <a:solidFill>
                  <a:schemeClr val="tx1"/>
                </a:solidFill>
                <a:round/>
                <a:headEnd/>
                <a:tailEnd type="none" w="lg" len="lg"/>
              </a:ln>
            </p:spPr>
          </p:cxnSp>
          <p:cxnSp>
            <p:nvCxnSpPr>
              <p:cNvPr id="38972" name="Straight Connector 114"/>
              <p:cNvCxnSpPr>
                <a:cxnSpLocks noChangeShapeType="1"/>
              </p:cNvCxnSpPr>
              <p:nvPr/>
            </p:nvCxnSpPr>
            <p:spPr bwMode="auto">
              <a:xfrm>
                <a:off x="7296637" y="5174192"/>
                <a:ext cx="311966" cy="96066"/>
              </a:xfrm>
              <a:prstGeom prst="line">
                <a:avLst/>
              </a:prstGeom>
              <a:noFill/>
              <a:ln w="25400">
                <a:solidFill>
                  <a:schemeClr val="tx1"/>
                </a:solidFill>
                <a:round/>
                <a:headEnd/>
                <a:tailEnd type="none" w="lg" len="lg"/>
              </a:ln>
            </p:spPr>
          </p:cxnSp>
          <p:cxnSp>
            <p:nvCxnSpPr>
              <p:cNvPr id="38973" name="Straight Connector 119"/>
              <p:cNvCxnSpPr>
                <a:cxnSpLocks noChangeShapeType="1"/>
              </p:cNvCxnSpPr>
              <p:nvPr/>
            </p:nvCxnSpPr>
            <p:spPr bwMode="auto">
              <a:xfrm>
                <a:off x="7612836" y="5270258"/>
                <a:ext cx="469656" cy="564334"/>
              </a:xfrm>
              <a:prstGeom prst="line">
                <a:avLst/>
              </a:prstGeom>
              <a:noFill/>
              <a:ln w="25400">
                <a:solidFill>
                  <a:schemeClr val="tx1"/>
                </a:solidFill>
                <a:round/>
                <a:headEnd/>
                <a:tailEnd type="none" w="lg" len="lg"/>
              </a:ln>
            </p:spPr>
          </p:cxnSp>
        </p:grpSp>
        <p:grpSp>
          <p:nvGrpSpPr>
            <p:cNvPr id="38962" name="Group 98"/>
            <p:cNvGrpSpPr>
              <a:grpSpLocks/>
            </p:cNvGrpSpPr>
            <p:nvPr/>
          </p:nvGrpSpPr>
          <p:grpSpPr bwMode="auto">
            <a:xfrm>
              <a:off x="6028675" y="5141792"/>
              <a:ext cx="2079215" cy="1487200"/>
              <a:chOff x="6028675" y="5141792"/>
              <a:chExt cx="2079215" cy="1487200"/>
            </a:xfrm>
          </p:grpSpPr>
          <p:sp>
            <p:nvSpPr>
              <p:cNvPr id="38963" name="Oval 92"/>
              <p:cNvSpPr>
                <a:spLocks noChangeArrowheads="1"/>
              </p:cNvSpPr>
              <p:nvPr/>
            </p:nvSpPr>
            <p:spPr bwMode="auto">
              <a:xfrm>
                <a:off x="6595257" y="5554567"/>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4" name="Oval 93"/>
              <p:cNvSpPr>
                <a:spLocks noChangeArrowheads="1"/>
              </p:cNvSpPr>
              <p:nvPr/>
            </p:nvSpPr>
            <p:spPr bwMode="auto">
              <a:xfrm>
                <a:off x="7021800" y="51784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5" name="Oval 94"/>
              <p:cNvSpPr>
                <a:spLocks noChangeArrowheads="1"/>
              </p:cNvSpPr>
              <p:nvPr/>
            </p:nvSpPr>
            <p:spPr bwMode="auto">
              <a:xfrm>
                <a:off x="7261468" y="51417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6" name="Oval 95"/>
              <p:cNvSpPr>
                <a:spLocks noChangeArrowheads="1"/>
              </p:cNvSpPr>
              <p:nvPr/>
            </p:nvSpPr>
            <p:spPr bwMode="auto">
              <a:xfrm>
                <a:off x="7573434" y="5237858"/>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7" name="Oval 96"/>
              <p:cNvSpPr>
                <a:spLocks noChangeArrowheads="1"/>
              </p:cNvSpPr>
              <p:nvPr/>
            </p:nvSpPr>
            <p:spPr bwMode="auto">
              <a:xfrm>
                <a:off x="8043090" y="5802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8" name="Oval 97"/>
              <p:cNvSpPr>
                <a:spLocks noChangeArrowheads="1"/>
              </p:cNvSpPr>
              <p:nvPr/>
            </p:nvSpPr>
            <p:spPr bwMode="auto">
              <a:xfrm>
                <a:off x="6028675" y="6564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grpSp>
        <p:nvGrpSpPr>
          <p:cNvPr id="12" name="Group 133"/>
          <p:cNvGrpSpPr>
            <a:grpSpLocks/>
          </p:cNvGrpSpPr>
          <p:nvPr/>
        </p:nvGrpSpPr>
        <p:grpSpPr bwMode="auto">
          <a:xfrm>
            <a:off x="6015038" y="4802188"/>
            <a:ext cx="2092325" cy="1462087"/>
            <a:chOff x="6028675" y="5146025"/>
            <a:chExt cx="2079215" cy="1487200"/>
          </a:xfrm>
        </p:grpSpPr>
        <p:grpSp>
          <p:nvGrpSpPr>
            <p:cNvPr id="38952" name="Group 132"/>
            <p:cNvGrpSpPr>
              <a:grpSpLocks/>
            </p:cNvGrpSpPr>
            <p:nvPr/>
          </p:nvGrpSpPr>
          <p:grpSpPr bwMode="auto">
            <a:xfrm>
              <a:off x="6067794" y="5172448"/>
              <a:ext cx="1984786" cy="1425891"/>
              <a:chOff x="6067794" y="5172448"/>
              <a:chExt cx="1984786" cy="1425891"/>
            </a:xfrm>
          </p:grpSpPr>
          <p:cxnSp>
            <p:nvCxnSpPr>
              <p:cNvPr id="38958" name="Straight Connector 123"/>
              <p:cNvCxnSpPr>
                <a:cxnSpLocks noChangeShapeType="1"/>
                <a:endCxn id="38955" idx="7"/>
              </p:cNvCxnSpPr>
              <p:nvPr/>
            </p:nvCxnSpPr>
            <p:spPr bwMode="auto">
              <a:xfrm rot="5400000" flipH="1" flipV="1">
                <a:off x="5834758" y="5536719"/>
                <a:ext cx="1294656" cy="828583"/>
              </a:xfrm>
              <a:prstGeom prst="line">
                <a:avLst/>
              </a:prstGeom>
              <a:noFill/>
              <a:ln w="25400">
                <a:solidFill>
                  <a:schemeClr val="tx1"/>
                </a:solidFill>
                <a:round/>
                <a:headEnd/>
                <a:tailEnd type="none" w="lg" len="lg"/>
              </a:ln>
            </p:spPr>
          </p:cxnSp>
          <p:cxnSp>
            <p:nvCxnSpPr>
              <p:cNvPr id="38959" name="Straight Connector 127"/>
              <p:cNvCxnSpPr>
                <a:cxnSpLocks noChangeShapeType="1"/>
              </p:cNvCxnSpPr>
              <p:nvPr/>
            </p:nvCxnSpPr>
            <p:spPr bwMode="auto">
              <a:xfrm flipV="1">
                <a:off x="6880470" y="5174192"/>
                <a:ext cx="476657" cy="148167"/>
              </a:xfrm>
              <a:prstGeom prst="line">
                <a:avLst/>
              </a:prstGeom>
              <a:noFill/>
              <a:ln w="25400">
                <a:solidFill>
                  <a:schemeClr val="tx1"/>
                </a:solidFill>
                <a:round/>
                <a:headEnd/>
                <a:tailEnd type="none" w="lg" len="lg"/>
              </a:ln>
            </p:spPr>
          </p:cxnSp>
          <p:cxnSp>
            <p:nvCxnSpPr>
              <p:cNvPr id="38960" name="Straight Connector 129"/>
              <p:cNvCxnSpPr>
                <a:cxnSpLocks noChangeShapeType="1"/>
                <a:stCxn id="38956" idx="1"/>
              </p:cNvCxnSpPr>
              <p:nvPr/>
            </p:nvCxnSpPr>
            <p:spPr bwMode="auto">
              <a:xfrm rot="16200000" flipV="1">
                <a:off x="7380864" y="5139966"/>
                <a:ext cx="639234" cy="704198"/>
              </a:xfrm>
              <a:prstGeom prst="line">
                <a:avLst/>
              </a:prstGeom>
              <a:noFill/>
              <a:ln w="25400">
                <a:solidFill>
                  <a:schemeClr val="tx1"/>
                </a:solidFill>
                <a:round/>
                <a:headEnd/>
                <a:tailEnd type="none" w="lg" len="lg"/>
              </a:ln>
            </p:spPr>
          </p:cxnSp>
        </p:grpSp>
        <p:grpSp>
          <p:nvGrpSpPr>
            <p:cNvPr id="38953" name="Group 90"/>
            <p:cNvGrpSpPr>
              <a:grpSpLocks/>
            </p:cNvGrpSpPr>
            <p:nvPr/>
          </p:nvGrpSpPr>
          <p:grpSpPr bwMode="auto">
            <a:xfrm>
              <a:off x="6028675" y="5146025"/>
              <a:ext cx="2079215" cy="1487200"/>
              <a:chOff x="6028675" y="5146025"/>
              <a:chExt cx="2079215" cy="1487200"/>
            </a:xfrm>
          </p:grpSpPr>
          <p:sp>
            <p:nvSpPr>
              <p:cNvPr id="38954" name="Oval 86"/>
              <p:cNvSpPr>
                <a:spLocks noChangeArrowheads="1"/>
              </p:cNvSpPr>
              <p:nvPr/>
            </p:nvSpPr>
            <p:spPr bwMode="auto">
              <a:xfrm>
                <a:off x="7317725" y="51460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55" name="Oval 87"/>
              <p:cNvSpPr>
                <a:spLocks noChangeArrowheads="1"/>
              </p:cNvSpPr>
              <p:nvPr/>
            </p:nvSpPr>
            <p:spPr bwMode="auto">
              <a:xfrm>
                <a:off x="6841068" y="5294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56" name="Oval 88"/>
              <p:cNvSpPr>
                <a:spLocks noChangeArrowheads="1"/>
              </p:cNvSpPr>
              <p:nvPr/>
            </p:nvSpPr>
            <p:spPr bwMode="auto">
              <a:xfrm>
                <a:off x="8043090" y="5802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57" name="Oval 89"/>
              <p:cNvSpPr>
                <a:spLocks noChangeArrowheads="1"/>
              </p:cNvSpPr>
              <p:nvPr/>
            </p:nvSpPr>
            <p:spPr bwMode="auto">
              <a:xfrm>
                <a:off x="6028675" y="65684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grpSp>
        <p:nvGrpSpPr>
          <p:cNvPr id="15" name="Group 142"/>
          <p:cNvGrpSpPr>
            <a:grpSpLocks/>
          </p:cNvGrpSpPr>
          <p:nvPr/>
        </p:nvGrpSpPr>
        <p:grpSpPr bwMode="auto">
          <a:xfrm>
            <a:off x="6019800" y="4800600"/>
            <a:ext cx="2097088" cy="1462088"/>
            <a:chOff x="6028675" y="5146025"/>
            <a:chExt cx="2083448" cy="1487200"/>
          </a:xfrm>
        </p:grpSpPr>
        <p:grpSp>
          <p:nvGrpSpPr>
            <p:cNvPr id="38945" name="Group 141"/>
            <p:cNvGrpSpPr>
              <a:grpSpLocks/>
            </p:cNvGrpSpPr>
            <p:nvPr/>
          </p:nvGrpSpPr>
          <p:grpSpPr bwMode="auto">
            <a:xfrm>
              <a:off x="6080775" y="5178424"/>
              <a:ext cx="1998948" cy="1422402"/>
              <a:chOff x="6080775" y="5178424"/>
              <a:chExt cx="1998948" cy="1422402"/>
            </a:xfrm>
          </p:grpSpPr>
          <p:cxnSp>
            <p:nvCxnSpPr>
              <p:cNvPr id="38950" name="Straight Connector 135"/>
              <p:cNvCxnSpPr>
                <a:cxnSpLocks noChangeShapeType="1"/>
              </p:cNvCxnSpPr>
              <p:nvPr/>
            </p:nvCxnSpPr>
            <p:spPr bwMode="auto">
              <a:xfrm rot="5400000" flipH="1" flipV="1">
                <a:off x="5938104" y="5321097"/>
                <a:ext cx="1422400" cy="1137057"/>
              </a:xfrm>
              <a:prstGeom prst="line">
                <a:avLst/>
              </a:prstGeom>
              <a:noFill/>
              <a:ln w="25400">
                <a:solidFill>
                  <a:schemeClr val="tx1"/>
                </a:solidFill>
                <a:round/>
                <a:headEnd/>
                <a:tailEnd type="none" w="lg" len="lg"/>
              </a:ln>
            </p:spPr>
          </p:cxnSp>
          <p:cxnSp>
            <p:nvCxnSpPr>
              <p:cNvPr id="38951" name="Straight Connector 138"/>
              <p:cNvCxnSpPr>
                <a:cxnSpLocks noChangeShapeType="1"/>
              </p:cNvCxnSpPr>
              <p:nvPr/>
            </p:nvCxnSpPr>
            <p:spPr bwMode="auto">
              <a:xfrm>
                <a:off x="7226298" y="5178424"/>
                <a:ext cx="853425" cy="640700"/>
              </a:xfrm>
              <a:prstGeom prst="line">
                <a:avLst/>
              </a:prstGeom>
              <a:noFill/>
              <a:ln w="25400">
                <a:solidFill>
                  <a:schemeClr val="tx1"/>
                </a:solidFill>
                <a:round/>
                <a:headEnd/>
                <a:tailEnd type="none" w="lg" len="lg"/>
              </a:ln>
            </p:spPr>
          </p:cxnSp>
        </p:grpSp>
        <p:grpSp>
          <p:nvGrpSpPr>
            <p:cNvPr id="38946" name="Group 84"/>
            <p:cNvGrpSpPr>
              <a:grpSpLocks/>
            </p:cNvGrpSpPr>
            <p:nvPr/>
          </p:nvGrpSpPr>
          <p:grpSpPr bwMode="auto">
            <a:xfrm>
              <a:off x="6028675" y="5146025"/>
              <a:ext cx="2083448" cy="1487200"/>
              <a:chOff x="6028675" y="5146025"/>
              <a:chExt cx="2083448" cy="1487200"/>
            </a:xfrm>
          </p:grpSpPr>
          <p:sp>
            <p:nvSpPr>
              <p:cNvPr id="38947" name="Oval 81"/>
              <p:cNvSpPr>
                <a:spLocks noChangeArrowheads="1"/>
              </p:cNvSpPr>
              <p:nvPr/>
            </p:nvSpPr>
            <p:spPr bwMode="auto">
              <a:xfrm>
                <a:off x="7196668" y="51460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48" name="Oval 82"/>
              <p:cNvSpPr>
                <a:spLocks noChangeArrowheads="1"/>
              </p:cNvSpPr>
              <p:nvPr/>
            </p:nvSpPr>
            <p:spPr bwMode="auto">
              <a:xfrm>
                <a:off x="8047323" y="5802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49" name="Oval 83"/>
              <p:cNvSpPr>
                <a:spLocks noChangeArrowheads="1"/>
              </p:cNvSpPr>
              <p:nvPr/>
            </p:nvSpPr>
            <p:spPr bwMode="auto">
              <a:xfrm>
                <a:off x="6028675" y="65684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grpSp>
        <p:nvGrpSpPr>
          <p:cNvPr id="18" name="Group 147"/>
          <p:cNvGrpSpPr>
            <a:grpSpLocks/>
          </p:cNvGrpSpPr>
          <p:nvPr/>
        </p:nvGrpSpPr>
        <p:grpSpPr bwMode="auto">
          <a:xfrm>
            <a:off x="6015038" y="5449888"/>
            <a:ext cx="2098675" cy="808037"/>
            <a:chOff x="6026965" y="5802192"/>
            <a:chExt cx="2085158" cy="822567"/>
          </a:xfrm>
        </p:grpSpPr>
        <p:cxnSp>
          <p:nvCxnSpPr>
            <p:cNvPr id="38941" name="Straight Connector 144"/>
            <p:cNvCxnSpPr>
              <a:cxnSpLocks noChangeShapeType="1"/>
            </p:cNvCxnSpPr>
            <p:nvPr/>
          </p:nvCxnSpPr>
          <p:spPr bwMode="auto">
            <a:xfrm flipV="1">
              <a:off x="6074833" y="5828614"/>
              <a:ext cx="2010868" cy="780677"/>
            </a:xfrm>
            <a:prstGeom prst="line">
              <a:avLst/>
            </a:prstGeom>
            <a:noFill/>
            <a:ln w="25400">
              <a:solidFill>
                <a:schemeClr val="tx1"/>
              </a:solidFill>
              <a:round/>
              <a:headEnd/>
              <a:tailEnd type="none" w="lg" len="lg"/>
            </a:ln>
          </p:spPr>
        </p:cxnSp>
        <p:grpSp>
          <p:nvGrpSpPr>
            <p:cNvPr id="38942" name="Group 79"/>
            <p:cNvGrpSpPr>
              <a:grpSpLocks/>
            </p:cNvGrpSpPr>
            <p:nvPr/>
          </p:nvGrpSpPr>
          <p:grpSpPr bwMode="auto">
            <a:xfrm>
              <a:off x="6026965" y="5802192"/>
              <a:ext cx="2085158" cy="822567"/>
              <a:chOff x="6026965" y="5802192"/>
              <a:chExt cx="2085158" cy="822567"/>
            </a:xfrm>
          </p:grpSpPr>
          <p:sp>
            <p:nvSpPr>
              <p:cNvPr id="38943" name="Oval 77"/>
              <p:cNvSpPr>
                <a:spLocks noChangeArrowheads="1"/>
              </p:cNvSpPr>
              <p:nvPr/>
            </p:nvSpPr>
            <p:spPr bwMode="auto">
              <a:xfrm>
                <a:off x="6026965" y="6559959"/>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44" name="Oval 78"/>
              <p:cNvSpPr>
                <a:spLocks noChangeArrowheads="1"/>
              </p:cNvSpPr>
              <p:nvPr/>
            </p:nvSpPr>
            <p:spPr bwMode="auto">
              <a:xfrm>
                <a:off x="8047323" y="5802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grpSp>
        <p:nvGrpSpPr>
          <p:cNvPr id="20" name="Group 82"/>
          <p:cNvGrpSpPr>
            <a:grpSpLocks/>
          </p:cNvGrpSpPr>
          <p:nvPr/>
        </p:nvGrpSpPr>
        <p:grpSpPr bwMode="auto">
          <a:xfrm>
            <a:off x="647700" y="1062038"/>
            <a:ext cx="8039100" cy="923925"/>
            <a:chOff x="647700" y="1062038"/>
            <a:chExt cx="7810500" cy="923925"/>
          </a:xfrm>
        </p:grpSpPr>
        <p:sp>
          <p:nvSpPr>
            <p:cNvPr id="38939" name="TextBox 2"/>
            <p:cNvSpPr txBox="1">
              <a:spLocks noChangeArrowheads="1"/>
            </p:cNvSpPr>
            <p:nvPr/>
          </p:nvSpPr>
          <p:spPr bwMode="auto">
            <a:xfrm>
              <a:off x="647700" y="1062038"/>
              <a:ext cx="7810500" cy="461665"/>
            </a:xfrm>
            <a:prstGeom prst="rect">
              <a:avLst/>
            </a:prstGeom>
            <a:noFill/>
            <a:ln w="9525">
              <a:noFill/>
              <a:miter lim="800000"/>
              <a:headEnd/>
              <a:tailEnd/>
            </a:ln>
          </p:spPr>
          <p:txBody>
            <a:bodyPr wrap="square">
              <a:prstTxWarp prst="textNoShape">
                <a:avLst/>
              </a:prstTxWarp>
              <a:spAutoFit/>
            </a:bodyPr>
            <a:lstStyle/>
            <a:p>
              <a:r>
                <a:rPr lang="en-US" sz="2400" dirty="0">
                  <a:solidFill>
                    <a:srgbClr val="006600"/>
                  </a:solidFill>
                </a:rPr>
                <a:t>Given:</a:t>
              </a:r>
              <a:r>
                <a:rPr lang="en-US" sz="2400" dirty="0" smtClean="0">
                  <a:solidFill>
                    <a:srgbClr val="006600"/>
                  </a:solidFill>
                </a:rPr>
                <a:t> </a:t>
              </a:r>
              <a:r>
                <a:rPr lang="en-US" sz="2400" dirty="0" smtClean="0">
                  <a:solidFill>
                    <a:schemeClr val="tx2"/>
                  </a:solidFill>
                </a:rPr>
                <a:t>One</a:t>
              </a:r>
              <a:r>
                <a:rPr lang="en-US" sz="2400" dirty="0" smtClean="0">
                  <a:solidFill>
                    <a:srgbClr val="006600"/>
                  </a:solidFill>
                </a:rPr>
                <a:t> </a:t>
              </a:r>
              <a:r>
                <a:rPr lang="en-US" sz="2400" dirty="0" smtClean="0"/>
                <a:t>nonlinear </a:t>
              </a:r>
              <a:r>
                <a:rPr lang="en-US" sz="2400" dirty="0"/>
                <a:t>curve </a:t>
              </a:r>
              <a:r>
                <a:rPr lang="en-US" sz="2400" dirty="0">
                  <a:solidFill>
                    <a:schemeClr val="tx2"/>
                  </a:solidFill>
                </a:rPr>
                <a:t>and</a:t>
              </a:r>
              <a:r>
                <a:rPr lang="en-US" sz="2400" dirty="0" smtClean="0">
                  <a:solidFill>
                    <a:schemeClr val="tx2"/>
                  </a:solidFill>
                </a:rPr>
                <a:t> </a:t>
              </a:r>
              <a:r>
                <a:rPr lang="en-US" sz="2400" dirty="0" smtClean="0"/>
                <a:t>desired</a:t>
              </a:r>
              <a:r>
                <a:rPr lang="en-US" sz="2400" dirty="0" smtClean="0">
                  <a:solidFill>
                    <a:schemeClr val="tx2"/>
                  </a:solidFill>
                </a:rPr>
                <a:t> </a:t>
              </a:r>
              <a:r>
                <a:rPr lang="en-US" sz="2400" dirty="0" smtClean="0"/>
                <a:t># segments  </a:t>
              </a:r>
              <a:endParaRPr lang="en-US" sz="2400" dirty="0">
                <a:solidFill>
                  <a:srgbClr val="006600"/>
                </a:solidFill>
              </a:endParaRPr>
            </a:p>
          </p:txBody>
        </p:sp>
        <p:sp>
          <p:nvSpPr>
            <p:cNvPr id="38940" name="TextBox 2"/>
            <p:cNvSpPr txBox="1">
              <a:spLocks noChangeArrowheads="1"/>
            </p:cNvSpPr>
            <p:nvPr/>
          </p:nvSpPr>
          <p:spPr bwMode="auto">
            <a:xfrm>
              <a:off x="663575" y="1524000"/>
              <a:ext cx="6083300" cy="461963"/>
            </a:xfrm>
            <a:prstGeom prst="rect">
              <a:avLst/>
            </a:prstGeom>
            <a:noFill/>
            <a:ln w="9525">
              <a:noFill/>
              <a:miter lim="800000"/>
              <a:headEnd/>
              <a:tailEnd/>
            </a:ln>
          </p:spPr>
          <p:txBody>
            <a:bodyPr wrap="square">
              <a:prstTxWarp prst="textNoShape">
                <a:avLst/>
              </a:prstTxWarp>
              <a:spAutoFit/>
            </a:bodyPr>
            <a:lstStyle/>
            <a:p>
              <a:r>
                <a:rPr lang="en-US" sz="2400" dirty="0">
                  <a:solidFill>
                    <a:srgbClr val="006600"/>
                  </a:solidFill>
                </a:rPr>
                <a:t>Find:  </a:t>
              </a:r>
              <a:r>
                <a:rPr lang="en-US" sz="2400" dirty="0" smtClean="0">
                  <a:solidFill>
                    <a:srgbClr val="006600"/>
                  </a:solidFill>
                </a:rPr>
                <a:t> </a:t>
              </a:r>
              <a:r>
                <a:rPr lang="en-US" sz="2400" dirty="0" smtClean="0"/>
                <a:t>Optimal </a:t>
              </a:r>
              <a:r>
                <a:rPr lang="en-US" sz="2400" dirty="0"/>
                <a:t>polygonal approximation</a:t>
              </a:r>
            </a:p>
          </p:txBody>
        </p:sp>
      </p:grpSp>
      <p:grpSp>
        <p:nvGrpSpPr>
          <p:cNvPr id="21" name="Group 81"/>
          <p:cNvGrpSpPr>
            <a:grpSpLocks/>
          </p:cNvGrpSpPr>
          <p:nvPr/>
        </p:nvGrpSpPr>
        <p:grpSpPr bwMode="auto">
          <a:xfrm>
            <a:off x="1524000" y="3217863"/>
            <a:ext cx="1876425" cy="1311275"/>
            <a:chOff x="1524000" y="3217863"/>
            <a:chExt cx="1876425" cy="1311275"/>
          </a:xfrm>
        </p:grpSpPr>
        <p:sp>
          <p:nvSpPr>
            <p:cNvPr id="38931" name="Oval 20"/>
            <p:cNvSpPr>
              <a:spLocks noChangeArrowheads="1"/>
            </p:cNvSpPr>
            <p:nvPr/>
          </p:nvSpPr>
          <p:spPr bwMode="auto">
            <a:xfrm>
              <a:off x="1524000" y="4476750"/>
              <a:ext cx="50800" cy="52388"/>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32" name="Oval 21"/>
            <p:cNvSpPr>
              <a:spLocks noChangeArrowheads="1"/>
            </p:cNvSpPr>
            <p:nvPr/>
          </p:nvSpPr>
          <p:spPr bwMode="auto">
            <a:xfrm>
              <a:off x="1789113" y="3925888"/>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nvGrpSpPr>
            <p:cNvPr id="38933" name="Group 80"/>
            <p:cNvGrpSpPr>
              <a:grpSpLocks/>
            </p:cNvGrpSpPr>
            <p:nvPr/>
          </p:nvGrpSpPr>
          <p:grpSpPr bwMode="auto">
            <a:xfrm>
              <a:off x="1549400" y="3243263"/>
              <a:ext cx="1843088" cy="1263650"/>
              <a:chOff x="1549400" y="3243263"/>
              <a:chExt cx="1843088" cy="1263650"/>
            </a:xfrm>
          </p:grpSpPr>
          <p:cxnSp>
            <p:nvCxnSpPr>
              <p:cNvPr id="38936" name="Straight Connector 25"/>
              <p:cNvCxnSpPr>
                <a:cxnSpLocks noChangeShapeType="1"/>
              </p:cNvCxnSpPr>
              <p:nvPr/>
            </p:nvCxnSpPr>
            <p:spPr bwMode="auto">
              <a:xfrm rot="5400000" flipH="1" flipV="1">
                <a:off x="1406525" y="4086225"/>
                <a:ext cx="563563" cy="277813"/>
              </a:xfrm>
              <a:prstGeom prst="line">
                <a:avLst/>
              </a:prstGeom>
              <a:noFill/>
              <a:ln w="25400">
                <a:solidFill>
                  <a:schemeClr val="tx1"/>
                </a:solidFill>
                <a:round/>
                <a:headEnd/>
                <a:tailEnd type="none" w="lg" len="lg"/>
              </a:ln>
            </p:spPr>
          </p:cxnSp>
          <p:cxnSp>
            <p:nvCxnSpPr>
              <p:cNvPr id="38937" name="Straight Connector 31"/>
              <p:cNvCxnSpPr>
                <a:cxnSpLocks noChangeShapeType="1"/>
              </p:cNvCxnSpPr>
              <p:nvPr/>
            </p:nvCxnSpPr>
            <p:spPr bwMode="auto">
              <a:xfrm rot="5400000" flipH="1" flipV="1">
                <a:off x="1798638" y="3271838"/>
                <a:ext cx="700087" cy="642937"/>
              </a:xfrm>
              <a:prstGeom prst="line">
                <a:avLst/>
              </a:prstGeom>
              <a:noFill/>
              <a:ln w="25400">
                <a:solidFill>
                  <a:schemeClr val="tx1"/>
                </a:solidFill>
                <a:round/>
                <a:headEnd/>
                <a:tailEnd type="none" w="lg" len="lg"/>
              </a:ln>
            </p:spPr>
          </p:cxnSp>
          <p:cxnSp>
            <p:nvCxnSpPr>
              <p:cNvPr id="38938" name="Straight Connector 33"/>
              <p:cNvCxnSpPr>
                <a:cxnSpLocks noChangeShapeType="1"/>
                <a:endCxn id="38935" idx="5"/>
              </p:cNvCxnSpPr>
              <p:nvPr/>
            </p:nvCxnSpPr>
            <p:spPr bwMode="auto">
              <a:xfrm>
                <a:off x="2484438" y="3248025"/>
                <a:ext cx="908050" cy="579438"/>
              </a:xfrm>
              <a:prstGeom prst="line">
                <a:avLst/>
              </a:prstGeom>
              <a:noFill/>
              <a:ln w="25400">
                <a:solidFill>
                  <a:schemeClr val="tx1"/>
                </a:solidFill>
                <a:round/>
                <a:headEnd/>
                <a:tailEnd type="none" w="lg" len="lg"/>
              </a:ln>
            </p:spPr>
          </p:cxnSp>
        </p:grpSp>
        <p:sp>
          <p:nvSpPr>
            <p:cNvPr id="38934" name="Oval 22"/>
            <p:cNvSpPr>
              <a:spLocks noChangeArrowheads="1"/>
            </p:cNvSpPr>
            <p:nvPr/>
          </p:nvSpPr>
          <p:spPr bwMode="auto">
            <a:xfrm>
              <a:off x="2449513" y="3217863"/>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35" name="Oval 23"/>
            <p:cNvSpPr>
              <a:spLocks noChangeArrowheads="1"/>
            </p:cNvSpPr>
            <p:nvPr/>
          </p:nvSpPr>
          <p:spPr bwMode="auto">
            <a:xfrm>
              <a:off x="3349625" y="3784600"/>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nvGrpSpPr>
          <p:cNvPr id="23" name="Group 96"/>
          <p:cNvGrpSpPr>
            <a:grpSpLocks/>
          </p:cNvGrpSpPr>
          <p:nvPr/>
        </p:nvGrpSpPr>
        <p:grpSpPr bwMode="auto">
          <a:xfrm>
            <a:off x="2667000" y="3124200"/>
            <a:ext cx="609600" cy="381000"/>
            <a:chOff x="2667000" y="3124200"/>
            <a:chExt cx="609600" cy="381000"/>
          </a:xfrm>
        </p:grpSpPr>
        <p:cxnSp>
          <p:nvCxnSpPr>
            <p:cNvPr id="38929" name="Straight Connector 87"/>
            <p:cNvCxnSpPr>
              <a:cxnSpLocks noChangeShapeType="1"/>
            </p:cNvCxnSpPr>
            <p:nvPr/>
          </p:nvCxnSpPr>
          <p:spPr bwMode="auto">
            <a:xfrm rot="5400000" flipH="1" flipV="1">
              <a:off x="2806700" y="3327400"/>
              <a:ext cx="177800" cy="127000"/>
            </a:xfrm>
            <a:prstGeom prst="line">
              <a:avLst/>
            </a:prstGeom>
            <a:noFill/>
            <a:ln w="25400">
              <a:solidFill>
                <a:srgbClr val="800000"/>
              </a:solidFill>
              <a:round/>
              <a:headEnd type="triangle" w="med" len="med"/>
              <a:tailEnd type="triangle" w="med" len="med"/>
            </a:ln>
          </p:spPr>
        </p:cxnSp>
        <p:cxnSp>
          <p:nvCxnSpPr>
            <p:cNvPr id="38930" name="Straight Connector 85"/>
            <p:cNvCxnSpPr>
              <a:cxnSpLocks noChangeShapeType="1"/>
            </p:cNvCxnSpPr>
            <p:nvPr/>
          </p:nvCxnSpPr>
          <p:spPr bwMode="auto">
            <a:xfrm rot="10800000">
              <a:off x="2667000" y="3124200"/>
              <a:ext cx="609600" cy="381000"/>
            </a:xfrm>
            <a:prstGeom prst="line">
              <a:avLst/>
            </a:prstGeom>
            <a:noFill/>
            <a:ln w="25400">
              <a:solidFill>
                <a:schemeClr val="tx1"/>
              </a:solidFill>
              <a:round/>
              <a:headEnd/>
              <a:tailEnd type="none" w="lg" len="lg"/>
            </a:ln>
          </p:spPr>
        </p:cxnSp>
        <p:graphicFrame>
          <p:nvGraphicFramePr>
            <p:cNvPr id="38914" name="Object 2"/>
            <p:cNvGraphicFramePr>
              <a:graphicFrameLocks noChangeAspect="1"/>
            </p:cNvGraphicFramePr>
            <p:nvPr/>
          </p:nvGraphicFramePr>
          <p:xfrm>
            <a:off x="2706687" y="3235325"/>
            <a:ext cx="201613" cy="222250"/>
          </p:xfrm>
          <a:graphic>
            <a:graphicData uri="http://schemas.openxmlformats.org/presentationml/2006/ole">
              <p:oleObj spid="_x0000_s38914" name="Equation" r:id="rId3" imgW="127000" imgH="139700" progId="Equation.DSMT4">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0"/>
                                        </p:tgtEl>
                                        <p:attrNameLst>
                                          <p:attrName>style.opacity</p:attrName>
                                        </p:attrNameLst>
                                      </p:cBhvr>
                                      <p:to>
                                        <p:strVal val="0.5"/>
                                      </p:to>
                                    </p:set>
                                    <p:animEffect filter="image" prLst="opacity: 0.5">
                                      <p:cBhvr rctx="IE">
                                        <p:cTn id="7" dur="indefinite"/>
                                        <p:tgtEl>
                                          <p:spTgt spid="2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689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rctx="PPT">
                                        <p:cTn id="31" dur="indefinite"/>
                                        <p:tgtEl>
                                          <p:spTgt spid="36895"/>
                                        </p:tgtEl>
                                        <p:attrNameLst>
                                          <p:attrName>style.opacity</p:attrName>
                                        </p:attrNameLst>
                                      </p:cBhvr>
                                      <p:to>
                                        <p:strVal val="0.5"/>
                                      </p:to>
                                    </p:set>
                                    <p:animEffect filter="image" prLst="opacity: 0.5">
                                      <p:cBhvr rctx="IE">
                                        <p:cTn id="32" dur="indefinite"/>
                                        <p:tgtEl>
                                          <p:spTgt spid="36895"/>
                                        </p:tgtEl>
                                      </p:cBhvr>
                                    </p:animEffec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2"/>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5" grpId="0"/>
      <p:bldP spid="36895" grpId="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8600" y="304800"/>
            <a:ext cx="8839200" cy="850900"/>
          </a:xfrm>
          <a:prstGeom prst="rect">
            <a:avLst/>
          </a:prstGeom>
          <a:noFill/>
          <a:ln w="9525">
            <a:noFill/>
            <a:miter lim="800000"/>
            <a:headEnd/>
            <a:tailEnd/>
          </a:ln>
          <a:effectLst/>
        </p:spPr>
        <p:txBody>
          <a:bodyPr anchor="ctr">
            <a:prstTxWarp prst="textNoShape">
              <a:avLst/>
            </a:prstTxWarp>
          </a:bodyPr>
          <a:lstStyle/>
          <a:p>
            <a:pPr algn="ctr"/>
            <a:r>
              <a:rPr lang="it-IT" sz="3200" dirty="0" err="1" smtClean="0">
                <a:solidFill>
                  <a:srgbClr val="A50021"/>
                </a:solidFill>
              </a:rPr>
              <a:t>Globally</a:t>
            </a:r>
            <a:r>
              <a:rPr lang="it-IT" sz="3200" dirty="0" err="1">
                <a:solidFill>
                  <a:srgbClr val="A50021"/>
                </a:solidFill>
              </a:rPr>
              <a:t>-</a:t>
            </a:r>
            <a:r>
              <a:rPr lang="it-IT" sz="3200" dirty="0" err="1" smtClean="0">
                <a:solidFill>
                  <a:srgbClr val="A50021"/>
                </a:solidFill>
              </a:rPr>
              <a:t>Optimal</a:t>
            </a:r>
            <a:r>
              <a:rPr lang="it-IT" sz="3200" dirty="0" smtClean="0">
                <a:solidFill>
                  <a:srgbClr val="A50021"/>
                </a:solidFill>
              </a:rPr>
              <a:t> </a:t>
            </a:r>
            <a:r>
              <a:rPr lang="it-IT" sz="3200" dirty="0" err="1">
                <a:solidFill>
                  <a:srgbClr val="A50021"/>
                </a:solidFill>
              </a:rPr>
              <a:t>Polygonal</a:t>
            </a:r>
            <a:r>
              <a:rPr lang="it-IT" sz="3200" dirty="0">
                <a:solidFill>
                  <a:srgbClr val="A50021"/>
                </a:solidFill>
              </a:rPr>
              <a:t> </a:t>
            </a:r>
            <a:r>
              <a:rPr lang="it-IT" sz="3200" dirty="0" err="1">
                <a:solidFill>
                  <a:srgbClr val="A50021"/>
                </a:solidFill>
              </a:rPr>
              <a:t>Approximation</a:t>
            </a:r>
            <a:endParaRPr lang="it-IT" sz="3200" dirty="0">
              <a:solidFill>
                <a:srgbClr val="A50021"/>
              </a:solidFill>
            </a:endParaRPr>
          </a:p>
        </p:txBody>
      </p:sp>
      <p:grpSp>
        <p:nvGrpSpPr>
          <p:cNvPr id="3" name="Group 105"/>
          <p:cNvGrpSpPr>
            <a:grpSpLocks/>
          </p:cNvGrpSpPr>
          <p:nvPr/>
        </p:nvGrpSpPr>
        <p:grpSpPr bwMode="auto">
          <a:xfrm>
            <a:off x="1069975" y="3122613"/>
            <a:ext cx="7239000" cy="2174875"/>
            <a:chOff x="1107440" y="3122509"/>
            <a:chExt cx="7239137" cy="2174247"/>
          </a:xfrm>
        </p:grpSpPr>
        <p:grpSp>
          <p:nvGrpSpPr>
            <p:cNvPr id="40005" name="Group 65"/>
            <p:cNvGrpSpPr>
              <a:grpSpLocks/>
            </p:cNvGrpSpPr>
            <p:nvPr/>
          </p:nvGrpSpPr>
          <p:grpSpPr bwMode="auto">
            <a:xfrm>
              <a:off x="1107440" y="3128433"/>
              <a:ext cx="2732193" cy="2168323"/>
              <a:chOff x="1107440" y="2779609"/>
              <a:chExt cx="2732193" cy="2168323"/>
            </a:xfrm>
          </p:grpSpPr>
          <p:cxnSp>
            <p:nvCxnSpPr>
              <p:cNvPr id="40025" name="Straight Connector 56"/>
              <p:cNvCxnSpPr>
                <a:cxnSpLocks noChangeShapeType="1"/>
              </p:cNvCxnSpPr>
              <p:nvPr/>
            </p:nvCxnSpPr>
            <p:spPr bwMode="auto">
              <a:xfrm rot="5400000">
                <a:off x="2667419" y="3862933"/>
                <a:ext cx="2158164" cy="2"/>
              </a:xfrm>
              <a:prstGeom prst="line">
                <a:avLst/>
              </a:prstGeom>
              <a:noFill/>
              <a:ln w="12700">
                <a:solidFill>
                  <a:srgbClr val="008000"/>
                </a:solidFill>
                <a:prstDash val="dash"/>
                <a:round/>
                <a:headEnd/>
                <a:tailEnd type="none" w="lg" len="lg"/>
              </a:ln>
            </p:spPr>
          </p:cxnSp>
          <p:cxnSp>
            <p:nvCxnSpPr>
              <p:cNvPr id="40026" name="Straight Connector 57"/>
              <p:cNvCxnSpPr>
                <a:cxnSpLocks noChangeShapeType="1"/>
              </p:cNvCxnSpPr>
              <p:nvPr/>
            </p:nvCxnSpPr>
            <p:spPr bwMode="auto">
              <a:xfrm rot="5400000">
                <a:off x="2040850" y="3858690"/>
                <a:ext cx="2158164" cy="2"/>
              </a:xfrm>
              <a:prstGeom prst="line">
                <a:avLst/>
              </a:prstGeom>
              <a:noFill/>
              <a:ln w="12700">
                <a:solidFill>
                  <a:srgbClr val="008000"/>
                </a:solidFill>
                <a:prstDash val="dash"/>
                <a:round/>
                <a:headEnd/>
                <a:tailEnd type="none" w="lg" len="lg"/>
              </a:ln>
            </p:spPr>
          </p:cxnSp>
          <p:cxnSp>
            <p:nvCxnSpPr>
              <p:cNvPr id="40027" name="Straight Connector 58"/>
              <p:cNvCxnSpPr>
                <a:cxnSpLocks noChangeShapeType="1"/>
              </p:cNvCxnSpPr>
              <p:nvPr/>
            </p:nvCxnSpPr>
            <p:spPr bwMode="auto">
              <a:xfrm rot="5400000">
                <a:off x="1642936" y="3864615"/>
                <a:ext cx="2158164" cy="2"/>
              </a:xfrm>
              <a:prstGeom prst="line">
                <a:avLst/>
              </a:prstGeom>
              <a:noFill/>
              <a:ln w="12700">
                <a:solidFill>
                  <a:srgbClr val="008000"/>
                </a:solidFill>
                <a:prstDash val="dash"/>
                <a:round/>
                <a:headEnd/>
                <a:tailEnd type="none" w="lg" len="lg"/>
              </a:ln>
            </p:spPr>
          </p:cxnSp>
          <p:cxnSp>
            <p:nvCxnSpPr>
              <p:cNvPr id="40028" name="Straight Connector 59"/>
              <p:cNvCxnSpPr>
                <a:cxnSpLocks noChangeShapeType="1"/>
              </p:cNvCxnSpPr>
              <p:nvPr/>
            </p:nvCxnSpPr>
            <p:spPr bwMode="auto">
              <a:xfrm rot="5400000">
                <a:off x="1304284" y="3868849"/>
                <a:ext cx="2158164" cy="2"/>
              </a:xfrm>
              <a:prstGeom prst="line">
                <a:avLst/>
              </a:prstGeom>
              <a:noFill/>
              <a:ln w="12700">
                <a:solidFill>
                  <a:srgbClr val="008000"/>
                </a:solidFill>
                <a:prstDash val="dash"/>
                <a:round/>
                <a:headEnd/>
                <a:tailEnd type="none" w="lg" len="lg"/>
              </a:ln>
            </p:spPr>
          </p:cxnSp>
          <p:cxnSp>
            <p:nvCxnSpPr>
              <p:cNvPr id="40029" name="Straight Connector 60"/>
              <p:cNvCxnSpPr>
                <a:cxnSpLocks noChangeShapeType="1"/>
              </p:cNvCxnSpPr>
              <p:nvPr/>
            </p:nvCxnSpPr>
            <p:spPr bwMode="auto">
              <a:xfrm rot="5400000">
                <a:off x="765804" y="3868847"/>
                <a:ext cx="2158164" cy="2"/>
              </a:xfrm>
              <a:prstGeom prst="line">
                <a:avLst/>
              </a:prstGeom>
              <a:noFill/>
              <a:ln w="12700">
                <a:solidFill>
                  <a:srgbClr val="008000"/>
                </a:solidFill>
                <a:prstDash val="dash"/>
                <a:round/>
                <a:headEnd/>
                <a:tailEnd type="none" w="lg" len="lg"/>
              </a:ln>
            </p:spPr>
          </p:cxnSp>
          <p:sp>
            <p:nvSpPr>
              <p:cNvPr id="40030" name="Freeform 43"/>
              <p:cNvSpPr>
                <a:spLocks noChangeArrowheads="1"/>
              </p:cNvSpPr>
              <p:nvPr/>
            </p:nvSpPr>
            <p:spPr bwMode="auto">
              <a:xfrm>
                <a:off x="1121833" y="2908300"/>
                <a:ext cx="2620434" cy="1824567"/>
              </a:xfrm>
              <a:custGeom>
                <a:avLst/>
                <a:gdLst>
                  <a:gd name="T0" fmla="*/ 0 w 2620434"/>
                  <a:gd name="T1" fmla="*/ 1824567 h 1824567"/>
                  <a:gd name="T2" fmla="*/ 711200 w 2620434"/>
                  <a:gd name="T3" fmla="*/ 533400 h 1824567"/>
                  <a:gd name="T4" fmla="*/ 1261534 w 2620434"/>
                  <a:gd name="T5" fmla="*/ 59267 h 1824567"/>
                  <a:gd name="T6" fmla="*/ 1595967 w 2620434"/>
                  <a:gd name="T7" fmla="*/ 0 h 1824567"/>
                  <a:gd name="T8" fmla="*/ 1993900 w 2620434"/>
                  <a:gd name="T9" fmla="*/ 131233 h 1824567"/>
                  <a:gd name="T10" fmla="*/ 2620434 w 2620434"/>
                  <a:gd name="T11" fmla="*/ 842433 h 1824567"/>
                  <a:gd name="T12" fmla="*/ 0 60000 65536"/>
                  <a:gd name="T13" fmla="*/ 0 60000 65536"/>
                  <a:gd name="T14" fmla="*/ 0 60000 65536"/>
                  <a:gd name="T15" fmla="*/ 0 60000 65536"/>
                  <a:gd name="T16" fmla="*/ 0 60000 65536"/>
                  <a:gd name="T17" fmla="*/ 0 60000 65536"/>
                  <a:gd name="T18" fmla="*/ 0 w 2620434"/>
                  <a:gd name="T19" fmla="*/ 0 h 1824567"/>
                  <a:gd name="T20" fmla="*/ 2620434 w 2620434"/>
                  <a:gd name="T21" fmla="*/ 1824567 h 1824567"/>
                </a:gdLst>
                <a:ahLst/>
                <a:cxnLst>
                  <a:cxn ang="T12">
                    <a:pos x="T0" y="T1"/>
                  </a:cxn>
                  <a:cxn ang="T13">
                    <a:pos x="T2" y="T3"/>
                  </a:cxn>
                  <a:cxn ang="T14">
                    <a:pos x="T4" y="T5"/>
                  </a:cxn>
                  <a:cxn ang="T15">
                    <a:pos x="T6" y="T7"/>
                  </a:cxn>
                  <a:cxn ang="T16">
                    <a:pos x="T8" y="T9"/>
                  </a:cxn>
                  <a:cxn ang="T17">
                    <a:pos x="T10" y="T11"/>
                  </a:cxn>
                </a:cxnLst>
                <a:rect l="T18" t="T19" r="T20" b="T21"/>
                <a:pathLst>
                  <a:path w="2620434" h="1824567">
                    <a:moveTo>
                      <a:pt x="0" y="1824567"/>
                    </a:moveTo>
                    <a:lnTo>
                      <a:pt x="711200" y="533400"/>
                    </a:lnTo>
                    <a:lnTo>
                      <a:pt x="1261534" y="59267"/>
                    </a:lnTo>
                    <a:lnTo>
                      <a:pt x="1595967" y="0"/>
                    </a:lnTo>
                    <a:lnTo>
                      <a:pt x="1993900" y="131233"/>
                    </a:lnTo>
                    <a:lnTo>
                      <a:pt x="2620434" y="842433"/>
                    </a:lnTo>
                  </a:path>
                </a:pathLst>
              </a:custGeom>
              <a:noFill/>
              <a:ln w="25400">
                <a:solidFill>
                  <a:schemeClr val="tx1"/>
                </a:solidFill>
                <a:round/>
                <a:headEnd/>
                <a:tailEnd type="none" w="lg" len="lg"/>
              </a:ln>
            </p:spPr>
            <p:txBody>
              <a:bodyPr>
                <a:prstTxWarp prst="textNoShape">
                  <a:avLst/>
                </a:prstTxWarp>
              </a:bodyPr>
              <a:lstStyle/>
              <a:p>
                <a:endParaRPr lang="en-US"/>
              </a:p>
            </p:txBody>
          </p:sp>
          <p:sp>
            <p:nvSpPr>
              <p:cNvPr id="40031" name="Freeform 8"/>
              <p:cNvSpPr>
                <a:spLocks noChangeArrowheads="1"/>
              </p:cNvSpPr>
              <p:nvPr/>
            </p:nvSpPr>
            <p:spPr bwMode="auto">
              <a:xfrm>
                <a:off x="1130300" y="2899833"/>
                <a:ext cx="2616200" cy="1833034"/>
              </a:xfrm>
              <a:custGeom>
                <a:avLst/>
                <a:gdLst>
                  <a:gd name="T0" fmla="*/ 0 w 2616200"/>
                  <a:gd name="T1" fmla="*/ 1833034 h 1833034"/>
                  <a:gd name="T2" fmla="*/ 71966 w 2616200"/>
                  <a:gd name="T3" fmla="*/ 1672167 h 1833034"/>
                  <a:gd name="T4" fmla="*/ 165100 w 2616200"/>
                  <a:gd name="T5" fmla="*/ 1468967 h 1833034"/>
                  <a:gd name="T6" fmla="*/ 283633 w 2616200"/>
                  <a:gd name="T7" fmla="*/ 1231900 h 1833034"/>
                  <a:gd name="T8" fmla="*/ 397933 w 2616200"/>
                  <a:gd name="T9" fmla="*/ 1020234 h 1833034"/>
                  <a:gd name="T10" fmla="*/ 491066 w 2616200"/>
                  <a:gd name="T11" fmla="*/ 863600 h 1833034"/>
                  <a:gd name="T12" fmla="*/ 613833 w 2616200"/>
                  <a:gd name="T13" fmla="*/ 673100 h 1833034"/>
                  <a:gd name="T14" fmla="*/ 715433 w 2616200"/>
                  <a:gd name="T15" fmla="*/ 537634 h 1833034"/>
                  <a:gd name="T16" fmla="*/ 859366 w 2616200"/>
                  <a:gd name="T17" fmla="*/ 372534 h 1833034"/>
                  <a:gd name="T18" fmla="*/ 956733 w 2616200"/>
                  <a:gd name="T19" fmla="*/ 275167 h 1833034"/>
                  <a:gd name="T20" fmla="*/ 1092200 w 2616200"/>
                  <a:gd name="T21" fmla="*/ 160867 h 1833034"/>
                  <a:gd name="T22" fmla="*/ 1181100 w 2616200"/>
                  <a:gd name="T23" fmla="*/ 110067 h 1833034"/>
                  <a:gd name="T24" fmla="*/ 1257300 w 2616200"/>
                  <a:gd name="T25" fmla="*/ 63500 h 1833034"/>
                  <a:gd name="T26" fmla="*/ 1375833 w 2616200"/>
                  <a:gd name="T27" fmla="*/ 21167 h 1833034"/>
                  <a:gd name="T28" fmla="*/ 1490133 w 2616200"/>
                  <a:gd name="T29" fmla="*/ 4234 h 1833034"/>
                  <a:gd name="T30" fmla="*/ 1617133 w 2616200"/>
                  <a:gd name="T31" fmla="*/ 0 h 1833034"/>
                  <a:gd name="T32" fmla="*/ 1756833 w 2616200"/>
                  <a:gd name="T33" fmla="*/ 25400 h 1833034"/>
                  <a:gd name="T34" fmla="*/ 1883833 w 2616200"/>
                  <a:gd name="T35" fmla="*/ 76200 h 1833034"/>
                  <a:gd name="T36" fmla="*/ 2002366 w 2616200"/>
                  <a:gd name="T37" fmla="*/ 143934 h 1833034"/>
                  <a:gd name="T38" fmla="*/ 2103966 w 2616200"/>
                  <a:gd name="T39" fmla="*/ 220134 h 1833034"/>
                  <a:gd name="T40" fmla="*/ 2243666 w 2616200"/>
                  <a:gd name="T41" fmla="*/ 351367 h 1833034"/>
                  <a:gd name="T42" fmla="*/ 2408766 w 2616200"/>
                  <a:gd name="T43" fmla="*/ 533400 h 1833034"/>
                  <a:gd name="T44" fmla="*/ 2616200 w 2616200"/>
                  <a:gd name="T45" fmla="*/ 838200 h 18330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16200"/>
                  <a:gd name="T70" fmla="*/ 0 h 1833034"/>
                  <a:gd name="T71" fmla="*/ 2616200 w 2616200"/>
                  <a:gd name="T72" fmla="*/ 1833034 h 18330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16200" h="1833034">
                    <a:moveTo>
                      <a:pt x="0" y="1833034"/>
                    </a:moveTo>
                    <a:lnTo>
                      <a:pt x="71966" y="1672167"/>
                    </a:lnTo>
                    <a:lnTo>
                      <a:pt x="165100" y="1468967"/>
                    </a:lnTo>
                    <a:lnTo>
                      <a:pt x="283633" y="1231900"/>
                    </a:lnTo>
                    <a:lnTo>
                      <a:pt x="397933" y="1020234"/>
                    </a:lnTo>
                    <a:lnTo>
                      <a:pt x="491066" y="863600"/>
                    </a:lnTo>
                    <a:lnTo>
                      <a:pt x="613833" y="673100"/>
                    </a:lnTo>
                    <a:lnTo>
                      <a:pt x="715433" y="537634"/>
                    </a:lnTo>
                    <a:lnTo>
                      <a:pt x="859366" y="372534"/>
                    </a:lnTo>
                    <a:lnTo>
                      <a:pt x="956733" y="275167"/>
                    </a:lnTo>
                    <a:lnTo>
                      <a:pt x="1092200" y="160867"/>
                    </a:lnTo>
                    <a:lnTo>
                      <a:pt x="1181100" y="110067"/>
                    </a:lnTo>
                    <a:lnTo>
                      <a:pt x="1257300" y="63500"/>
                    </a:lnTo>
                    <a:lnTo>
                      <a:pt x="1375833" y="21167"/>
                    </a:lnTo>
                    <a:lnTo>
                      <a:pt x="1490133" y="4234"/>
                    </a:lnTo>
                    <a:lnTo>
                      <a:pt x="1617133" y="0"/>
                    </a:lnTo>
                    <a:lnTo>
                      <a:pt x="1756833" y="25400"/>
                    </a:lnTo>
                    <a:lnTo>
                      <a:pt x="1883833" y="76200"/>
                    </a:lnTo>
                    <a:lnTo>
                      <a:pt x="2002366" y="143934"/>
                    </a:lnTo>
                    <a:lnTo>
                      <a:pt x="2103966" y="220134"/>
                    </a:lnTo>
                    <a:lnTo>
                      <a:pt x="2243666" y="351367"/>
                    </a:lnTo>
                    <a:lnTo>
                      <a:pt x="2408766" y="533400"/>
                    </a:lnTo>
                    <a:lnTo>
                      <a:pt x="2616200" y="838200"/>
                    </a:lnTo>
                  </a:path>
                </a:pathLst>
              </a:custGeom>
              <a:noFill/>
              <a:ln w="25400">
                <a:solidFill>
                  <a:srgbClr val="800000"/>
                </a:solidFill>
                <a:round/>
                <a:headEnd/>
                <a:tailEnd type="none" w="lg" len="lg"/>
              </a:ln>
            </p:spPr>
            <p:txBody>
              <a:bodyPr>
                <a:prstTxWarp prst="textNoShape">
                  <a:avLst/>
                </a:prstTxWarp>
              </a:bodyPr>
              <a:lstStyle/>
              <a:p>
                <a:endParaRPr lang="en-US"/>
              </a:p>
            </p:txBody>
          </p:sp>
          <p:sp>
            <p:nvSpPr>
              <p:cNvPr id="40032" name="Oval 9"/>
              <p:cNvSpPr>
                <a:spLocks noChangeArrowheads="1"/>
              </p:cNvSpPr>
              <p:nvPr/>
            </p:nvSpPr>
            <p:spPr bwMode="auto">
              <a:xfrm>
                <a:off x="1820333" y="3417158"/>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3" name="Oval 10"/>
              <p:cNvSpPr>
                <a:spLocks noChangeArrowheads="1"/>
              </p:cNvSpPr>
              <p:nvPr/>
            </p:nvSpPr>
            <p:spPr bwMode="auto">
              <a:xfrm>
                <a:off x="2362200" y="2951481"/>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4" name="Oval 11"/>
              <p:cNvSpPr>
                <a:spLocks noChangeArrowheads="1"/>
              </p:cNvSpPr>
              <p:nvPr/>
            </p:nvSpPr>
            <p:spPr bwMode="auto">
              <a:xfrm>
                <a:off x="2700852" y="2883765"/>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5" name="Oval 12"/>
              <p:cNvSpPr>
                <a:spLocks noChangeArrowheads="1"/>
              </p:cNvSpPr>
              <p:nvPr/>
            </p:nvSpPr>
            <p:spPr bwMode="auto">
              <a:xfrm>
                <a:off x="3098766" y="3019233"/>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6" name="Oval 13"/>
              <p:cNvSpPr>
                <a:spLocks noChangeArrowheads="1"/>
              </p:cNvSpPr>
              <p:nvPr/>
            </p:nvSpPr>
            <p:spPr bwMode="auto">
              <a:xfrm>
                <a:off x="3725262" y="3721923"/>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7" name="Rectangle 6"/>
              <p:cNvSpPr>
                <a:spLocks noChangeArrowheads="1"/>
              </p:cNvSpPr>
              <p:nvPr/>
            </p:nvSpPr>
            <p:spPr bwMode="auto">
              <a:xfrm>
                <a:off x="1134533" y="2794000"/>
                <a:ext cx="2705100" cy="21336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40038" name="Oval 7"/>
              <p:cNvSpPr>
                <a:spLocks noChangeArrowheads="1"/>
              </p:cNvSpPr>
              <p:nvPr/>
            </p:nvSpPr>
            <p:spPr bwMode="auto">
              <a:xfrm>
                <a:off x="1107440" y="4710007"/>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grpSp>
        <p:grpSp>
          <p:nvGrpSpPr>
            <p:cNvPr id="40006" name="Group 66"/>
            <p:cNvGrpSpPr>
              <a:grpSpLocks/>
            </p:cNvGrpSpPr>
            <p:nvPr/>
          </p:nvGrpSpPr>
          <p:grpSpPr bwMode="auto">
            <a:xfrm>
              <a:off x="5624967" y="3122509"/>
              <a:ext cx="2721610" cy="2168322"/>
              <a:chOff x="5624967" y="2779609"/>
              <a:chExt cx="2721610" cy="2168322"/>
            </a:xfrm>
          </p:grpSpPr>
          <p:cxnSp>
            <p:nvCxnSpPr>
              <p:cNvPr id="40007" name="Straight Connector 23"/>
              <p:cNvCxnSpPr>
                <a:cxnSpLocks noChangeShapeType="1"/>
                <a:endCxn id="40010" idx="4"/>
              </p:cNvCxnSpPr>
              <p:nvPr/>
            </p:nvCxnSpPr>
            <p:spPr bwMode="auto">
              <a:xfrm rot="5400000" flipH="1" flipV="1">
                <a:off x="6172796" y="3509972"/>
                <a:ext cx="1468817" cy="721016"/>
              </a:xfrm>
              <a:prstGeom prst="line">
                <a:avLst/>
              </a:prstGeom>
              <a:noFill/>
              <a:ln w="25400">
                <a:solidFill>
                  <a:schemeClr val="tx1"/>
                </a:solidFill>
                <a:round/>
                <a:headEnd/>
                <a:tailEnd type="none" w="lg" len="lg"/>
              </a:ln>
            </p:spPr>
          </p:cxnSp>
          <p:sp>
            <p:nvSpPr>
              <p:cNvPr id="40008" name="Freeform 15"/>
              <p:cNvSpPr>
                <a:spLocks noChangeArrowheads="1"/>
              </p:cNvSpPr>
              <p:nvPr/>
            </p:nvSpPr>
            <p:spPr bwMode="auto">
              <a:xfrm>
                <a:off x="5641477" y="2802467"/>
                <a:ext cx="2620433" cy="2116666"/>
              </a:xfrm>
              <a:custGeom>
                <a:avLst/>
                <a:gdLst>
                  <a:gd name="T0" fmla="*/ 0 w 2620433"/>
                  <a:gd name="T1" fmla="*/ 2116666 h 2116666"/>
                  <a:gd name="T2" fmla="*/ 177800 w 2620433"/>
                  <a:gd name="T3" fmla="*/ 2103966 h 2116666"/>
                  <a:gd name="T4" fmla="*/ 258233 w 2620433"/>
                  <a:gd name="T5" fmla="*/ 2099733 h 2116666"/>
                  <a:gd name="T6" fmla="*/ 342900 w 2620433"/>
                  <a:gd name="T7" fmla="*/ 2091266 h 2116666"/>
                  <a:gd name="T8" fmla="*/ 427567 w 2620433"/>
                  <a:gd name="T9" fmla="*/ 2082800 h 2116666"/>
                  <a:gd name="T10" fmla="*/ 554567 w 2620433"/>
                  <a:gd name="T11" fmla="*/ 2053166 h 2116666"/>
                  <a:gd name="T12" fmla="*/ 630767 w 2620433"/>
                  <a:gd name="T13" fmla="*/ 2019300 h 2116666"/>
                  <a:gd name="T14" fmla="*/ 770467 w 2620433"/>
                  <a:gd name="T15" fmla="*/ 1934633 h 2116666"/>
                  <a:gd name="T16" fmla="*/ 876300 w 2620433"/>
                  <a:gd name="T17" fmla="*/ 1837266 h 2116666"/>
                  <a:gd name="T18" fmla="*/ 982133 w 2620433"/>
                  <a:gd name="T19" fmla="*/ 1684866 h 2116666"/>
                  <a:gd name="T20" fmla="*/ 1075267 w 2620433"/>
                  <a:gd name="T21" fmla="*/ 1519766 h 2116666"/>
                  <a:gd name="T22" fmla="*/ 1189567 w 2620433"/>
                  <a:gd name="T23" fmla="*/ 1240366 h 2116666"/>
                  <a:gd name="T24" fmla="*/ 1325033 w 2620433"/>
                  <a:gd name="T25" fmla="*/ 910166 h 2116666"/>
                  <a:gd name="T26" fmla="*/ 1447800 w 2620433"/>
                  <a:gd name="T27" fmla="*/ 626533 h 2116666"/>
                  <a:gd name="T28" fmla="*/ 1540933 w 2620433"/>
                  <a:gd name="T29" fmla="*/ 440266 h 2116666"/>
                  <a:gd name="T30" fmla="*/ 1604433 w 2620433"/>
                  <a:gd name="T31" fmla="*/ 351366 h 2116666"/>
                  <a:gd name="T32" fmla="*/ 1646767 w 2620433"/>
                  <a:gd name="T33" fmla="*/ 300566 h 2116666"/>
                  <a:gd name="T34" fmla="*/ 1697567 w 2620433"/>
                  <a:gd name="T35" fmla="*/ 232833 h 2116666"/>
                  <a:gd name="T36" fmla="*/ 1782233 w 2620433"/>
                  <a:gd name="T37" fmla="*/ 156633 h 2116666"/>
                  <a:gd name="T38" fmla="*/ 1892300 w 2620433"/>
                  <a:gd name="T39" fmla="*/ 93133 h 2116666"/>
                  <a:gd name="T40" fmla="*/ 2027767 w 2620433"/>
                  <a:gd name="T41" fmla="*/ 46566 h 2116666"/>
                  <a:gd name="T42" fmla="*/ 2184400 w 2620433"/>
                  <a:gd name="T43" fmla="*/ 16933 h 2116666"/>
                  <a:gd name="T44" fmla="*/ 2311400 w 2620433"/>
                  <a:gd name="T45" fmla="*/ 4233 h 2116666"/>
                  <a:gd name="T46" fmla="*/ 2620433 w 2620433"/>
                  <a:gd name="T47" fmla="*/ 0 h 21166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0433"/>
                  <a:gd name="T73" fmla="*/ 0 h 2116666"/>
                  <a:gd name="T74" fmla="*/ 2620433 w 2620433"/>
                  <a:gd name="T75" fmla="*/ 2116666 h 21166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0433" h="2116666">
                    <a:moveTo>
                      <a:pt x="0" y="2116666"/>
                    </a:moveTo>
                    <a:lnTo>
                      <a:pt x="177800" y="2103966"/>
                    </a:lnTo>
                    <a:lnTo>
                      <a:pt x="258233" y="2099733"/>
                    </a:lnTo>
                    <a:lnTo>
                      <a:pt x="342900" y="2091266"/>
                    </a:lnTo>
                    <a:lnTo>
                      <a:pt x="427567" y="2082800"/>
                    </a:lnTo>
                    <a:lnTo>
                      <a:pt x="554567" y="2053166"/>
                    </a:lnTo>
                    <a:lnTo>
                      <a:pt x="630767" y="2019300"/>
                    </a:lnTo>
                    <a:lnTo>
                      <a:pt x="770467" y="1934633"/>
                    </a:lnTo>
                    <a:lnTo>
                      <a:pt x="876300" y="1837266"/>
                    </a:lnTo>
                    <a:lnTo>
                      <a:pt x="982133" y="1684866"/>
                    </a:lnTo>
                    <a:lnTo>
                      <a:pt x="1075267" y="1519766"/>
                    </a:lnTo>
                    <a:lnTo>
                      <a:pt x="1189567" y="1240366"/>
                    </a:lnTo>
                    <a:lnTo>
                      <a:pt x="1325033" y="910166"/>
                    </a:lnTo>
                    <a:lnTo>
                      <a:pt x="1447800" y="626533"/>
                    </a:lnTo>
                    <a:lnTo>
                      <a:pt x="1540933" y="440266"/>
                    </a:lnTo>
                    <a:lnTo>
                      <a:pt x="1604433" y="351366"/>
                    </a:lnTo>
                    <a:lnTo>
                      <a:pt x="1646767" y="300566"/>
                    </a:lnTo>
                    <a:lnTo>
                      <a:pt x="1697567" y="232833"/>
                    </a:lnTo>
                    <a:lnTo>
                      <a:pt x="1782233" y="156633"/>
                    </a:lnTo>
                    <a:lnTo>
                      <a:pt x="1892300" y="93133"/>
                    </a:lnTo>
                    <a:lnTo>
                      <a:pt x="2027767" y="46566"/>
                    </a:lnTo>
                    <a:lnTo>
                      <a:pt x="2184400" y="16933"/>
                    </a:lnTo>
                    <a:lnTo>
                      <a:pt x="2311400" y="4233"/>
                    </a:lnTo>
                    <a:lnTo>
                      <a:pt x="2620433" y="0"/>
                    </a:lnTo>
                  </a:path>
                </a:pathLst>
              </a:custGeom>
              <a:noFill/>
              <a:ln w="25400">
                <a:solidFill>
                  <a:srgbClr val="0000FF"/>
                </a:solidFill>
                <a:round/>
                <a:headEnd/>
                <a:tailEnd type="none" w="lg" len="lg"/>
              </a:ln>
            </p:spPr>
            <p:txBody>
              <a:bodyPr>
                <a:prstTxWarp prst="textNoShape">
                  <a:avLst/>
                </a:prstTxWarp>
              </a:bodyPr>
              <a:lstStyle/>
              <a:p>
                <a:endParaRPr lang="en-US"/>
              </a:p>
            </p:txBody>
          </p:sp>
          <p:cxnSp>
            <p:nvCxnSpPr>
              <p:cNvPr id="40009" name="Straight Connector 30"/>
              <p:cNvCxnSpPr>
                <a:cxnSpLocks noChangeShapeType="1"/>
                <a:stCxn id="40010" idx="4"/>
                <a:endCxn id="40013" idx="3"/>
              </p:cNvCxnSpPr>
              <p:nvPr/>
            </p:nvCxnSpPr>
            <p:spPr bwMode="auto">
              <a:xfrm rot="5400000" flipH="1" flipV="1">
                <a:off x="7313105" y="2845204"/>
                <a:ext cx="245474" cy="336260"/>
              </a:xfrm>
              <a:prstGeom prst="line">
                <a:avLst/>
              </a:prstGeom>
              <a:noFill/>
              <a:ln w="25400">
                <a:solidFill>
                  <a:schemeClr val="tx1"/>
                </a:solidFill>
                <a:round/>
                <a:headEnd/>
                <a:tailEnd type="none" w="lg" len="lg"/>
              </a:ln>
            </p:spPr>
          </p:cxnSp>
          <p:sp>
            <p:nvSpPr>
              <p:cNvPr id="40010" name="Oval 19"/>
              <p:cNvSpPr>
                <a:spLocks noChangeArrowheads="1"/>
              </p:cNvSpPr>
              <p:nvPr/>
            </p:nvSpPr>
            <p:spPr bwMode="auto">
              <a:xfrm>
                <a:off x="7244852" y="3090352"/>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40011" name="Straight Connector 33"/>
              <p:cNvCxnSpPr>
                <a:cxnSpLocks noChangeShapeType="1"/>
              </p:cNvCxnSpPr>
              <p:nvPr/>
            </p:nvCxnSpPr>
            <p:spPr bwMode="auto">
              <a:xfrm rot="5400000" flipH="1" flipV="1">
                <a:off x="7911680" y="2527089"/>
                <a:ext cx="55801" cy="625609"/>
              </a:xfrm>
              <a:prstGeom prst="line">
                <a:avLst/>
              </a:prstGeom>
              <a:noFill/>
              <a:ln w="25400">
                <a:solidFill>
                  <a:schemeClr val="tx1"/>
                </a:solidFill>
                <a:round/>
                <a:headEnd/>
                <a:tailEnd type="none" w="lg" len="lg"/>
              </a:ln>
            </p:spPr>
          </p:cxnSp>
          <p:sp>
            <p:nvSpPr>
              <p:cNvPr id="40012" name="Oval 21"/>
              <p:cNvSpPr>
                <a:spLocks noChangeArrowheads="1"/>
              </p:cNvSpPr>
              <p:nvPr/>
            </p:nvSpPr>
            <p:spPr bwMode="auto">
              <a:xfrm>
                <a:off x="8228891" y="2781300"/>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40013" name="Oval 20"/>
              <p:cNvSpPr>
                <a:spLocks noChangeArrowheads="1"/>
              </p:cNvSpPr>
              <p:nvPr/>
            </p:nvSpPr>
            <p:spPr bwMode="auto">
              <a:xfrm>
                <a:off x="7597277" y="285157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40014" name="Straight Connector 36"/>
              <p:cNvCxnSpPr>
                <a:cxnSpLocks noChangeShapeType="1"/>
              </p:cNvCxnSpPr>
              <p:nvPr/>
            </p:nvCxnSpPr>
            <p:spPr bwMode="auto">
              <a:xfrm flipV="1">
                <a:off x="6243669" y="4610658"/>
                <a:ext cx="297257" cy="233334"/>
              </a:xfrm>
              <a:prstGeom prst="line">
                <a:avLst/>
              </a:prstGeom>
              <a:noFill/>
              <a:ln w="25400">
                <a:solidFill>
                  <a:schemeClr val="tx1"/>
                </a:solidFill>
                <a:round/>
                <a:headEnd/>
                <a:tailEnd type="none" w="lg" len="lg"/>
              </a:ln>
            </p:spPr>
          </p:cxnSp>
          <p:sp>
            <p:nvSpPr>
              <p:cNvPr id="40015" name="Oval 18"/>
              <p:cNvSpPr>
                <a:spLocks noChangeArrowheads="1"/>
              </p:cNvSpPr>
              <p:nvPr/>
            </p:nvSpPr>
            <p:spPr bwMode="auto">
              <a:xfrm>
                <a:off x="6527302" y="457856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40016" name="Straight Connector 40"/>
              <p:cNvCxnSpPr>
                <a:cxnSpLocks noChangeShapeType="1"/>
              </p:cNvCxnSpPr>
              <p:nvPr/>
            </p:nvCxnSpPr>
            <p:spPr bwMode="auto">
              <a:xfrm flipV="1">
                <a:off x="5631952" y="4841027"/>
                <a:ext cx="609600" cy="81281"/>
              </a:xfrm>
              <a:prstGeom prst="line">
                <a:avLst/>
              </a:prstGeom>
              <a:noFill/>
              <a:ln w="25400">
                <a:solidFill>
                  <a:schemeClr val="tx1"/>
                </a:solidFill>
                <a:round/>
                <a:headEnd/>
                <a:tailEnd type="none" w="lg" len="lg"/>
              </a:ln>
            </p:spPr>
          </p:cxnSp>
          <p:sp>
            <p:nvSpPr>
              <p:cNvPr id="40017" name="Oval 16"/>
              <p:cNvSpPr>
                <a:spLocks noChangeArrowheads="1"/>
              </p:cNvSpPr>
              <p:nvPr/>
            </p:nvSpPr>
            <p:spPr bwMode="auto">
              <a:xfrm>
                <a:off x="5624967" y="489627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40018" name="Oval 17"/>
              <p:cNvSpPr>
                <a:spLocks noChangeArrowheads="1"/>
              </p:cNvSpPr>
              <p:nvPr/>
            </p:nvSpPr>
            <p:spPr bwMode="auto">
              <a:xfrm>
                <a:off x="6205358" y="4814992"/>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40019" name="Straight Connector 50"/>
              <p:cNvCxnSpPr>
                <a:cxnSpLocks noChangeShapeType="1"/>
              </p:cNvCxnSpPr>
              <p:nvPr/>
            </p:nvCxnSpPr>
            <p:spPr bwMode="auto">
              <a:xfrm rot="5400000">
                <a:off x="5149770" y="3864614"/>
                <a:ext cx="2158164" cy="2"/>
              </a:xfrm>
              <a:prstGeom prst="line">
                <a:avLst/>
              </a:prstGeom>
              <a:noFill/>
              <a:ln w="12700">
                <a:solidFill>
                  <a:srgbClr val="FF0000"/>
                </a:solidFill>
                <a:prstDash val="dash"/>
                <a:round/>
                <a:headEnd/>
                <a:tailEnd type="none" w="lg" len="lg"/>
              </a:ln>
            </p:spPr>
          </p:cxnSp>
          <p:cxnSp>
            <p:nvCxnSpPr>
              <p:cNvPr id="40020" name="Straight Connector 61"/>
              <p:cNvCxnSpPr>
                <a:cxnSpLocks noChangeShapeType="1"/>
              </p:cNvCxnSpPr>
              <p:nvPr/>
            </p:nvCxnSpPr>
            <p:spPr bwMode="auto">
              <a:xfrm rot="5400000">
                <a:off x="5467613" y="3860381"/>
                <a:ext cx="2158164" cy="2"/>
              </a:xfrm>
              <a:prstGeom prst="line">
                <a:avLst/>
              </a:prstGeom>
              <a:noFill/>
              <a:ln w="12700">
                <a:solidFill>
                  <a:srgbClr val="FF0000"/>
                </a:solidFill>
                <a:prstDash val="dash"/>
                <a:round/>
                <a:headEnd/>
                <a:tailEnd type="none" w="lg" len="lg"/>
              </a:ln>
            </p:spPr>
          </p:cxnSp>
          <p:cxnSp>
            <p:nvCxnSpPr>
              <p:cNvPr id="40021" name="Straight Connector 62"/>
              <p:cNvCxnSpPr>
                <a:cxnSpLocks noChangeShapeType="1"/>
              </p:cNvCxnSpPr>
              <p:nvPr/>
            </p:nvCxnSpPr>
            <p:spPr bwMode="auto">
              <a:xfrm rot="5400000">
                <a:off x="6188629" y="3868848"/>
                <a:ext cx="2158164" cy="2"/>
              </a:xfrm>
              <a:prstGeom prst="line">
                <a:avLst/>
              </a:prstGeom>
              <a:noFill/>
              <a:ln w="12700">
                <a:solidFill>
                  <a:srgbClr val="FF0000"/>
                </a:solidFill>
                <a:prstDash val="dash"/>
                <a:round/>
                <a:headEnd/>
                <a:tailEnd type="none" w="lg" len="lg"/>
              </a:ln>
            </p:spPr>
          </p:cxnSp>
          <p:cxnSp>
            <p:nvCxnSpPr>
              <p:cNvPr id="40022" name="Straight Connector 63"/>
              <p:cNvCxnSpPr>
                <a:cxnSpLocks noChangeShapeType="1"/>
              </p:cNvCxnSpPr>
              <p:nvPr/>
            </p:nvCxnSpPr>
            <p:spPr bwMode="auto">
              <a:xfrm rot="5400000">
                <a:off x="6546056" y="3858690"/>
                <a:ext cx="2158164" cy="2"/>
              </a:xfrm>
              <a:prstGeom prst="line">
                <a:avLst/>
              </a:prstGeom>
              <a:noFill/>
              <a:ln w="12700">
                <a:solidFill>
                  <a:srgbClr val="FF0000"/>
                </a:solidFill>
                <a:prstDash val="dash"/>
                <a:round/>
                <a:headEnd/>
                <a:tailEnd type="none" w="lg" len="lg"/>
              </a:ln>
            </p:spPr>
          </p:cxnSp>
          <p:cxnSp>
            <p:nvCxnSpPr>
              <p:cNvPr id="40023" name="Straight Connector 64"/>
              <p:cNvCxnSpPr>
                <a:cxnSpLocks noChangeShapeType="1"/>
              </p:cNvCxnSpPr>
              <p:nvPr/>
            </p:nvCxnSpPr>
            <p:spPr bwMode="auto">
              <a:xfrm rot="5400000">
                <a:off x="7173302" y="3858690"/>
                <a:ext cx="2158164" cy="2"/>
              </a:xfrm>
              <a:prstGeom prst="line">
                <a:avLst/>
              </a:prstGeom>
              <a:noFill/>
              <a:ln w="12700">
                <a:solidFill>
                  <a:srgbClr val="FF0000"/>
                </a:solidFill>
                <a:prstDash val="dash"/>
                <a:round/>
                <a:headEnd/>
                <a:tailEnd type="none" w="lg" len="lg"/>
              </a:ln>
            </p:spPr>
          </p:cxnSp>
          <p:sp>
            <p:nvSpPr>
              <p:cNvPr id="40024" name="Rectangle 14"/>
              <p:cNvSpPr>
                <a:spLocks noChangeArrowheads="1"/>
              </p:cNvSpPr>
              <p:nvPr/>
            </p:nvSpPr>
            <p:spPr bwMode="auto">
              <a:xfrm>
                <a:off x="5641477" y="2794000"/>
                <a:ext cx="2705100" cy="21336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grpSp>
      </p:grpSp>
      <p:grpSp>
        <p:nvGrpSpPr>
          <p:cNvPr id="6" name="Group 101"/>
          <p:cNvGrpSpPr>
            <a:grpSpLocks/>
          </p:cNvGrpSpPr>
          <p:nvPr/>
        </p:nvGrpSpPr>
        <p:grpSpPr bwMode="auto">
          <a:xfrm>
            <a:off x="3279775" y="3124200"/>
            <a:ext cx="2736850" cy="2174875"/>
            <a:chOff x="3144485" y="5030051"/>
            <a:chExt cx="2736003" cy="2174247"/>
          </a:xfrm>
        </p:grpSpPr>
        <p:grpSp>
          <p:nvGrpSpPr>
            <p:cNvPr id="39971" name="Group 67"/>
            <p:cNvGrpSpPr>
              <a:grpSpLocks/>
            </p:cNvGrpSpPr>
            <p:nvPr/>
          </p:nvGrpSpPr>
          <p:grpSpPr bwMode="auto">
            <a:xfrm>
              <a:off x="3144485" y="5030051"/>
              <a:ext cx="2732193" cy="2168323"/>
              <a:chOff x="1107440" y="2779609"/>
              <a:chExt cx="2732193" cy="2168323"/>
            </a:xfrm>
          </p:grpSpPr>
          <p:cxnSp>
            <p:nvCxnSpPr>
              <p:cNvPr id="39991" name="Straight Connector 68"/>
              <p:cNvCxnSpPr>
                <a:cxnSpLocks noChangeShapeType="1"/>
              </p:cNvCxnSpPr>
              <p:nvPr/>
            </p:nvCxnSpPr>
            <p:spPr bwMode="auto">
              <a:xfrm rot="5400000">
                <a:off x="2667419" y="3862933"/>
                <a:ext cx="2158164" cy="2"/>
              </a:xfrm>
              <a:prstGeom prst="line">
                <a:avLst/>
              </a:prstGeom>
              <a:noFill/>
              <a:ln w="12700">
                <a:solidFill>
                  <a:srgbClr val="008000"/>
                </a:solidFill>
                <a:prstDash val="dash"/>
                <a:round/>
                <a:headEnd/>
                <a:tailEnd type="none" w="lg" len="lg"/>
              </a:ln>
            </p:spPr>
          </p:cxnSp>
          <p:cxnSp>
            <p:nvCxnSpPr>
              <p:cNvPr id="39992" name="Straight Connector 69"/>
              <p:cNvCxnSpPr>
                <a:cxnSpLocks noChangeShapeType="1"/>
              </p:cNvCxnSpPr>
              <p:nvPr/>
            </p:nvCxnSpPr>
            <p:spPr bwMode="auto">
              <a:xfrm rot="5400000">
                <a:off x="2040850" y="3858690"/>
                <a:ext cx="2158164" cy="2"/>
              </a:xfrm>
              <a:prstGeom prst="line">
                <a:avLst/>
              </a:prstGeom>
              <a:noFill/>
              <a:ln w="12700">
                <a:solidFill>
                  <a:srgbClr val="008000"/>
                </a:solidFill>
                <a:prstDash val="dash"/>
                <a:round/>
                <a:headEnd/>
                <a:tailEnd type="none" w="lg" len="lg"/>
              </a:ln>
            </p:spPr>
          </p:cxnSp>
          <p:cxnSp>
            <p:nvCxnSpPr>
              <p:cNvPr id="39993" name="Straight Connector 70"/>
              <p:cNvCxnSpPr>
                <a:cxnSpLocks noChangeShapeType="1"/>
              </p:cNvCxnSpPr>
              <p:nvPr/>
            </p:nvCxnSpPr>
            <p:spPr bwMode="auto">
              <a:xfrm rot="5400000">
                <a:off x="1642936" y="3864615"/>
                <a:ext cx="2158164" cy="2"/>
              </a:xfrm>
              <a:prstGeom prst="line">
                <a:avLst/>
              </a:prstGeom>
              <a:noFill/>
              <a:ln w="12700">
                <a:solidFill>
                  <a:srgbClr val="008000"/>
                </a:solidFill>
                <a:prstDash val="dash"/>
                <a:round/>
                <a:headEnd/>
                <a:tailEnd type="none" w="lg" len="lg"/>
              </a:ln>
            </p:spPr>
          </p:cxnSp>
          <p:cxnSp>
            <p:nvCxnSpPr>
              <p:cNvPr id="39994" name="Straight Connector 71"/>
              <p:cNvCxnSpPr>
                <a:cxnSpLocks noChangeShapeType="1"/>
              </p:cNvCxnSpPr>
              <p:nvPr/>
            </p:nvCxnSpPr>
            <p:spPr bwMode="auto">
              <a:xfrm rot="5400000">
                <a:off x="1304284" y="3868849"/>
                <a:ext cx="2158164" cy="2"/>
              </a:xfrm>
              <a:prstGeom prst="line">
                <a:avLst/>
              </a:prstGeom>
              <a:noFill/>
              <a:ln w="12700">
                <a:solidFill>
                  <a:srgbClr val="008000"/>
                </a:solidFill>
                <a:prstDash val="dash"/>
                <a:round/>
                <a:headEnd/>
                <a:tailEnd type="none" w="lg" len="lg"/>
              </a:ln>
            </p:spPr>
          </p:cxnSp>
          <p:cxnSp>
            <p:nvCxnSpPr>
              <p:cNvPr id="39995" name="Straight Connector 72"/>
              <p:cNvCxnSpPr>
                <a:cxnSpLocks noChangeShapeType="1"/>
              </p:cNvCxnSpPr>
              <p:nvPr/>
            </p:nvCxnSpPr>
            <p:spPr bwMode="auto">
              <a:xfrm rot="5400000">
                <a:off x="765804" y="3868847"/>
                <a:ext cx="2158164" cy="2"/>
              </a:xfrm>
              <a:prstGeom prst="line">
                <a:avLst/>
              </a:prstGeom>
              <a:noFill/>
              <a:ln w="12700">
                <a:solidFill>
                  <a:srgbClr val="008000"/>
                </a:solidFill>
                <a:prstDash val="dash"/>
                <a:round/>
                <a:headEnd/>
                <a:tailEnd type="none" w="lg" len="lg"/>
              </a:ln>
            </p:spPr>
          </p:cxnSp>
          <p:sp>
            <p:nvSpPr>
              <p:cNvPr id="39996" name="Freeform 73"/>
              <p:cNvSpPr>
                <a:spLocks noChangeArrowheads="1"/>
              </p:cNvSpPr>
              <p:nvPr/>
            </p:nvSpPr>
            <p:spPr bwMode="auto">
              <a:xfrm>
                <a:off x="1121833" y="2908300"/>
                <a:ext cx="2620434" cy="1824567"/>
              </a:xfrm>
              <a:custGeom>
                <a:avLst/>
                <a:gdLst>
                  <a:gd name="T0" fmla="*/ 0 w 2620434"/>
                  <a:gd name="T1" fmla="*/ 1824567 h 1824567"/>
                  <a:gd name="T2" fmla="*/ 711200 w 2620434"/>
                  <a:gd name="T3" fmla="*/ 533400 h 1824567"/>
                  <a:gd name="T4" fmla="*/ 1261534 w 2620434"/>
                  <a:gd name="T5" fmla="*/ 59267 h 1824567"/>
                  <a:gd name="T6" fmla="*/ 1595967 w 2620434"/>
                  <a:gd name="T7" fmla="*/ 0 h 1824567"/>
                  <a:gd name="T8" fmla="*/ 1993900 w 2620434"/>
                  <a:gd name="T9" fmla="*/ 131233 h 1824567"/>
                  <a:gd name="T10" fmla="*/ 2620434 w 2620434"/>
                  <a:gd name="T11" fmla="*/ 842433 h 1824567"/>
                  <a:gd name="T12" fmla="*/ 0 60000 65536"/>
                  <a:gd name="T13" fmla="*/ 0 60000 65536"/>
                  <a:gd name="T14" fmla="*/ 0 60000 65536"/>
                  <a:gd name="T15" fmla="*/ 0 60000 65536"/>
                  <a:gd name="T16" fmla="*/ 0 60000 65536"/>
                  <a:gd name="T17" fmla="*/ 0 60000 65536"/>
                  <a:gd name="T18" fmla="*/ 0 w 2620434"/>
                  <a:gd name="T19" fmla="*/ 0 h 1824567"/>
                  <a:gd name="T20" fmla="*/ 2620434 w 2620434"/>
                  <a:gd name="T21" fmla="*/ 1824567 h 1824567"/>
                </a:gdLst>
                <a:ahLst/>
                <a:cxnLst>
                  <a:cxn ang="T12">
                    <a:pos x="T0" y="T1"/>
                  </a:cxn>
                  <a:cxn ang="T13">
                    <a:pos x="T2" y="T3"/>
                  </a:cxn>
                  <a:cxn ang="T14">
                    <a:pos x="T4" y="T5"/>
                  </a:cxn>
                  <a:cxn ang="T15">
                    <a:pos x="T6" y="T7"/>
                  </a:cxn>
                  <a:cxn ang="T16">
                    <a:pos x="T8" y="T9"/>
                  </a:cxn>
                  <a:cxn ang="T17">
                    <a:pos x="T10" y="T11"/>
                  </a:cxn>
                </a:cxnLst>
                <a:rect l="T18" t="T19" r="T20" b="T21"/>
                <a:pathLst>
                  <a:path w="2620434" h="1824567">
                    <a:moveTo>
                      <a:pt x="0" y="1824567"/>
                    </a:moveTo>
                    <a:lnTo>
                      <a:pt x="711200" y="533400"/>
                    </a:lnTo>
                    <a:lnTo>
                      <a:pt x="1261534" y="59267"/>
                    </a:lnTo>
                    <a:lnTo>
                      <a:pt x="1595967" y="0"/>
                    </a:lnTo>
                    <a:lnTo>
                      <a:pt x="1993900" y="131233"/>
                    </a:lnTo>
                    <a:lnTo>
                      <a:pt x="2620434" y="842433"/>
                    </a:lnTo>
                  </a:path>
                </a:pathLst>
              </a:custGeom>
              <a:noFill/>
              <a:ln w="25400">
                <a:solidFill>
                  <a:schemeClr val="tx1"/>
                </a:solidFill>
                <a:round/>
                <a:headEnd/>
                <a:tailEnd type="none" w="lg" len="lg"/>
              </a:ln>
            </p:spPr>
            <p:txBody>
              <a:bodyPr>
                <a:prstTxWarp prst="textNoShape">
                  <a:avLst/>
                </a:prstTxWarp>
              </a:bodyPr>
              <a:lstStyle/>
              <a:p>
                <a:endParaRPr lang="en-US"/>
              </a:p>
            </p:txBody>
          </p:sp>
          <p:sp>
            <p:nvSpPr>
              <p:cNvPr id="39997" name="Freeform 74"/>
              <p:cNvSpPr>
                <a:spLocks noChangeArrowheads="1"/>
              </p:cNvSpPr>
              <p:nvPr/>
            </p:nvSpPr>
            <p:spPr bwMode="auto">
              <a:xfrm>
                <a:off x="1130300" y="2899833"/>
                <a:ext cx="2616200" cy="1833034"/>
              </a:xfrm>
              <a:custGeom>
                <a:avLst/>
                <a:gdLst>
                  <a:gd name="T0" fmla="*/ 0 w 2616200"/>
                  <a:gd name="T1" fmla="*/ 1833034 h 1833034"/>
                  <a:gd name="T2" fmla="*/ 71966 w 2616200"/>
                  <a:gd name="T3" fmla="*/ 1672167 h 1833034"/>
                  <a:gd name="T4" fmla="*/ 165100 w 2616200"/>
                  <a:gd name="T5" fmla="*/ 1468967 h 1833034"/>
                  <a:gd name="T6" fmla="*/ 283633 w 2616200"/>
                  <a:gd name="T7" fmla="*/ 1231900 h 1833034"/>
                  <a:gd name="T8" fmla="*/ 397933 w 2616200"/>
                  <a:gd name="T9" fmla="*/ 1020234 h 1833034"/>
                  <a:gd name="T10" fmla="*/ 491066 w 2616200"/>
                  <a:gd name="T11" fmla="*/ 863600 h 1833034"/>
                  <a:gd name="T12" fmla="*/ 613833 w 2616200"/>
                  <a:gd name="T13" fmla="*/ 673100 h 1833034"/>
                  <a:gd name="T14" fmla="*/ 715433 w 2616200"/>
                  <a:gd name="T15" fmla="*/ 537634 h 1833034"/>
                  <a:gd name="T16" fmla="*/ 859366 w 2616200"/>
                  <a:gd name="T17" fmla="*/ 372534 h 1833034"/>
                  <a:gd name="T18" fmla="*/ 956733 w 2616200"/>
                  <a:gd name="T19" fmla="*/ 275167 h 1833034"/>
                  <a:gd name="T20" fmla="*/ 1092200 w 2616200"/>
                  <a:gd name="T21" fmla="*/ 160867 h 1833034"/>
                  <a:gd name="T22" fmla="*/ 1181100 w 2616200"/>
                  <a:gd name="T23" fmla="*/ 110067 h 1833034"/>
                  <a:gd name="T24" fmla="*/ 1257300 w 2616200"/>
                  <a:gd name="T25" fmla="*/ 63500 h 1833034"/>
                  <a:gd name="T26" fmla="*/ 1375833 w 2616200"/>
                  <a:gd name="T27" fmla="*/ 21167 h 1833034"/>
                  <a:gd name="T28" fmla="*/ 1490133 w 2616200"/>
                  <a:gd name="T29" fmla="*/ 4234 h 1833034"/>
                  <a:gd name="T30" fmla="*/ 1617133 w 2616200"/>
                  <a:gd name="T31" fmla="*/ 0 h 1833034"/>
                  <a:gd name="T32" fmla="*/ 1756833 w 2616200"/>
                  <a:gd name="T33" fmla="*/ 25400 h 1833034"/>
                  <a:gd name="T34" fmla="*/ 1883833 w 2616200"/>
                  <a:gd name="T35" fmla="*/ 76200 h 1833034"/>
                  <a:gd name="T36" fmla="*/ 2002366 w 2616200"/>
                  <a:gd name="T37" fmla="*/ 143934 h 1833034"/>
                  <a:gd name="T38" fmla="*/ 2103966 w 2616200"/>
                  <a:gd name="T39" fmla="*/ 220134 h 1833034"/>
                  <a:gd name="T40" fmla="*/ 2243666 w 2616200"/>
                  <a:gd name="T41" fmla="*/ 351367 h 1833034"/>
                  <a:gd name="T42" fmla="*/ 2408766 w 2616200"/>
                  <a:gd name="T43" fmla="*/ 533400 h 1833034"/>
                  <a:gd name="T44" fmla="*/ 2616200 w 2616200"/>
                  <a:gd name="T45" fmla="*/ 838200 h 18330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16200"/>
                  <a:gd name="T70" fmla="*/ 0 h 1833034"/>
                  <a:gd name="T71" fmla="*/ 2616200 w 2616200"/>
                  <a:gd name="T72" fmla="*/ 1833034 h 18330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16200" h="1833034">
                    <a:moveTo>
                      <a:pt x="0" y="1833034"/>
                    </a:moveTo>
                    <a:lnTo>
                      <a:pt x="71966" y="1672167"/>
                    </a:lnTo>
                    <a:lnTo>
                      <a:pt x="165100" y="1468967"/>
                    </a:lnTo>
                    <a:lnTo>
                      <a:pt x="283633" y="1231900"/>
                    </a:lnTo>
                    <a:lnTo>
                      <a:pt x="397933" y="1020234"/>
                    </a:lnTo>
                    <a:lnTo>
                      <a:pt x="491066" y="863600"/>
                    </a:lnTo>
                    <a:lnTo>
                      <a:pt x="613833" y="673100"/>
                    </a:lnTo>
                    <a:lnTo>
                      <a:pt x="715433" y="537634"/>
                    </a:lnTo>
                    <a:lnTo>
                      <a:pt x="859366" y="372534"/>
                    </a:lnTo>
                    <a:lnTo>
                      <a:pt x="956733" y="275167"/>
                    </a:lnTo>
                    <a:lnTo>
                      <a:pt x="1092200" y="160867"/>
                    </a:lnTo>
                    <a:lnTo>
                      <a:pt x="1181100" y="110067"/>
                    </a:lnTo>
                    <a:lnTo>
                      <a:pt x="1257300" y="63500"/>
                    </a:lnTo>
                    <a:lnTo>
                      <a:pt x="1375833" y="21167"/>
                    </a:lnTo>
                    <a:lnTo>
                      <a:pt x="1490133" y="4234"/>
                    </a:lnTo>
                    <a:lnTo>
                      <a:pt x="1617133" y="0"/>
                    </a:lnTo>
                    <a:lnTo>
                      <a:pt x="1756833" y="25400"/>
                    </a:lnTo>
                    <a:lnTo>
                      <a:pt x="1883833" y="76200"/>
                    </a:lnTo>
                    <a:lnTo>
                      <a:pt x="2002366" y="143934"/>
                    </a:lnTo>
                    <a:lnTo>
                      <a:pt x="2103966" y="220134"/>
                    </a:lnTo>
                    <a:lnTo>
                      <a:pt x="2243666" y="351367"/>
                    </a:lnTo>
                    <a:lnTo>
                      <a:pt x="2408766" y="533400"/>
                    </a:lnTo>
                    <a:lnTo>
                      <a:pt x="2616200" y="838200"/>
                    </a:lnTo>
                  </a:path>
                </a:pathLst>
              </a:custGeom>
              <a:noFill/>
              <a:ln w="25400">
                <a:solidFill>
                  <a:srgbClr val="800000"/>
                </a:solidFill>
                <a:round/>
                <a:headEnd/>
                <a:tailEnd type="none" w="lg" len="lg"/>
              </a:ln>
            </p:spPr>
            <p:txBody>
              <a:bodyPr>
                <a:prstTxWarp prst="textNoShape">
                  <a:avLst/>
                </a:prstTxWarp>
              </a:bodyPr>
              <a:lstStyle/>
              <a:p>
                <a:endParaRPr lang="en-US"/>
              </a:p>
            </p:txBody>
          </p:sp>
          <p:sp>
            <p:nvSpPr>
              <p:cNvPr id="39998" name="Oval 75"/>
              <p:cNvSpPr>
                <a:spLocks noChangeArrowheads="1"/>
              </p:cNvSpPr>
              <p:nvPr/>
            </p:nvSpPr>
            <p:spPr bwMode="auto">
              <a:xfrm>
                <a:off x="1820333" y="3417158"/>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39999" name="Oval 76"/>
              <p:cNvSpPr>
                <a:spLocks noChangeArrowheads="1"/>
              </p:cNvSpPr>
              <p:nvPr/>
            </p:nvSpPr>
            <p:spPr bwMode="auto">
              <a:xfrm>
                <a:off x="2362200" y="2951481"/>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00" name="Oval 77"/>
              <p:cNvSpPr>
                <a:spLocks noChangeArrowheads="1"/>
              </p:cNvSpPr>
              <p:nvPr/>
            </p:nvSpPr>
            <p:spPr bwMode="auto">
              <a:xfrm>
                <a:off x="2700852" y="2883765"/>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01" name="Oval 78"/>
              <p:cNvSpPr>
                <a:spLocks noChangeArrowheads="1"/>
              </p:cNvSpPr>
              <p:nvPr/>
            </p:nvSpPr>
            <p:spPr bwMode="auto">
              <a:xfrm>
                <a:off x="3098766" y="3019233"/>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02" name="Oval 79"/>
              <p:cNvSpPr>
                <a:spLocks noChangeArrowheads="1"/>
              </p:cNvSpPr>
              <p:nvPr/>
            </p:nvSpPr>
            <p:spPr bwMode="auto">
              <a:xfrm>
                <a:off x="3725262" y="3721923"/>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03" name="Rectangle 80"/>
              <p:cNvSpPr>
                <a:spLocks noChangeArrowheads="1"/>
              </p:cNvSpPr>
              <p:nvPr/>
            </p:nvSpPr>
            <p:spPr bwMode="auto">
              <a:xfrm>
                <a:off x="1134533" y="2794000"/>
                <a:ext cx="2705100" cy="21336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40004" name="Oval 81"/>
              <p:cNvSpPr>
                <a:spLocks noChangeArrowheads="1"/>
              </p:cNvSpPr>
              <p:nvPr/>
            </p:nvSpPr>
            <p:spPr bwMode="auto">
              <a:xfrm>
                <a:off x="1107440" y="4710007"/>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grpSp>
        <p:grpSp>
          <p:nvGrpSpPr>
            <p:cNvPr id="39972" name="Group 82"/>
            <p:cNvGrpSpPr>
              <a:grpSpLocks/>
            </p:cNvGrpSpPr>
            <p:nvPr/>
          </p:nvGrpSpPr>
          <p:grpSpPr bwMode="auto">
            <a:xfrm>
              <a:off x="3158878" y="5035976"/>
              <a:ext cx="2721610" cy="2168322"/>
              <a:chOff x="5624967" y="2779609"/>
              <a:chExt cx="2721610" cy="2168322"/>
            </a:xfrm>
          </p:grpSpPr>
          <p:cxnSp>
            <p:nvCxnSpPr>
              <p:cNvPr id="39973" name="Straight Connector 83"/>
              <p:cNvCxnSpPr>
                <a:cxnSpLocks noChangeShapeType="1"/>
                <a:endCxn id="39976" idx="4"/>
              </p:cNvCxnSpPr>
              <p:nvPr/>
            </p:nvCxnSpPr>
            <p:spPr bwMode="auto">
              <a:xfrm rot="5400000" flipH="1" flipV="1">
                <a:off x="6172796" y="3509972"/>
                <a:ext cx="1468817" cy="721016"/>
              </a:xfrm>
              <a:prstGeom prst="line">
                <a:avLst/>
              </a:prstGeom>
              <a:noFill/>
              <a:ln w="25400">
                <a:solidFill>
                  <a:schemeClr val="tx1"/>
                </a:solidFill>
                <a:round/>
                <a:headEnd/>
                <a:tailEnd type="none" w="lg" len="lg"/>
              </a:ln>
            </p:spPr>
          </p:cxnSp>
          <p:sp>
            <p:nvSpPr>
              <p:cNvPr id="39974" name="Freeform 84"/>
              <p:cNvSpPr>
                <a:spLocks noChangeArrowheads="1"/>
              </p:cNvSpPr>
              <p:nvPr/>
            </p:nvSpPr>
            <p:spPr bwMode="auto">
              <a:xfrm>
                <a:off x="5641477" y="2802467"/>
                <a:ext cx="2620433" cy="2116666"/>
              </a:xfrm>
              <a:custGeom>
                <a:avLst/>
                <a:gdLst>
                  <a:gd name="T0" fmla="*/ 0 w 2620433"/>
                  <a:gd name="T1" fmla="*/ 2116666 h 2116666"/>
                  <a:gd name="T2" fmla="*/ 177800 w 2620433"/>
                  <a:gd name="T3" fmla="*/ 2103966 h 2116666"/>
                  <a:gd name="T4" fmla="*/ 258233 w 2620433"/>
                  <a:gd name="T5" fmla="*/ 2099733 h 2116666"/>
                  <a:gd name="T6" fmla="*/ 342900 w 2620433"/>
                  <a:gd name="T7" fmla="*/ 2091266 h 2116666"/>
                  <a:gd name="T8" fmla="*/ 427567 w 2620433"/>
                  <a:gd name="T9" fmla="*/ 2082800 h 2116666"/>
                  <a:gd name="T10" fmla="*/ 554567 w 2620433"/>
                  <a:gd name="T11" fmla="*/ 2053166 h 2116666"/>
                  <a:gd name="T12" fmla="*/ 630767 w 2620433"/>
                  <a:gd name="T13" fmla="*/ 2019300 h 2116666"/>
                  <a:gd name="T14" fmla="*/ 770467 w 2620433"/>
                  <a:gd name="T15" fmla="*/ 1934633 h 2116666"/>
                  <a:gd name="T16" fmla="*/ 876300 w 2620433"/>
                  <a:gd name="T17" fmla="*/ 1837266 h 2116666"/>
                  <a:gd name="T18" fmla="*/ 982133 w 2620433"/>
                  <a:gd name="T19" fmla="*/ 1684866 h 2116666"/>
                  <a:gd name="T20" fmla="*/ 1075267 w 2620433"/>
                  <a:gd name="T21" fmla="*/ 1519766 h 2116666"/>
                  <a:gd name="T22" fmla="*/ 1189567 w 2620433"/>
                  <a:gd name="T23" fmla="*/ 1240366 h 2116666"/>
                  <a:gd name="T24" fmla="*/ 1325033 w 2620433"/>
                  <a:gd name="T25" fmla="*/ 910166 h 2116666"/>
                  <a:gd name="T26" fmla="*/ 1447800 w 2620433"/>
                  <a:gd name="T27" fmla="*/ 626533 h 2116666"/>
                  <a:gd name="T28" fmla="*/ 1540933 w 2620433"/>
                  <a:gd name="T29" fmla="*/ 440266 h 2116666"/>
                  <a:gd name="T30" fmla="*/ 1604433 w 2620433"/>
                  <a:gd name="T31" fmla="*/ 351366 h 2116666"/>
                  <a:gd name="T32" fmla="*/ 1646767 w 2620433"/>
                  <a:gd name="T33" fmla="*/ 300566 h 2116666"/>
                  <a:gd name="T34" fmla="*/ 1697567 w 2620433"/>
                  <a:gd name="T35" fmla="*/ 232833 h 2116666"/>
                  <a:gd name="T36" fmla="*/ 1782233 w 2620433"/>
                  <a:gd name="T37" fmla="*/ 156633 h 2116666"/>
                  <a:gd name="T38" fmla="*/ 1892300 w 2620433"/>
                  <a:gd name="T39" fmla="*/ 93133 h 2116666"/>
                  <a:gd name="T40" fmla="*/ 2027767 w 2620433"/>
                  <a:gd name="T41" fmla="*/ 46566 h 2116666"/>
                  <a:gd name="T42" fmla="*/ 2184400 w 2620433"/>
                  <a:gd name="T43" fmla="*/ 16933 h 2116666"/>
                  <a:gd name="T44" fmla="*/ 2311400 w 2620433"/>
                  <a:gd name="T45" fmla="*/ 4233 h 2116666"/>
                  <a:gd name="T46" fmla="*/ 2620433 w 2620433"/>
                  <a:gd name="T47" fmla="*/ 0 h 21166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0433"/>
                  <a:gd name="T73" fmla="*/ 0 h 2116666"/>
                  <a:gd name="T74" fmla="*/ 2620433 w 2620433"/>
                  <a:gd name="T75" fmla="*/ 2116666 h 21166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0433" h="2116666">
                    <a:moveTo>
                      <a:pt x="0" y="2116666"/>
                    </a:moveTo>
                    <a:lnTo>
                      <a:pt x="177800" y="2103966"/>
                    </a:lnTo>
                    <a:lnTo>
                      <a:pt x="258233" y="2099733"/>
                    </a:lnTo>
                    <a:lnTo>
                      <a:pt x="342900" y="2091266"/>
                    </a:lnTo>
                    <a:lnTo>
                      <a:pt x="427567" y="2082800"/>
                    </a:lnTo>
                    <a:lnTo>
                      <a:pt x="554567" y="2053166"/>
                    </a:lnTo>
                    <a:lnTo>
                      <a:pt x="630767" y="2019300"/>
                    </a:lnTo>
                    <a:lnTo>
                      <a:pt x="770467" y="1934633"/>
                    </a:lnTo>
                    <a:lnTo>
                      <a:pt x="876300" y="1837266"/>
                    </a:lnTo>
                    <a:lnTo>
                      <a:pt x="982133" y="1684866"/>
                    </a:lnTo>
                    <a:lnTo>
                      <a:pt x="1075267" y="1519766"/>
                    </a:lnTo>
                    <a:lnTo>
                      <a:pt x="1189567" y="1240366"/>
                    </a:lnTo>
                    <a:lnTo>
                      <a:pt x="1325033" y="910166"/>
                    </a:lnTo>
                    <a:lnTo>
                      <a:pt x="1447800" y="626533"/>
                    </a:lnTo>
                    <a:lnTo>
                      <a:pt x="1540933" y="440266"/>
                    </a:lnTo>
                    <a:lnTo>
                      <a:pt x="1604433" y="351366"/>
                    </a:lnTo>
                    <a:lnTo>
                      <a:pt x="1646767" y="300566"/>
                    </a:lnTo>
                    <a:lnTo>
                      <a:pt x="1697567" y="232833"/>
                    </a:lnTo>
                    <a:lnTo>
                      <a:pt x="1782233" y="156633"/>
                    </a:lnTo>
                    <a:lnTo>
                      <a:pt x="1892300" y="93133"/>
                    </a:lnTo>
                    <a:lnTo>
                      <a:pt x="2027767" y="46566"/>
                    </a:lnTo>
                    <a:lnTo>
                      <a:pt x="2184400" y="16933"/>
                    </a:lnTo>
                    <a:lnTo>
                      <a:pt x="2311400" y="4233"/>
                    </a:lnTo>
                    <a:lnTo>
                      <a:pt x="2620433" y="0"/>
                    </a:lnTo>
                  </a:path>
                </a:pathLst>
              </a:custGeom>
              <a:noFill/>
              <a:ln w="25400">
                <a:solidFill>
                  <a:srgbClr val="0000FF"/>
                </a:solidFill>
                <a:round/>
                <a:headEnd/>
                <a:tailEnd type="none" w="lg" len="lg"/>
              </a:ln>
            </p:spPr>
            <p:txBody>
              <a:bodyPr>
                <a:prstTxWarp prst="textNoShape">
                  <a:avLst/>
                </a:prstTxWarp>
              </a:bodyPr>
              <a:lstStyle/>
              <a:p>
                <a:endParaRPr lang="en-US"/>
              </a:p>
            </p:txBody>
          </p:sp>
          <p:cxnSp>
            <p:nvCxnSpPr>
              <p:cNvPr id="39975" name="Straight Connector 85"/>
              <p:cNvCxnSpPr>
                <a:cxnSpLocks noChangeShapeType="1"/>
                <a:stCxn id="39976" idx="4"/>
                <a:endCxn id="39979" idx="3"/>
              </p:cNvCxnSpPr>
              <p:nvPr/>
            </p:nvCxnSpPr>
            <p:spPr bwMode="auto">
              <a:xfrm rot="5400000" flipH="1" flipV="1">
                <a:off x="7313105" y="2845204"/>
                <a:ext cx="245474" cy="336260"/>
              </a:xfrm>
              <a:prstGeom prst="line">
                <a:avLst/>
              </a:prstGeom>
              <a:noFill/>
              <a:ln w="25400">
                <a:solidFill>
                  <a:schemeClr val="tx1"/>
                </a:solidFill>
                <a:round/>
                <a:headEnd/>
                <a:tailEnd type="none" w="lg" len="lg"/>
              </a:ln>
            </p:spPr>
          </p:cxnSp>
          <p:sp>
            <p:nvSpPr>
              <p:cNvPr id="39976" name="Oval 86"/>
              <p:cNvSpPr>
                <a:spLocks noChangeArrowheads="1"/>
              </p:cNvSpPr>
              <p:nvPr/>
            </p:nvSpPr>
            <p:spPr bwMode="auto">
              <a:xfrm>
                <a:off x="7244852" y="3090352"/>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9977" name="Straight Connector 87"/>
              <p:cNvCxnSpPr>
                <a:cxnSpLocks noChangeShapeType="1"/>
              </p:cNvCxnSpPr>
              <p:nvPr/>
            </p:nvCxnSpPr>
            <p:spPr bwMode="auto">
              <a:xfrm rot="5400000" flipH="1" flipV="1">
                <a:off x="7911680" y="2527089"/>
                <a:ext cx="55801" cy="625609"/>
              </a:xfrm>
              <a:prstGeom prst="line">
                <a:avLst/>
              </a:prstGeom>
              <a:noFill/>
              <a:ln w="25400">
                <a:solidFill>
                  <a:schemeClr val="tx1"/>
                </a:solidFill>
                <a:round/>
                <a:headEnd/>
                <a:tailEnd type="none" w="lg" len="lg"/>
              </a:ln>
            </p:spPr>
          </p:cxnSp>
          <p:sp>
            <p:nvSpPr>
              <p:cNvPr id="39978" name="Oval 88"/>
              <p:cNvSpPr>
                <a:spLocks noChangeArrowheads="1"/>
              </p:cNvSpPr>
              <p:nvPr/>
            </p:nvSpPr>
            <p:spPr bwMode="auto">
              <a:xfrm>
                <a:off x="8228891" y="2781300"/>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79" name="Oval 89"/>
              <p:cNvSpPr>
                <a:spLocks noChangeArrowheads="1"/>
              </p:cNvSpPr>
              <p:nvPr/>
            </p:nvSpPr>
            <p:spPr bwMode="auto">
              <a:xfrm>
                <a:off x="7597277" y="285157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9980" name="Straight Connector 90"/>
              <p:cNvCxnSpPr>
                <a:cxnSpLocks noChangeShapeType="1"/>
              </p:cNvCxnSpPr>
              <p:nvPr/>
            </p:nvCxnSpPr>
            <p:spPr bwMode="auto">
              <a:xfrm flipV="1">
                <a:off x="6243669" y="4610658"/>
                <a:ext cx="297257" cy="233334"/>
              </a:xfrm>
              <a:prstGeom prst="line">
                <a:avLst/>
              </a:prstGeom>
              <a:noFill/>
              <a:ln w="25400">
                <a:solidFill>
                  <a:schemeClr val="tx1"/>
                </a:solidFill>
                <a:round/>
                <a:headEnd/>
                <a:tailEnd type="none" w="lg" len="lg"/>
              </a:ln>
            </p:spPr>
          </p:cxnSp>
          <p:sp>
            <p:nvSpPr>
              <p:cNvPr id="39981" name="Oval 91"/>
              <p:cNvSpPr>
                <a:spLocks noChangeArrowheads="1"/>
              </p:cNvSpPr>
              <p:nvPr/>
            </p:nvSpPr>
            <p:spPr bwMode="auto">
              <a:xfrm>
                <a:off x="6527302" y="457856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9982" name="Straight Connector 92"/>
              <p:cNvCxnSpPr>
                <a:cxnSpLocks noChangeShapeType="1"/>
              </p:cNvCxnSpPr>
              <p:nvPr/>
            </p:nvCxnSpPr>
            <p:spPr bwMode="auto">
              <a:xfrm flipV="1">
                <a:off x="5631952" y="4841027"/>
                <a:ext cx="609600" cy="81281"/>
              </a:xfrm>
              <a:prstGeom prst="line">
                <a:avLst/>
              </a:prstGeom>
              <a:noFill/>
              <a:ln w="25400">
                <a:solidFill>
                  <a:schemeClr val="tx1"/>
                </a:solidFill>
                <a:round/>
                <a:headEnd/>
                <a:tailEnd type="none" w="lg" len="lg"/>
              </a:ln>
            </p:spPr>
          </p:cxnSp>
          <p:sp>
            <p:nvSpPr>
              <p:cNvPr id="39983" name="Oval 93"/>
              <p:cNvSpPr>
                <a:spLocks noChangeArrowheads="1"/>
              </p:cNvSpPr>
              <p:nvPr/>
            </p:nvSpPr>
            <p:spPr bwMode="auto">
              <a:xfrm>
                <a:off x="5624967" y="489627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84" name="Oval 94"/>
              <p:cNvSpPr>
                <a:spLocks noChangeArrowheads="1"/>
              </p:cNvSpPr>
              <p:nvPr/>
            </p:nvSpPr>
            <p:spPr bwMode="auto">
              <a:xfrm>
                <a:off x="6205358" y="4814992"/>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9985" name="Straight Connector 95"/>
              <p:cNvCxnSpPr>
                <a:cxnSpLocks noChangeShapeType="1"/>
              </p:cNvCxnSpPr>
              <p:nvPr/>
            </p:nvCxnSpPr>
            <p:spPr bwMode="auto">
              <a:xfrm rot="5400000">
                <a:off x="5149770" y="3864614"/>
                <a:ext cx="2158164" cy="2"/>
              </a:xfrm>
              <a:prstGeom prst="line">
                <a:avLst/>
              </a:prstGeom>
              <a:noFill/>
              <a:ln w="12700">
                <a:solidFill>
                  <a:srgbClr val="FF0000"/>
                </a:solidFill>
                <a:prstDash val="dash"/>
                <a:round/>
                <a:headEnd/>
                <a:tailEnd type="none" w="lg" len="lg"/>
              </a:ln>
            </p:spPr>
          </p:cxnSp>
          <p:cxnSp>
            <p:nvCxnSpPr>
              <p:cNvPr id="39986" name="Straight Connector 96"/>
              <p:cNvCxnSpPr>
                <a:cxnSpLocks noChangeShapeType="1"/>
              </p:cNvCxnSpPr>
              <p:nvPr/>
            </p:nvCxnSpPr>
            <p:spPr bwMode="auto">
              <a:xfrm rot="5400000">
                <a:off x="5467613" y="3860381"/>
                <a:ext cx="2158164" cy="2"/>
              </a:xfrm>
              <a:prstGeom prst="line">
                <a:avLst/>
              </a:prstGeom>
              <a:noFill/>
              <a:ln w="12700">
                <a:solidFill>
                  <a:srgbClr val="FF0000"/>
                </a:solidFill>
                <a:prstDash val="dash"/>
                <a:round/>
                <a:headEnd/>
                <a:tailEnd type="none" w="lg" len="lg"/>
              </a:ln>
            </p:spPr>
          </p:cxnSp>
          <p:cxnSp>
            <p:nvCxnSpPr>
              <p:cNvPr id="39987" name="Straight Connector 97"/>
              <p:cNvCxnSpPr>
                <a:cxnSpLocks noChangeShapeType="1"/>
              </p:cNvCxnSpPr>
              <p:nvPr/>
            </p:nvCxnSpPr>
            <p:spPr bwMode="auto">
              <a:xfrm rot="5400000">
                <a:off x="6188629" y="3868848"/>
                <a:ext cx="2158164" cy="2"/>
              </a:xfrm>
              <a:prstGeom prst="line">
                <a:avLst/>
              </a:prstGeom>
              <a:noFill/>
              <a:ln w="12700">
                <a:solidFill>
                  <a:srgbClr val="FF0000"/>
                </a:solidFill>
                <a:prstDash val="dash"/>
                <a:round/>
                <a:headEnd/>
                <a:tailEnd type="none" w="lg" len="lg"/>
              </a:ln>
            </p:spPr>
          </p:cxnSp>
          <p:cxnSp>
            <p:nvCxnSpPr>
              <p:cNvPr id="39988" name="Straight Connector 98"/>
              <p:cNvCxnSpPr>
                <a:cxnSpLocks noChangeShapeType="1"/>
              </p:cNvCxnSpPr>
              <p:nvPr/>
            </p:nvCxnSpPr>
            <p:spPr bwMode="auto">
              <a:xfrm rot="5400000">
                <a:off x="6546056" y="3858690"/>
                <a:ext cx="2158164" cy="2"/>
              </a:xfrm>
              <a:prstGeom prst="line">
                <a:avLst/>
              </a:prstGeom>
              <a:noFill/>
              <a:ln w="12700">
                <a:solidFill>
                  <a:srgbClr val="FF0000"/>
                </a:solidFill>
                <a:prstDash val="dash"/>
                <a:round/>
                <a:headEnd/>
                <a:tailEnd type="none" w="lg" len="lg"/>
              </a:ln>
            </p:spPr>
          </p:cxnSp>
          <p:cxnSp>
            <p:nvCxnSpPr>
              <p:cNvPr id="39989" name="Straight Connector 99"/>
              <p:cNvCxnSpPr>
                <a:cxnSpLocks noChangeShapeType="1"/>
              </p:cNvCxnSpPr>
              <p:nvPr/>
            </p:nvCxnSpPr>
            <p:spPr bwMode="auto">
              <a:xfrm rot="5400000">
                <a:off x="7173302" y="3858690"/>
                <a:ext cx="2158164" cy="2"/>
              </a:xfrm>
              <a:prstGeom prst="line">
                <a:avLst/>
              </a:prstGeom>
              <a:noFill/>
              <a:ln w="12700">
                <a:solidFill>
                  <a:srgbClr val="FF0000"/>
                </a:solidFill>
                <a:prstDash val="dash"/>
                <a:round/>
                <a:headEnd/>
                <a:tailEnd type="none" w="lg" len="lg"/>
              </a:ln>
            </p:spPr>
          </p:cxnSp>
          <p:sp>
            <p:nvSpPr>
              <p:cNvPr id="39990" name="Rectangle 100"/>
              <p:cNvSpPr>
                <a:spLocks noChangeArrowheads="1"/>
              </p:cNvSpPr>
              <p:nvPr/>
            </p:nvSpPr>
            <p:spPr bwMode="auto">
              <a:xfrm>
                <a:off x="5641477" y="2794000"/>
                <a:ext cx="2705100" cy="21336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grpSp>
      </p:grpSp>
      <p:sp>
        <p:nvSpPr>
          <p:cNvPr id="107" name="TextBox 106"/>
          <p:cNvSpPr txBox="1">
            <a:spLocks noChangeArrowheads="1"/>
          </p:cNvSpPr>
          <p:nvPr/>
        </p:nvSpPr>
        <p:spPr bwMode="auto">
          <a:xfrm>
            <a:off x="838200" y="5391150"/>
            <a:ext cx="7708900" cy="400050"/>
          </a:xfrm>
          <a:prstGeom prst="rect">
            <a:avLst/>
          </a:prstGeom>
          <a:noFill/>
          <a:ln w="9525">
            <a:noFill/>
            <a:miter lim="800000"/>
            <a:headEnd/>
            <a:tailEnd/>
          </a:ln>
        </p:spPr>
        <p:txBody>
          <a:bodyPr wrap="none">
            <a:prstTxWarp prst="textNoShape">
              <a:avLst/>
            </a:prstTxWarp>
            <a:spAutoFit/>
          </a:bodyPr>
          <a:lstStyle/>
          <a:p>
            <a:r>
              <a:rPr lang="en-US" sz="2000">
                <a:solidFill>
                  <a:srgbClr val="800000"/>
                </a:solidFill>
              </a:rPr>
              <a:t>Combining the two we obtain 8 segments and not 5 segments</a:t>
            </a:r>
          </a:p>
        </p:txBody>
      </p:sp>
      <p:sp>
        <p:nvSpPr>
          <p:cNvPr id="37922" name="TextBox 107"/>
          <p:cNvSpPr txBox="1">
            <a:spLocks noChangeArrowheads="1"/>
          </p:cNvSpPr>
          <p:nvPr/>
        </p:nvSpPr>
        <p:spPr bwMode="auto">
          <a:xfrm>
            <a:off x="457200" y="5562600"/>
            <a:ext cx="8229600" cy="830263"/>
          </a:xfrm>
          <a:prstGeom prst="rect">
            <a:avLst/>
          </a:prstGeom>
          <a:noFill/>
          <a:ln w="9525">
            <a:noFill/>
            <a:miter lim="800000"/>
            <a:headEnd/>
            <a:tailEnd/>
          </a:ln>
        </p:spPr>
        <p:txBody>
          <a:bodyPr>
            <a:prstTxWarp prst="textNoShape">
              <a:avLst/>
            </a:prstTxWarp>
            <a:spAutoFit/>
          </a:bodyPr>
          <a:lstStyle/>
          <a:p>
            <a:r>
              <a:rPr lang="en-US" sz="2400">
                <a:solidFill>
                  <a:srgbClr val="008000"/>
                </a:solidFill>
              </a:rPr>
              <a:t>Solution: </a:t>
            </a:r>
            <a:r>
              <a:rPr lang="en-US" sz="2400"/>
              <a:t>modify the OPAA to </a:t>
            </a:r>
            <a:r>
              <a:rPr lang="en-US" sz="2400">
                <a:solidFill>
                  <a:schemeClr val="tx2"/>
                </a:solidFill>
              </a:rPr>
              <a:t>minimize the maximum</a:t>
            </a:r>
          </a:p>
          <a:p>
            <a:r>
              <a:rPr lang="en-US" sz="2400"/>
              <a:t>    </a:t>
            </a:r>
            <a:r>
              <a:rPr lang="en-US" sz="2400">
                <a:solidFill>
                  <a:srgbClr val="1F497D"/>
                </a:solidFill>
              </a:rPr>
              <a:t>error</a:t>
            </a:r>
            <a:r>
              <a:rPr lang="en-US" sz="2400"/>
              <a:t> of a set of curves </a:t>
            </a:r>
            <a:r>
              <a:rPr lang="en-US" sz="2400">
                <a:solidFill>
                  <a:srgbClr val="1F497D"/>
                </a:solidFill>
              </a:rPr>
              <a:t>simultaneously.</a:t>
            </a:r>
          </a:p>
        </p:txBody>
      </p:sp>
      <p:grpSp>
        <p:nvGrpSpPr>
          <p:cNvPr id="9" name="Group 142"/>
          <p:cNvGrpSpPr>
            <a:grpSpLocks/>
          </p:cNvGrpSpPr>
          <p:nvPr/>
        </p:nvGrpSpPr>
        <p:grpSpPr bwMode="auto">
          <a:xfrm>
            <a:off x="3160713" y="3048000"/>
            <a:ext cx="2659062" cy="2401888"/>
            <a:chOff x="2786006" y="1378157"/>
            <a:chExt cx="2269989" cy="1816316"/>
          </a:xfrm>
        </p:grpSpPr>
        <p:cxnSp>
          <p:nvCxnSpPr>
            <p:cNvPr id="134" name="Straight Connector 133"/>
            <p:cNvCxnSpPr/>
            <p:nvPr/>
          </p:nvCxnSpPr>
          <p:spPr bwMode="auto">
            <a:xfrm rot="5400000">
              <a:off x="2367196" y="2264231"/>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grpSp>
          <p:nvGrpSpPr>
            <p:cNvPr id="39949" name="Group 132"/>
            <p:cNvGrpSpPr>
              <a:grpSpLocks/>
            </p:cNvGrpSpPr>
            <p:nvPr/>
          </p:nvGrpSpPr>
          <p:grpSpPr bwMode="auto">
            <a:xfrm>
              <a:off x="2786006" y="1378157"/>
              <a:ext cx="2269989" cy="1799378"/>
              <a:chOff x="2086111" y="1440815"/>
              <a:chExt cx="2269989" cy="1799378"/>
            </a:xfrm>
          </p:grpSpPr>
          <p:sp>
            <p:nvSpPr>
              <p:cNvPr id="39954" name="Freeform 131"/>
              <p:cNvSpPr>
                <a:spLocks noChangeArrowheads="1"/>
              </p:cNvSpPr>
              <p:nvPr/>
            </p:nvSpPr>
            <p:spPr bwMode="auto">
              <a:xfrm>
                <a:off x="2105025" y="1546225"/>
                <a:ext cx="2187575" cy="1539875"/>
              </a:xfrm>
              <a:custGeom>
                <a:avLst/>
                <a:gdLst>
                  <a:gd name="T0" fmla="*/ 0 w 2187575"/>
                  <a:gd name="T1" fmla="*/ 1539875 h 1539875"/>
                  <a:gd name="T2" fmla="*/ 454025 w 2187575"/>
                  <a:gd name="T3" fmla="*/ 650875 h 1539875"/>
                  <a:gd name="T4" fmla="*/ 866775 w 2187575"/>
                  <a:gd name="T5" fmla="*/ 171450 h 1539875"/>
                  <a:gd name="T6" fmla="*/ 1304925 w 2187575"/>
                  <a:gd name="T7" fmla="*/ 0 h 1539875"/>
                  <a:gd name="T8" fmla="*/ 1711325 w 2187575"/>
                  <a:gd name="T9" fmla="*/ 155575 h 1539875"/>
                  <a:gd name="T10" fmla="*/ 2187575 w 2187575"/>
                  <a:gd name="T11" fmla="*/ 708025 h 1539875"/>
                  <a:gd name="T12" fmla="*/ 0 60000 65536"/>
                  <a:gd name="T13" fmla="*/ 0 60000 65536"/>
                  <a:gd name="T14" fmla="*/ 0 60000 65536"/>
                  <a:gd name="T15" fmla="*/ 0 60000 65536"/>
                  <a:gd name="T16" fmla="*/ 0 60000 65536"/>
                  <a:gd name="T17" fmla="*/ 0 60000 65536"/>
                  <a:gd name="T18" fmla="*/ 0 w 2187575"/>
                  <a:gd name="T19" fmla="*/ 0 h 1539875"/>
                  <a:gd name="T20" fmla="*/ 2187575 w 2187575"/>
                  <a:gd name="T21" fmla="*/ 1539875 h 1539875"/>
                </a:gdLst>
                <a:ahLst/>
                <a:cxnLst>
                  <a:cxn ang="T12">
                    <a:pos x="T0" y="T1"/>
                  </a:cxn>
                  <a:cxn ang="T13">
                    <a:pos x="T2" y="T3"/>
                  </a:cxn>
                  <a:cxn ang="T14">
                    <a:pos x="T4" y="T5"/>
                  </a:cxn>
                  <a:cxn ang="T15">
                    <a:pos x="T6" y="T7"/>
                  </a:cxn>
                  <a:cxn ang="T16">
                    <a:pos x="T8" y="T9"/>
                  </a:cxn>
                  <a:cxn ang="T17">
                    <a:pos x="T10" y="T11"/>
                  </a:cxn>
                </a:cxnLst>
                <a:rect l="T18" t="T19" r="T20" b="T21"/>
                <a:pathLst>
                  <a:path w="2187575" h="1539875">
                    <a:moveTo>
                      <a:pt x="0" y="1539875"/>
                    </a:moveTo>
                    <a:lnTo>
                      <a:pt x="454025" y="650875"/>
                    </a:lnTo>
                    <a:lnTo>
                      <a:pt x="866775" y="171450"/>
                    </a:lnTo>
                    <a:lnTo>
                      <a:pt x="1304925" y="0"/>
                    </a:lnTo>
                    <a:lnTo>
                      <a:pt x="1711325" y="155575"/>
                    </a:lnTo>
                    <a:lnTo>
                      <a:pt x="2187575" y="708025"/>
                    </a:lnTo>
                  </a:path>
                </a:pathLst>
              </a:custGeom>
              <a:noFill/>
              <a:ln w="25400">
                <a:solidFill>
                  <a:schemeClr val="tx1"/>
                </a:solidFill>
                <a:round/>
                <a:headEnd/>
                <a:tailEnd type="none" w="lg" len="lg"/>
              </a:ln>
            </p:spPr>
            <p:txBody>
              <a:bodyPr>
                <a:prstTxWarp prst="textNoShape">
                  <a:avLst/>
                </a:prstTxWarp>
              </a:bodyPr>
              <a:lstStyle/>
              <a:p>
                <a:endParaRPr lang="en-US"/>
              </a:p>
            </p:txBody>
          </p:sp>
          <p:sp>
            <p:nvSpPr>
              <p:cNvPr id="39955" name="Freeform 130"/>
              <p:cNvSpPr>
                <a:spLocks noChangeArrowheads="1"/>
              </p:cNvSpPr>
              <p:nvPr/>
            </p:nvSpPr>
            <p:spPr bwMode="auto">
              <a:xfrm>
                <a:off x="2108200" y="1463675"/>
                <a:ext cx="2184400" cy="1568450"/>
              </a:xfrm>
              <a:custGeom>
                <a:avLst/>
                <a:gdLst>
                  <a:gd name="T0" fmla="*/ 0 w 2184400"/>
                  <a:gd name="T1" fmla="*/ 1568450 h 1568450"/>
                  <a:gd name="T2" fmla="*/ 447675 w 2184400"/>
                  <a:gd name="T3" fmla="*/ 1530350 h 1568450"/>
                  <a:gd name="T4" fmla="*/ 866775 w 2184400"/>
                  <a:gd name="T5" fmla="*/ 1177925 h 1568450"/>
                  <a:gd name="T6" fmla="*/ 1301750 w 2184400"/>
                  <a:gd name="T7" fmla="*/ 304800 h 1568450"/>
                  <a:gd name="T8" fmla="*/ 1717675 w 2184400"/>
                  <a:gd name="T9" fmla="*/ 38100 h 1568450"/>
                  <a:gd name="T10" fmla="*/ 2184400 w 2184400"/>
                  <a:gd name="T11" fmla="*/ 0 h 1568450"/>
                  <a:gd name="T12" fmla="*/ 0 60000 65536"/>
                  <a:gd name="T13" fmla="*/ 0 60000 65536"/>
                  <a:gd name="T14" fmla="*/ 0 60000 65536"/>
                  <a:gd name="T15" fmla="*/ 0 60000 65536"/>
                  <a:gd name="T16" fmla="*/ 0 60000 65536"/>
                  <a:gd name="T17" fmla="*/ 0 60000 65536"/>
                  <a:gd name="T18" fmla="*/ 0 w 2184400"/>
                  <a:gd name="T19" fmla="*/ 0 h 1568450"/>
                  <a:gd name="T20" fmla="*/ 2184400 w 2184400"/>
                  <a:gd name="T21" fmla="*/ 1568450 h 1568450"/>
                </a:gdLst>
                <a:ahLst/>
                <a:cxnLst>
                  <a:cxn ang="T12">
                    <a:pos x="T0" y="T1"/>
                  </a:cxn>
                  <a:cxn ang="T13">
                    <a:pos x="T2" y="T3"/>
                  </a:cxn>
                  <a:cxn ang="T14">
                    <a:pos x="T4" y="T5"/>
                  </a:cxn>
                  <a:cxn ang="T15">
                    <a:pos x="T6" y="T7"/>
                  </a:cxn>
                  <a:cxn ang="T16">
                    <a:pos x="T8" y="T9"/>
                  </a:cxn>
                  <a:cxn ang="T17">
                    <a:pos x="T10" y="T11"/>
                  </a:cxn>
                </a:cxnLst>
                <a:rect l="T18" t="T19" r="T20" b="T21"/>
                <a:pathLst>
                  <a:path w="2184400" h="1568450">
                    <a:moveTo>
                      <a:pt x="0" y="1568450"/>
                    </a:moveTo>
                    <a:lnTo>
                      <a:pt x="447675" y="1530350"/>
                    </a:lnTo>
                    <a:lnTo>
                      <a:pt x="866775" y="1177925"/>
                    </a:lnTo>
                    <a:lnTo>
                      <a:pt x="1301750" y="304800"/>
                    </a:lnTo>
                    <a:lnTo>
                      <a:pt x="1717675" y="38100"/>
                    </a:lnTo>
                    <a:lnTo>
                      <a:pt x="2184400" y="0"/>
                    </a:lnTo>
                  </a:path>
                </a:pathLst>
              </a:custGeom>
              <a:noFill/>
              <a:ln w="25400">
                <a:solidFill>
                  <a:schemeClr val="tx1"/>
                </a:solidFill>
                <a:round/>
                <a:headEnd/>
                <a:tailEnd type="none" w="lg" len="lg"/>
              </a:ln>
            </p:spPr>
            <p:txBody>
              <a:bodyPr>
                <a:prstTxWarp prst="textNoShape">
                  <a:avLst/>
                </a:prstTxWarp>
              </a:bodyPr>
              <a:lstStyle/>
              <a:p>
                <a:endParaRPr lang="en-US"/>
              </a:p>
            </p:txBody>
          </p:sp>
          <p:sp>
            <p:nvSpPr>
              <p:cNvPr id="39956" name="Rectangle 113"/>
              <p:cNvSpPr>
                <a:spLocks noChangeArrowheads="1"/>
              </p:cNvSpPr>
              <p:nvPr/>
            </p:nvSpPr>
            <p:spPr bwMode="auto">
              <a:xfrm>
                <a:off x="2108971" y="1447801"/>
                <a:ext cx="2247129" cy="1792392"/>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9957" name="Freeform 115"/>
              <p:cNvSpPr>
                <a:spLocks noChangeArrowheads="1"/>
              </p:cNvSpPr>
              <p:nvPr/>
            </p:nvSpPr>
            <p:spPr bwMode="auto">
              <a:xfrm>
                <a:off x="2111375" y="1463675"/>
                <a:ext cx="2184400" cy="1571625"/>
              </a:xfrm>
              <a:custGeom>
                <a:avLst/>
                <a:gdLst>
                  <a:gd name="T0" fmla="*/ 0 w 2184400"/>
                  <a:gd name="T1" fmla="*/ 1571625 h 1571625"/>
                  <a:gd name="T2" fmla="*/ 88900 w 2184400"/>
                  <a:gd name="T3" fmla="*/ 1571625 h 1571625"/>
                  <a:gd name="T4" fmla="*/ 209550 w 2184400"/>
                  <a:gd name="T5" fmla="*/ 1565275 h 1571625"/>
                  <a:gd name="T6" fmla="*/ 330200 w 2184400"/>
                  <a:gd name="T7" fmla="*/ 1555750 h 1571625"/>
                  <a:gd name="T8" fmla="*/ 444500 w 2184400"/>
                  <a:gd name="T9" fmla="*/ 1530350 h 1571625"/>
                  <a:gd name="T10" fmla="*/ 527050 w 2184400"/>
                  <a:gd name="T11" fmla="*/ 1504950 h 1571625"/>
                  <a:gd name="T12" fmla="*/ 669925 w 2184400"/>
                  <a:gd name="T13" fmla="*/ 1419225 h 1571625"/>
                  <a:gd name="T14" fmla="*/ 762000 w 2184400"/>
                  <a:gd name="T15" fmla="*/ 1327150 h 1571625"/>
                  <a:gd name="T16" fmla="*/ 844550 w 2184400"/>
                  <a:gd name="T17" fmla="*/ 1209675 h 1571625"/>
                  <a:gd name="T18" fmla="*/ 1016000 w 2184400"/>
                  <a:gd name="T19" fmla="*/ 876300 h 1571625"/>
                  <a:gd name="T20" fmla="*/ 1155700 w 2184400"/>
                  <a:gd name="T21" fmla="*/ 552450 h 1571625"/>
                  <a:gd name="T22" fmla="*/ 1273175 w 2184400"/>
                  <a:gd name="T23" fmla="*/ 342900 h 1571625"/>
                  <a:gd name="T24" fmla="*/ 1301750 w 2184400"/>
                  <a:gd name="T25" fmla="*/ 304800 h 1571625"/>
                  <a:gd name="T26" fmla="*/ 1343025 w 2184400"/>
                  <a:gd name="T27" fmla="*/ 247650 h 1571625"/>
                  <a:gd name="T28" fmla="*/ 1425575 w 2184400"/>
                  <a:gd name="T29" fmla="*/ 165100 h 1571625"/>
                  <a:gd name="T30" fmla="*/ 1501775 w 2184400"/>
                  <a:gd name="T31" fmla="*/ 111125 h 1571625"/>
                  <a:gd name="T32" fmla="*/ 1587500 w 2184400"/>
                  <a:gd name="T33" fmla="*/ 66675 h 1571625"/>
                  <a:gd name="T34" fmla="*/ 1689100 w 2184400"/>
                  <a:gd name="T35" fmla="*/ 34925 h 1571625"/>
                  <a:gd name="T36" fmla="*/ 1879600 w 2184400"/>
                  <a:gd name="T37" fmla="*/ 9525 h 1571625"/>
                  <a:gd name="T38" fmla="*/ 2184400 w 2184400"/>
                  <a:gd name="T39" fmla="*/ 0 h 15716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4400"/>
                  <a:gd name="T61" fmla="*/ 0 h 1571625"/>
                  <a:gd name="T62" fmla="*/ 2184400 w 2184400"/>
                  <a:gd name="T63" fmla="*/ 1571625 h 15716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4400" h="1571625">
                    <a:moveTo>
                      <a:pt x="0" y="1571625"/>
                    </a:moveTo>
                    <a:lnTo>
                      <a:pt x="88900" y="1571625"/>
                    </a:lnTo>
                    <a:lnTo>
                      <a:pt x="209550" y="1565275"/>
                    </a:lnTo>
                    <a:lnTo>
                      <a:pt x="330200" y="1555750"/>
                    </a:lnTo>
                    <a:lnTo>
                      <a:pt x="444500" y="1530350"/>
                    </a:lnTo>
                    <a:lnTo>
                      <a:pt x="527050" y="1504950"/>
                    </a:lnTo>
                    <a:lnTo>
                      <a:pt x="669925" y="1419225"/>
                    </a:lnTo>
                    <a:lnTo>
                      <a:pt x="762000" y="1327150"/>
                    </a:lnTo>
                    <a:lnTo>
                      <a:pt x="844550" y="1209675"/>
                    </a:lnTo>
                    <a:lnTo>
                      <a:pt x="1016000" y="876300"/>
                    </a:lnTo>
                    <a:lnTo>
                      <a:pt x="1155700" y="552450"/>
                    </a:lnTo>
                    <a:lnTo>
                      <a:pt x="1273175" y="342900"/>
                    </a:lnTo>
                    <a:lnTo>
                      <a:pt x="1301750" y="304800"/>
                    </a:lnTo>
                    <a:lnTo>
                      <a:pt x="1343025" y="247650"/>
                    </a:lnTo>
                    <a:lnTo>
                      <a:pt x="1425575" y="165100"/>
                    </a:lnTo>
                    <a:lnTo>
                      <a:pt x="1501775" y="111125"/>
                    </a:lnTo>
                    <a:lnTo>
                      <a:pt x="1587500" y="66675"/>
                    </a:lnTo>
                    <a:lnTo>
                      <a:pt x="1689100" y="34925"/>
                    </a:lnTo>
                    <a:lnTo>
                      <a:pt x="1879600" y="9525"/>
                    </a:lnTo>
                    <a:lnTo>
                      <a:pt x="2184400" y="0"/>
                    </a:lnTo>
                  </a:path>
                </a:pathLst>
              </a:custGeom>
              <a:noFill/>
              <a:ln w="25400">
                <a:solidFill>
                  <a:srgbClr val="0000FF"/>
                </a:solidFill>
                <a:round/>
                <a:headEnd/>
                <a:tailEnd type="none" w="lg" len="lg"/>
              </a:ln>
            </p:spPr>
            <p:txBody>
              <a:bodyPr>
                <a:prstTxWarp prst="textNoShape">
                  <a:avLst/>
                </a:prstTxWarp>
              </a:bodyPr>
              <a:lstStyle/>
              <a:p>
                <a:endParaRPr lang="en-US"/>
              </a:p>
            </p:txBody>
          </p:sp>
          <p:sp>
            <p:nvSpPr>
              <p:cNvPr id="39958" name="Freeform 117"/>
              <p:cNvSpPr>
                <a:spLocks noChangeArrowheads="1"/>
              </p:cNvSpPr>
              <p:nvPr/>
            </p:nvSpPr>
            <p:spPr bwMode="auto">
              <a:xfrm>
                <a:off x="2101850" y="1549400"/>
                <a:ext cx="2190750" cy="1543050"/>
              </a:xfrm>
              <a:custGeom>
                <a:avLst/>
                <a:gdLst>
                  <a:gd name="T0" fmla="*/ 2190750 w 2190750"/>
                  <a:gd name="T1" fmla="*/ 708025 h 1543050"/>
                  <a:gd name="T2" fmla="*/ 2098675 w 2190750"/>
                  <a:gd name="T3" fmla="*/ 561975 h 1543050"/>
                  <a:gd name="T4" fmla="*/ 1993900 w 2190750"/>
                  <a:gd name="T5" fmla="*/ 425450 h 1543050"/>
                  <a:gd name="T6" fmla="*/ 1924050 w 2190750"/>
                  <a:gd name="T7" fmla="*/ 339725 h 1543050"/>
                  <a:gd name="T8" fmla="*/ 1831975 w 2190750"/>
                  <a:gd name="T9" fmla="*/ 247650 h 1543050"/>
                  <a:gd name="T10" fmla="*/ 1711325 w 2190750"/>
                  <a:gd name="T11" fmla="*/ 142875 h 1543050"/>
                  <a:gd name="T12" fmla="*/ 1581150 w 2190750"/>
                  <a:gd name="T13" fmla="*/ 63500 h 1543050"/>
                  <a:gd name="T14" fmla="*/ 1495425 w 2190750"/>
                  <a:gd name="T15" fmla="*/ 31750 h 1543050"/>
                  <a:gd name="T16" fmla="*/ 1416050 w 2190750"/>
                  <a:gd name="T17" fmla="*/ 9525 h 1543050"/>
                  <a:gd name="T18" fmla="*/ 1346200 w 2190750"/>
                  <a:gd name="T19" fmla="*/ 0 h 1543050"/>
                  <a:gd name="T20" fmla="*/ 1250950 w 2190750"/>
                  <a:gd name="T21" fmla="*/ 0 h 1543050"/>
                  <a:gd name="T22" fmla="*/ 1108075 w 2190750"/>
                  <a:gd name="T23" fmla="*/ 28575 h 1543050"/>
                  <a:gd name="T24" fmla="*/ 1022350 w 2190750"/>
                  <a:gd name="T25" fmla="*/ 69850 h 1543050"/>
                  <a:gd name="T26" fmla="*/ 914400 w 2190750"/>
                  <a:gd name="T27" fmla="*/ 139700 h 1543050"/>
                  <a:gd name="T28" fmla="*/ 835025 w 2190750"/>
                  <a:gd name="T29" fmla="*/ 200025 h 1543050"/>
                  <a:gd name="T30" fmla="*/ 685800 w 2190750"/>
                  <a:gd name="T31" fmla="*/ 346075 h 1543050"/>
                  <a:gd name="T32" fmla="*/ 527050 w 2190750"/>
                  <a:gd name="T33" fmla="*/ 549275 h 1543050"/>
                  <a:gd name="T34" fmla="*/ 339725 w 2190750"/>
                  <a:gd name="T35" fmla="*/ 841375 h 1543050"/>
                  <a:gd name="T36" fmla="*/ 146050 w 2190750"/>
                  <a:gd name="T37" fmla="*/ 1219200 h 1543050"/>
                  <a:gd name="T38" fmla="*/ 0 w 2190750"/>
                  <a:gd name="T39" fmla="*/ 1543050 h 15430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0750"/>
                  <a:gd name="T61" fmla="*/ 0 h 1543050"/>
                  <a:gd name="T62" fmla="*/ 2190750 w 2190750"/>
                  <a:gd name="T63" fmla="*/ 1543050 h 15430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0750" h="1543050">
                    <a:moveTo>
                      <a:pt x="2190750" y="708025"/>
                    </a:moveTo>
                    <a:lnTo>
                      <a:pt x="2098675" y="561975"/>
                    </a:lnTo>
                    <a:lnTo>
                      <a:pt x="1993900" y="425450"/>
                    </a:lnTo>
                    <a:lnTo>
                      <a:pt x="1924050" y="339725"/>
                    </a:lnTo>
                    <a:lnTo>
                      <a:pt x="1831975" y="247650"/>
                    </a:lnTo>
                    <a:lnTo>
                      <a:pt x="1711325" y="142875"/>
                    </a:lnTo>
                    <a:lnTo>
                      <a:pt x="1581150" y="63500"/>
                    </a:lnTo>
                    <a:lnTo>
                      <a:pt x="1495425" y="31750"/>
                    </a:lnTo>
                    <a:lnTo>
                      <a:pt x="1416050" y="9525"/>
                    </a:lnTo>
                    <a:lnTo>
                      <a:pt x="1346200" y="0"/>
                    </a:lnTo>
                    <a:lnTo>
                      <a:pt x="1250950" y="0"/>
                    </a:lnTo>
                    <a:lnTo>
                      <a:pt x="1108075" y="28575"/>
                    </a:lnTo>
                    <a:lnTo>
                      <a:pt x="1022350" y="69850"/>
                    </a:lnTo>
                    <a:lnTo>
                      <a:pt x="914400" y="139700"/>
                    </a:lnTo>
                    <a:lnTo>
                      <a:pt x="835025" y="200025"/>
                    </a:lnTo>
                    <a:lnTo>
                      <a:pt x="685800" y="346075"/>
                    </a:lnTo>
                    <a:lnTo>
                      <a:pt x="527050" y="549275"/>
                    </a:lnTo>
                    <a:lnTo>
                      <a:pt x="339725" y="841375"/>
                    </a:lnTo>
                    <a:lnTo>
                      <a:pt x="146050" y="1219200"/>
                    </a:lnTo>
                    <a:lnTo>
                      <a:pt x="0" y="1543050"/>
                    </a:lnTo>
                  </a:path>
                </a:pathLst>
              </a:custGeom>
              <a:noFill/>
              <a:ln w="25400">
                <a:solidFill>
                  <a:srgbClr val="800000"/>
                </a:solidFill>
                <a:round/>
                <a:headEnd/>
                <a:tailEnd type="none" w="lg" len="lg"/>
              </a:ln>
            </p:spPr>
            <p:txBody>
              <a:bodyPr>
                <a:prstTxWarp prst="textNoShape">
                  <a:avLst/>
                </a:prstTxWarp>
              </a:bodyPr>
              <a:lstStyle/>
              <a:p>
                <a:endParaRPr lang="en-US"/>
              </a:p>
            </p:txBody>
          </p:sp>
          <p:sp>
            <p:nvSpPr>
              <p:cNvPr id="39959" name="Oval 118"/>
              <p:cNvSpPr>
                <a:spLocks noChangeArrowheads="1"/>
              </p:cNvSpPr>
              <p:nvPr/>
            </p:nvSpPr>
            <p:spPr bwMode="auto">
              <a:xfrm>
                <a:off x="4272915" y="2230756"/>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0" name="Oval 119"/>
              <p:cNvSpPr>
                <a:spLocks noChangeArrowheads="1"/>
              </p:cNvSpPr>
              <p:nvPr/>
            </p:nvSpPr>
            <p:spPr bwMode="auto">
              <a:xfrm>
                <a:off x="3794548" y="1677790"/>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1" name="Oval 120"/>
              <p:cNvSpPr>
                <a:spLocks noChangeArrowheads="1"/>
              </p:cNvSpPr>
              <p:nvPr/>
            </p:nvSpPr>
            <p:spPr bwMode="auto">
              <a:xfrm>
                <a:off x="3384550" y="1526540"/>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2" name="Oval 121"/>
              <p:cNvSpPr>
                <a:spLocks noChangeArrowheads="1"/>
              </p:cNvSpPr>
              <p:nvPr/>
            </p:nvSpPr>
            <p:spPr bwMode="auto">
              <a:xfrm>
                <a:off x="2948306" y="1697474"/>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3" name="Oval 122"/>
              <p:cNvSpPr>
                <a:spLocks noChangeArrowheads="1"/>
              </p:cNvSpPr>
              <p:nvPr/>
            </p:nvSpPr>
            <p:spPr bwMode="auto">
              <a:xfrm>
                <a:off x="2540671" y="2178687"/>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4" name="Oval 123"/>
              <p:cNvSpPr>
                <a:spLocks noChangeArrowheads="1"/>
              </p:cNvSpPr>
              <p:nvPr/>
            </p:nvSpPr>
            <p:spPr bwMode="auto">
              <a:xfrm>
                <a:off x="2088515" y="3063240"/>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5" name="Oval 124"/>
              <p:cNvSpPr>
                <a:spLocks noChangeArrowheads="1"/>
              </p:cNvSpPr>
              <p:nvPr/>
            </p:nvSpPr>
            <p:spPr bwMode="auto">
              <a:xfrm>
                <a:off x="3801533" y="1480821"/>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66" name="Oval 125"/>
              <p:cNvSpPr>
                <a:spLocks noChangeArrowheads="1"/>
              </p:cNvSpPr>
              <p:nvPr/>
            </p:nvSpPr>
            <p:spPr bwMode="auto">
              <a:xfrm>
                <a:off x="4269740" y="1440815"/>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67" name="Oval 126"/>
              <p:cNvSpPr>
                <a:spLocks noChangeArrowheads="1"/>
              </p:cNvSpPr>
              <p:nvPr/>
            </p:nvSpPr>
            <p:spPr bwMode="auto">
              <a:xfrm>
                <a:off x="3384550" y="1745734"/>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68" name="Oval 127"/>
              <p:cNvSpPr>
                <a:spLocks noChangeArrowheads="1"/>
              </p:cNvSpPr>
              <p:nvPr/>
            </p:nvSpPr>
            <p:spPr bwMode="auto">
              <a:xfrm>
                <a:off x="2948306" y="2615565"/>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69" name="Oval 128"/>
              <p:cNvSpPr>
                <a:spLocks noChangeArrowheads="1"/>
              </p:cNvSpPr>
              <p:nvPr/>
            </p:nvSpPr>
            <p:spPr bwMode="auto">
              <a:xfrm>
                <a:off x="2540671" y="2971086"/>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70" name="Oval 129"/>
              <p:cNvSpPr>
                <a:spLocks noChangeArrowheads="1"/>
              </p:cNvSpPr>
              <p:nvPr/>
            </p:nvSpPr>
            <p:spPr bwMode="auto">
              <a:xfrm>
                <a:off x="2086111" y="3012440"/>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cxnSp>
          <p:nvCxnSpPr>
            <p:cNvPr id="139" name="Straight Connector 138"/>
            <p:cNvCxnSpPr/>
            <p:nvPr/>
          </p:nvCxnSpPr>
          <p:spPr bwMode="auto">
            <a:xfrm rot="5400000">
              <a:off x="2771652" y="2265294"/>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cxnSp>
          <p:nvCxnSpPr>
            <p:cNvPr id="140" name="Straight Connector 139"/>
            <p:cNvCxnSpPr/>
            <p:nvPr/>
          </p:nvCxnSpPr>
          <p:spPr bwMode="auto">
            <a:xfrm rot="5400000">
              <a:off x="3198371" y="2281169"/>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cxnSp>
          <p:nvCxnSpPr>
            <p:cNvPr id="141" name="Straight Connector 140"/>
            <p:cNvCxnSpPr/>
            <p:nvPr/>
          </p:nvCxnSpPr>
          <p:spPr bwMode="auto">
            <a:xfrm rot="5400000">
              <a:off x="3612179" y="2277994"/>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cxnSp>
          <p:nvCxnSpPr>
            <p:cNvPr id="142" name="Straight Connector 141"/>
            <p:cNvCxnSpPr/>
            <p:nvPr/>
          </p:nvCxnSpPr>
          <p:spPr bwMode="auto">
            <a:xfrm rot="5400000">
              <a:off x="4088716" y="2265294"/>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grpSp>
      <p:grpSp>
        <p:nvGrpSpPr>
          <p:cNvPr id="11" name="Group 108"/>
          <p:cNvGrpSpPr>
            <a:grpSpLocks/>
          </p:cNvGrpSpPr>
          <p:nvPr/>
        </p:nvGrpSpPr>
        <p:grpSpPr bwMode="auto">
          <a:xfrm>
            <a:off x="457200" y="1143000"/>
            <a:ext cx="8566150" cy="914400"/>
            <a:chOff x="457200" y="1143000"/>
            <a:chExt cx="8565416" cy="914400"/>
          </a:xfrm>
        </p:grpSpPr>
        <p:sp>
          <p:nvSpPr>
            <p:cNvPr id="39946" name="TextBox 3"/>
            <p:cNvSpPr txBox="1">
              <a:spLocks noChangeArrowheads="1"/>
            </p:cNvSpPr>
            <p:nvPr/>
          </p:nvSpPr>
          <p:spPr bwMode="auto">
            <a:xfrm>
              <a:off x="457200" y="1143000"/>
              <a:ext cx="8565416"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8000"/>
                  </a:solidFill>
                </a:rPr>
                <a:t>Given:</a:t>
              </a:r>
              <a:r>
                <a:rPr lang="en-US" sz="2400" dirty="0" smtClean="0"/>
                <a:t> </a:t>
              </a:r>
              <a:r>
                <a:rPr lang="en-US" sz="2400" dirty="0" smtClean="0">
                  <a:solidFill>
                    <a:schemeClr val="tx2"/>
                  </a:solidFill>
                </a:rPr>
                <a:t>Set</a:t>
              </a:r>
              <a:r>
                <a:rPr lang="en-US" sz="2400" dirty="0" smtClean="0"/>
                <a:t> </a:t>
              </a:r>
              <a:r>
                <a:rPr lang="en-US" sz="2400" dirty="0">
                  <a:solidFill>
                    <a:schemeClr val="tx2"/>
                  </a:solidFill>
                </a:rPr>
                <a:t>of</a:t>
              </a:r>
              <a:r>
                <a:rPr lang="en-US" sz="2400" dirty="0"/>
                <a:t> nonlinear curves </a:t>
              </a:r>
              <a:r>
                <a:rPr lang="en-US" sz="2400" dirty="0">
                  <a:solidFill>
                    <a:schemeClr val="tx2"/>
                  </a:solidFill>
                </a:rPr>
                <a:t>and</a:t>
              </a:r>
              <a:r>
                <a:rPr lang="en-US" sz="2400" dirty="0"/>
                <a:t> desired # of segments </a:t>
              </a:r>
            </a:p>
          </p:txBody>
        </p:sp>
        <p:sp>
          <p:nvSpPr>
            <p:cNvPr id="39947" name="TextBox 2"/>
            <p:cNvSpPr txBox="1">
              <a:spLocks noChangeArrowheads="1"/>
            </p:cNvSpPr>
            <p:nvPr/>
          </p:nvSpPr>
          <p:spPr bwMode="auto">
            <a:xfrm>
              <a:off x="457200" y="1595735"/>
              <a:ext cx="7332206"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6600"/>
                  </a:solidFill>
                </a:rPr>
                <a:t>Find:  </a:t>
              </a:r>
              <a:r>
                <a:rPr lang="en-US" sz="2400" dirty="0" smtClean="0">
                  <a:solidFill>
                    <a:srgbClr val="006600"/>
                  </a:solidFill>
                </a:rPr>
                <a:t> </a:t>
              </a:r>
              <a:r>
                <a:rPr lang="en-US" sz="2400" dirty="0"/>
                <a:t>G</a:t>
              </a:r>
              <a:r>
                <a:rPr lang="en-US" sz="2400" dirty="0" smtClean="0"/>
                <a:t>lobally</a:t>
              </a:r>
              <a:r>
                <a:rPr lang="en-US" sz="2400" dirty="0" smtClean="0">
                  <a:solidFill>
                    <a:srgbClr val="006600"/>
                  </a:solidFill>
                </a:rPr>
                <a:t> </a:t>
              </a:r>
              <a:r>
                <a:rPr lang="en-US" sz="2400" dirty="0"/>
                <a:t>optimal polygonal approximation</a:t>
              </a:r>
            </a:p>
          </p:txBody>
        </p:sp>
      </p:grpSp>
      <p:sp>
        <p:nvSpPr>
          <p:cNvPr id="108" name="TextBox 69"/>
          <p:cNvSpPr txBox="1">
            <a:spLocks noChangeArrowheads="1"/>
          </p:cNvSpPr>
          <p:nvPr/>
        </p:nvSpPr>
        <p:spPr bwMode="auto">
          <a:xfrm>
            <a:off x="457200" y="2133600"/>
            <a:ext cx="8153400" cy="830263"/>
          </a:xfrm>
          <a:prstGeom prst="rect">
            <a:avLst/>
          </a:prstGeom>
          <a:noFill/>
          <a:ln w="9525">
            <a:noFill/>
            <a:miter lim="800000"/>
            <a:headEnd/>
            <a:tailEnd/>
          </a:ln>
        </p:spPr>
        <p:txBody>
          <a:bodyPr>
            <a:prstTxWarp prst="textNoShape">
              <a:avLst/>
            </a:prstTxWarp>
            <a:spAutoFit/>
          </a:bodyPr>
          <a:lstStyle/>
          <a:p>
            <a:r>
              <a:rPr lang="en-US" sz="2400">
                <a:solidFill>
                  <a:srgbClr val="006600"/>
                </a:solidFill>
              </a:rPr>
              <a:t>Example:</a:t>
            </a:r>
            <a:r>
              <a:rPr lang="en-US" sz="2400"/>
              <a:t> What is the </a:t>
            </a:r>
            <a:r>
              <a:rPr lang="en-US" sz="2400">
                <a:solidFill>
                  <a:schemeClr val="tx2"/>
                </a:solidFill>
              </a:rPr>
              <a:t>optimal polygonal approxima-</a:t>
            </a:r>
          </a:p>
          <a:p>
            <a:r>
              <a:rPr lang="en-US" sz="2400">
                <a:solidFill>
                  <a:schemeClr val="tx2"/>
                </a:solidFill>
              </a:rPr>
              <a:t>   tion</a:t>
            </a:r>
            <a:r>
              <a:rPr lang="en-US" sz="2400"/>
              <a:t>  of the curves below with </a:t>
            </a:r>
            <a:r>
              <a:rPr lang="en-US" sz="2400">
                <a:solidFill>
                  <a:srgbClr val="1F497D"/>
                </a:solidFill>
              </a:rPr>
              <a:t>5 segments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7" grpId="1"/>
      <p:bldP spid="37922" grpId="0"/>
      <p:bldP spid="108"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pic>
        <p:nvPicPr>
          <p:cNvPr id="38" name="Picture 37"/>
          <p:cNvPicPr>
            <a:picLocks noChangeAspect="1"/>
          </p:cNvPicPr>
          <p:nvPr/>
        </p:nvPicPr>
        <p:blipFill>
          <a:blip r:embed="rId3"/>
          <a:srcRect/>
          <a:stretch>
            <a:fillRect/>
          </a:stretch>
        </p:blipFill>
        <p:spPr bwMode="auto">
          <a:xfrm>
            <a:off x="3943350" y="2084388"/>
            <a:ext cx="5083175" cy="3627437"/>
          </a:xfrm>
          <a:prstGeom prst="rect">
            <a:avLst/>
          </a:prstGeom>
          <a:noFill/>
          <a:ln w="9525">
            <a:noFill/>
            <a:miter lim="800000"/>
            <a:headEnd/>
            <a:tailEnd/>
          </a:ln>
        </p:spPr>
      </p:pic>
      <p:grpSp>
        <p:nvGrpSpPr>
          <p:cNvPr id="18" name="Group 17"/>
          <p:cNvGrpSpPr>
            <a:grpSpLocks noChangeAspect="1"/>
          </p:cNvGrpSpPr>
          <p:nvPr/>
        </p:nvGrpSpPr>
        <p:grpSpPr>
          <a:xfrm>
            <a:off x="152400" y="1066800"/>
            <a:ext cx="3524548" cy="5486400"/>
            <a:chOff x="2728913" y="282575"/>
            <a:chExt cx="3705035" cy="5767351"/>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82575"/>
            <a:ext cx="3668712" cy="1470025"/>
          </p:xfrm>
          <a:graphic>
            <a:graphicData uri="http://schemas.openxmlformats.org/presentationml/2006/ole">
              <p:oleObj spid="_x0000_s40978" name="Equation" r:id="rId4"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40979" name="Equation" r:id="rId5"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3847911" y="1724644"/>
            <a:ext cx="2586037" cy="1485900"/>
          </p:xfrm>
          <a:graphic>
            <a:graphicData uri="http://schemas.openxmlformats.org/presentationml/2006/ole">
              <p:oleObj spid="_x0000_s40980" name="Equation" r:id="rId6" imgW="20320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082811"/>
            <a:ext cx="2261216" cy="1500246"/>
          </p:xfrm>
          <a:graphic>
            <a:graphicData uri="http://schemas.openxmlformats.org/presentationml/2006/ole">
              <p:oleObj spid="_x0000_s40981" name="Equation" r:id="rId7"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27986"/>
            <a:ext cx="2261216" cy="1516934"/>
          </p:xfrm>
          <a:graphic>
            <a:graphicData uri="http://schemas.openxmlformats.org/presentationml/2006/ole">
              <p:oleObj spid="_x0000_s40982" name="Equation" r:id="rId8"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40983" name="Equation" r:id="rId9"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40984" name="Equation" r:id="rId10"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40985" name="Equation" r:id="rId11"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40986" name="Equation" r:id="rId12"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40987" name="Equation" r:id="rId13" imgW="406400" imgH="203200" progId="Equation.DSMT4">
                <p:embed/>
              </p:oleObj>
            </a:graphicData>
          </a:graphic>
        </p:graphicFrame>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2" name="Group 17"/>
          <p:cNvGrpSpPr>
            <a:grpSpLocks noChangeAspect="1"/>
          </p:cNvGrpSpPr>
          <p:nvPr/>
        </p:nvGrpSpPr>
        <p:grpSpPr>
          <a:xfrm>
            <a:off x="152400" y="1066800"/>
            <a:ext cx="3524548" cy="5486400"/>
            <a:chOff x="2728913" y="282575"/>
            <a:chExt cx="3705035" cy="5767351"/>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82575"/>
            <a:ext cx="3668712" cy="1470025"/>
          </p:xfrm>
          <a:graphic>
            <a:graphicData uri="http://schemas.openxmlformats.org/presentationml/2006/ole">
              <p:oleObj spid="_x0000_s79874" name="Equation" r:id="rId3"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79875" name="Equation" r:id="rId4"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3847911" y="1724644"/>
            <a:ext cx="2586037" cy="1485900"/>
          </p:xfrm>
          <a:graphic>
            <a:graphicData uri="http://schemas.openxmlformats.org/presentationml/2006/ole">
              <p:oleObj spid="_x0000_s79876" name="Equation" r:id="rId5" imgW="20320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082811"/>
            <a:ext cx="2261216" cy="1500246"/>
          </p:xfrm>
          <a:graphic>
            <a:graphicData uri="http://schemas.openxmlformats.org/presentationml/2006/ole">
              <p:oleObj spid="_x0000_s79877" name="Equation" r:id="rId6"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27986"/>
            <a:ext cx="2261216" cy="1516934"/>
          </p:xfrm>
          <a:graphic>
            <a:graphicData uri="http://schemas.openxmlformats.org/presentationml/2006/ole">
              <p:oleObj spid="_x0000_s79878" name="Equation" r:id="rId7"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79879" name="Equation" r:id="rId8"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79880" name="Equation" r:id="rId9"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79881" name="Equation" r:id="rId10"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79882" name="Equation" r:id="rId11"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79883" name="Equation" r:id="rId12" imgW="406400" imgH="203200" progId="Equation.DSMT4">
                <p:embed/>
              </p:oleObj>
            </a:graphicData>
          </a:graphic>
        </p:graphicFrame>
      </p:grpSp>
      <p:pic>
        <p:nvPicPr>
          <p:cNvPr id="42" name="Picture 41" descr="mfamode1.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696438" y="1219200"/>
            <a:ext cx="5371362" cy="4379976"/>
          </a:xfrm>
          <a:prstGeom prst="rect">
            <a:avLst/>
          </a:prstGeom>
        </p:spPr>
      </p:pic>
      <p:sp>
        <p:nvSpPr>
          <p:cNvPr id="44" name="Line Callout 3 (No Border) 43"/>
          <p:cNvSpPr/>
          <p:nvPr/>
        </p:nvSpPr>
        <p:spPr bwMode="auto">
          <a:xfrm>
            <a:off x="3962400" y="4724400"/>
            <a:ext cx="1676400" cy="381000"/>
          </a:xfrm>
          <a:prstGeom prst="callout3">
            <a:avLst>
              <a:gd name="adj1" fmla="val 18750"/>
              <a:gd name="adj2" fmla="val -11363"/>
              <a:gd name="adj3" fmla="val 18750"/>
              <a:gd name="adj4" fmla="val -20834"/>
              <a:gd name="adj5" fmla="val 66667"/>
              <a:gd name="adj6" fmla="val -28788"/>
              <a:gd name="adj7" fmla="val 162963"/>
              <a:gd name="adj8" fmla="val -29545"/>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38" name="Rectangle 37"/>
          <p:cNvSpPr/>
          <p:nvPr/>
        </p:nvSpPr>
        <p:spPr bwMode="auto">
          <a:xfrm>
            <a:off x="8178800" y="2286000"/>
            <a:ext cx="609600" cy="304800"/>
          </a:xfrm>
          <a:prstGeom prst="rect">
            <a:avLst/>
          </a:prstGeom>
          <a:solidFill>
            <a:srgbClr val="E1B45C"/>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43" name="Rectangle 42"/>
          <p:cNvSpPr/>
          <p:nvPr/>
        </p:nvSpPr>
        <p:spPr bwMode="auto">
          <a:xfrm>
            <a:off x="6921500" y="2362200"/>
            <a:ext cx="1219200" cy="304800"/>
          </a:xfrm>
          <a:prstGeom prst="rect">
            <a:avLst/>
          </a:prstGeom>
          <a:solidFill>
            <a:srgbClr val="E1B45C"/>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45" name="Rectangle 44"/>
          <p:cNvSpPr/>
          <p:nvPr/>
        </p:nvSpPr>
        <p:spPr bwMode="auto">
          <a:xfrm>
            <a:off x="4038600" y="1905000"/>
            <a:ext cx="609600" cy="304800"/>
          </a:xfrm>
          <a:prstGeom prst="rect">
            <a:avLst/>
          </a:prstGeom>
          <a:solidFill>
            <a:srgbClr val="E1B45C"/>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457200" y="401638"/>
            <a:ext cx="8229600" cy="749300"/>
          </a:xfrm>
        </p:spPr>
        <p:txBody>
          <a:bodyPr/>
          <a:lstStyle/>
          <a:p>
            <a:pPr>
              <a:defRPr/>
            </a:pPr>
            <a:r>
              <a:rPr lang="en-US" sz="3200" b="1" dirty="0" smtClean="0">
                <a:solidFill>
                  <a:srgbClr val="A50021"/>
                </a:solidFill>
                <a:latin typeface="+mn-lt"/>
              </a:rPr>
              <a:t>Single Cell Reaction: Action Potential</a:t>
            </a:r>
            <a:endParaRPr lang="en-US" sz="3200" b="1" dirty="0">
              <a:solidFill>
                <a:srgbClr val="A50021"/>
              </a:solidFill>
              <a:latin typeface="+mn-lt"/>
            </a:endParaRPr>
          </a:p>
        </p:txBody>
      </p:sp>
      <p:sp>
        <p:nvSpPr>
          <p:cNvPr id="577539" name="Rectangle 3"/>
          <p:cNvSpPr>
            <a:spLocks noGrp="1" noChangeArrowheads="1"/>
          </p:cNvSpPr>
          <p:nvPr>
            <p:ph type="body" sz="half" idx="1"/>
          </p:nvPr>
        </p:nvSpPr>
        <p:spPr>
          <a:xfrm>
            <a:off x="538163" y="1463675"/>
            <a:ext cx="4803775" cy="2270125"/>
          </a:xfrm>
        </p:spPr>
        <p:txBody>
          <a:bodyPr/>
          <a:lstStyle/>
          <a:p>
            <a:pPr>
              <a:buFontTx/>
              <a:buNone/>
            </a:pPr>
            <a:r>
              <a:rPr lang="en-US" altLang="zh-CN" sz="2400" b="1" dirty="0">
                <a:solidFill>
                  <a:srgbClr val="006600"/>
                </a:solidFill>
                <a:ea typeface="Arial" charset="0"/>
                <a:cs typeface="Arial" charset="0"/>
              </a:rPr>
              <a:t>Membrane’s AP depends on: </a:t>
            </a:r>
          </a:p>
          <a:p>
            <a:pPr>
              <a:spcBef>
                <a:spcPts val="838"/>
              </a:spcBef>
            </a:pPr>
            <a:r>
              <a:rPr lang="en-US" altLang="zh-CN" sz="2200" b="1" dirty="0">
                <a:solidFill>
                  <a:srgbClr val="1F497D"/>
                </a:solidFill>
                <a:ea typeface="Arial" charset="0"/>
                <a:cs typeface="Arial" charset="0"/>
              </a:rPr>
              <a:t>Stimulus</a:t>
            </a:r>
            <a:r>
              <a:rPr lang="en-US" altLang="zh-CN" sz="2200" b="1" dirty="0">
                <a:ea typeface="SimSun" charset="-122"/>
                <a:cs typeface="SimSun" charset="-122"/>
              </a:rPr>
              <a:t> (voltage or current):</a:t>
            </a:r>
          </a:p>
          <a:p>
            <a:pPr lvl="1">
              <a:spcBef>
                <a:spcPct val="40000"/>
              </a:spcBef>
            </a:pPr>
            <a:r>
              <a:rPr lang="en-US" altLang="zh-CN" sz="2000" b="1" dirty="0">
                <a:solidFill>
                  <a:srgbClr val="800000"/>
                </a:solidFill>
                <a:ea typeface="SimSun" charset="-122"/>
                <a:cs typeface="SimSun" charset="-122"/>
              </a:rPr>
              <a:t>External / Neighboring </a:t>
            </a:r>
            <a:r>
              <a:rPr lang="en-US" altLang="zh-CN" sz="2000" b="1" dirty="0">
                <a:ea typeface="SimSun" charset="-122"/>
                <a:cs typeface="SimSun" charset="-122"/>
              </a:rPr>
              <a:t>cells </a:t>
            </a:r>
          </a:p>
          <a:p>
            <a:pPr>
              <a:spcBef>
                <a:spcPct val="40000"/>
              </a:spcBef>
            </a:pPr>
            <a:r>
              <a:rPr lang="en-US" altLang="zh-CN" sz="2200" b="1" dirty="0" smtClean="0">
                <a:solidFill>
                  <a:srgbClr val="1F497D"/>
                </a:solidFill>
                <a:ea typeface="Arial" charset="0"/>
                <a:cs typeface="Arial" charset="0"/>
              </a:rPr>
              <a:t>Cell itself </a:t>
            </a:r>
            <a:r>
              <a:rPr lang="en-US" altLang="zh-CN" sz="2200" b="1" dirty="0">
                <a:solidFill>
                  <a:srgbClr val="000000"/>
                </a:solidFill>
                <a:ea typeface="SimSun" charset="-122"/>
                <a:cs typeface="SimSun" charset="-122"/>
              </a:rPr>
              <a:t>(excitable or </a:t>
            </a:r>
            <a:r>
              <a:rPr lang="en-US" altLang="zh-CN" sz="2200" b="1" dirty="0" smtClean="0">
                <a:solidFill>
                  <a:srgbClr val="000000"/>
                </a:solidFill>
                <a:ea typeface="SimSun" charset="-122"/>
                <a:cs typeface="SimSun" charset="-122"/>
              </a:rPr>
              <a:t>not):</a:t>
            </a:r>
          </a:p>
          <a:p>
            <a:pPr lvl="1">
              <a:spcBef>
                <a:spcPct val="40000"/>
              </a:spcBef>
            </a:pPr>
            <a:r>
              <a:rPr lang="en-US" altLang="zh-CN" sz="2000" b="1" dirty="0" smtClean="0">
                <a:solidFill>
                  <a:srgbClr val="800000"/>
                </a:solidFill>
                <a:ea typeface="SimSun" charset="-122"/>
                <a:cs typeface="SimSun" charset="-122"/>
              </a:rPr>
              <a:t>State / Parameters </a:t>
            </a:r>
            <a:r>
              <a:rPr lang="en-US" altLang="zh-CN" sz="2000" b="1" dirty="0" smtClean="0">
                <a:ea typeface="SimSun" charset="-122"/>
                <a:cs typeface="SimSun" charset="-122"/>
              </a:rPr>
              <a:t>value</a:t>
            </a:r>
            <a:r>
              <a:rPr lang="en-US" altLang="zh-CN" sz="2000" b="1" dirty="0" smtClean="0">
                <a:solidFill>
                  <a:srgbClr val="800000"/>
                </a:solidFill>
                <a:ea typeface="SimSun" charset="-122"/>
                <a:cs typeface="SimSun" charset="-122"/>
              </a:rPr>
              <a:t> </a:t>
            </a:r>
            <a:endParaRPr lang="en-US" altLang="zh-CN" sz="2000" b="1" dirty="0" smtClean="0">
              <a:ea typeface="SimSun" charset="-122"/>
              <a:cs typeface="SimSun" charset="-122"/>
            </a:endParaRPr>
          </a:p>
        </p:txBody>
      </p:sp>
      <p:sp>
        <p:nvSpPr>
          <p:cNvPr id="22533" name="Rectangle 8"/>
          <p:cNvSpPr>
            <a:spLocks noChangeArrowheads="1"/>
          </p:cNvSpPr>
          <p:nvPr/>
        </p:nvSpPr>
        <p:spPr bwMode="auto">
          <a:xfrm rot="10800000">
            <a:off x="5332413" y="4003675"/>
            <a:ext cx="3336925" cy="2359025"/>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endParaRPr>
          </a:p>
        </p:txBody>
      </p:sp>
      <p:sp>
        <p:nvSpPr>
          <p:cNvPr id="22534" name="Line 44"/>
          <p:cNvSpPr>
            <a:spLocks noChangeShapeType="1"/>
          </p:cNvSpPr>
          <p:nvPr/>
        </p:nvSpPr>
        <p:spPr bwMode="auto">
          <a:xfrm>
            <a:off x="5106988" y="4111625"/>
            <a:ext cx="3651250" cy="0"/>
          </a:xfrm>
          <a:prstGeom prst="line">
            <a:avLst/>
          </a:prstGeom>
          <a:noFill/>
          <a:ln w="25400">
            <a:solidFill>
              <a:srgbClr val="006600"/>
            </a:solidFill>
            <a:round/>
            <a:headEnd/>
            <a:tailEnd/>
          </a:ln>
        </p:spPr>
        <p:txBody>
          <a:bodyPr>
            <a:prstTxWarp prst="textNoShape">
              <a:avLst/>
            </a:prstTxWarp>
          </a:bodyPr>
          <a:lstStyle/>
          <a:p>
            <a:endParaRPr lang="en-US"/>
          </a:p>
        </p:txBody>
      </p:sp>
      <p:sp>
        <p:nvSpPr>
          <p:cNvPr id="22535" name="Line 40"/>
          <p:cNvSpPr>
            <a:spLocks noChangeShapeType="1"/>
          </p:cNvSpPr>
          <p:nvPr/>
        </p:nvSpPr>
        <p:spPr bwMode="auto">
          <a:xfrm>
            <a:off x="5119688" y="4840288"/>
            <a:ext cx="3660775" cy="0"/>
          </a:xfrm>
          <a:prstGeom prst="line">
            <a:avLst/>
          </a:prstGeom>
          <a:noFill/>
          <a:ln w="25400">
            <a:solidFill>
              <a:srgbClr val="333399"/>
            </a:solidFill>
            <a:round/>
            <a:headEnd/>
            <a:tailEnd/>
          </a:ln>
        </p:spPr>
        <p:txBody>
          <a:bodyPr>
            <a:prstTxWarp prst="textNoShape">
              <a:avLst/>
            </a:prstTxWarp>
          </a:bodyPr>
          <a:lstStyle/>
          <a:p>
            <a:endParaRPr lang="en-US"/>
          </a:p>
        </p:txBody>
      </p:sp>
      <p:sp>
        <p:nvSpPr>
          <p:cNvPr id="22536" name="Rectangle 17"/>
          <p:cNvSpPr>
            <a:spLocks noChangeArrowheads="1"/>
          </p:cNvSpPr>
          <p:nvPr/>
        </p:nvSpPr>
        <p:spPr bwMode="auto">
          <a:xfrm>
            <a:off x="5113338" y="1925638"/>
            <a:ext cx="3660775" cy="3381375"/>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577565" name="Line 29"/>
          <p:cNvSpPr>
            <a:spLocks noChangeShapeType="1"/>
          </p:cNvSpPr>
          <p:nvPr/>
        </p:nvSpPr>
        <p:spPr bwMode="auto">
          <a:xfrm>
            <a:off x="5116513" y="4845050"/>
            <a:ext cx="188912" cy="0"/>
          </a:xfrm>
          <a:prstGeom prst="line">
            <a:avLst/>
          </a:prstGeom>
          <a:noFill/>
          <a:ln w="19050">
            <a:solidFill>
              <a:srgbClr val="A50021"/>
            </a:solidFill>
            <a:round/>
            <a:headEnd/>
            <a:tailEnd/>
          </a:ln>
        </p:spPr>
        <p:txBody>
          <a:bodyPr>
            <a:prstTxWarp prst="textNoShape">
              <a:avLst/>
            </a:prstTxWarp>
          </a:bodyPr>
          <a:lstStyle/>
          <a:p>
            <a:endParaRPr lang="en-US"/>
          </a:p>
        </p:txBody>
      </p:sp>
      <p:grpSp>
        <p:nvGrpSpPr>
          <p:cNvPr id="2" name="Group 48"/>
          <p:cNvGrpSpPr>
            <a:grpSpLocks/>
          </p:cNvGrpSpPr>
          <p:nvPr/>
        </p:nvGrpSpPr>
        <p:grpSpPr bwMode="auto">
          <a:xfrm>
            <a:off x="5294313" y="2012950"/>
            <a:ext cx="3481387" cy="3019425"/>
            <a:chOff x="3839" y="857"/>
            <a:chExt cx="1809" cy="1339"/>
          </a:xfrm>
        </p:grpSpPr>
        <p:sp>
          <p:nvSpPr>
            <p:cNvPr id="22555" name="Line 30"/>
            <p:cNvSpPr>
              <a:spLocks noChangeShapeType="1"/>
            </p:cNvSpPr>
            <p:nvPr/>
          </p:nvSpPr>
          <p:spPr bwMode="auto">
            <a:xfrm flipV="1">
              <a:off x="3839" y="1785"/>
              <a:ext cx="30" cy="336"/>
            </a:xfrm>
            <a:prstGeom prst="line">
              <a:avLst/>
            </a:prstGeom>
            <a:noFill/>
            <a:ln w="19050">
              <a:solidFill>
                <a:srgbClr val="A50021"/>
              </a:solidFill>
              <a:round/>
              <a:headEnd/>
              <a:tailEnd/>
            </a:ln>
          </p:spPr>
          <p:txBody>
            <a:bodyPr>
              <a:prstTxWarp prst="textNoShape">
                <a:avLst/>
              </a:prstTxWarp>
            </a:bodyPr>
            <a:lstStyle/>
            <a:p>
              <a:endParaRPr lang="en-US"/>
            </a:p>
          </p:txBody>
        </p:sp>
        <p:sp>
          <p:nvSpPr>
            <p:cNvPr id="22556" name="Line 31"/>
            <p:cNvSpPr>
              <a:spLocks noChangeShapeType="1"/>
            </p:cNvSpPr>
            <p:nvPr/>
          </p:nvSpPr>
          <p:spPr bwMode="auto">
            <a:xfrm flipV="1">
              <a:off x="3870" y="1754"/>
              <a:ext cx="55" cy="34"/>
            </a:xfrm>
            <a:prstGeom prst="line">
              <a:avLst/>
            </a:prstGeom>
            <a:noFill/>
            <a:ln w="19050">
              <a:solidFill>
                <a:srgbClr val="A50021"/>
              </a:solidFill>
              <a:round/>
              <a:headEnd/>
              <a:tailEnd/>
            </a:ln>
          </p:spPr>
          <p:txBody>
            <a:bodyPr>
              <a:prstTxWarp prst="textNoShape">
                <a:avLst/>
              </a:prstTxWarp>
            </a:bodyPr>
            <a:lstStyle/>
            <a:p>
              <a:endParaRPr lang="en-US"/>
            </a:p>
          </p:txBody>
        </p:sp>
        <p:sp>
          <p:nvSpPr>
            <p:cNvPr id="22557" name="Line 32"/>
            <p:cNvSpPr>
              <a:spLocks noChangeShapeType="1"/>
            </p:cNvSpPr>
            <p:nvPr/>
          </p:nvSpPr>
          <p:spPr bwMode="auto">
            <a:xfrm flipV="1">
              <a:off x="3922" y="902"/>
              <a:ext cx="8" cy="854"/>
            </a:xfrm>
            <a:prstGeom prst="line">
              <a:avLst/>
            </a:prstGeom>
            <a:noFill/>
            <a:ln w="19050">
              <a:solidFill>
                <a:srgbClr val="A50021"/>
              </a:solidFill>
              <a:round/>
              <a:headEnd/>
              <a:tailEnd/>
            </a:ln>
          </p:spPr>
          <p:txBody>
            <a:bodyPr>
              <a:prstTxWarp prst="textNoShape">
                <a:avLst/>
              </a:prstTxWarp>
            </a:bodyPr>
            <a:lstStyle/>
            <a:p>
              <a:endParaRPr lang="en-US"/>
            </a:p>
          </p:txBody>
        </p:sp>
        <p:sp>
          <p:nvSpPr>
            <p:cNvPr id="22558" name="Freeform 33"/>
            <p:cNvSpPr>
              <a:spLocks/>
            </p:cNvSpPr>
            <p:nvPr/>
          </p:nvSpPr>
          <p:spPr bwMode="auto">
            <a:xfrm>
              <a:off x="3932" y="857"/>
              <a:ext cx="50" cy="54"/>
            </a:xfrm>
            <a:custGeom>
              <a:avLst/>
              <a:gdLst>
                <a:gd name="T0" fmla="*/ 0 w 48"/>
                <a:gd name="T1" fmla="*/ 54 h 48"/>
                <a:gd name="T2" fmla="*/ 50 w 48"/>
                <a:gd name="T3" fmla="*/ 0 h 48"/>
                <a:gd name="T4" fmla="*/ 0 60000 65536"/>
                <a:gd name="T5" fmla="*/ 0 60000 65536"/>
                <a:gd name="T6" fmla="*/ 0 w 48"/>
                <a:gd name="T7" fmla="*/ 0 h 48"/>
                <a:gd name="T8" fmla="*/ 48 w 48"/>
                <a:gd name="T9" fmla="*/ 48 h 48"/>
              </a:gdLst>
              <a:ahLst/>
              <a:cxnLst>
                <a:cxn ang="T4">
                  <a:pos x="T0" y="T1"/>
                </a:cxn>
                <a:cxn ang="T5">
                  <a:pos x="T2" y="T3"/>
                </a:cxn>
              </a:cxnLst>
              <a:rect l="T6" t="T7" r="T8" b="T9"/>
              <a:pathLst>
                <a:path w="48" h="48">
                  <a:moveTo>
                    <a:pt x="0" y="48"/>
                  </a:moveTo>
                  <a:cubicBezTo>
                    <a:pt x="18" y="26"/>
                    <a:pt x="37" y="5"/>
                    <a:pt x="48" y="0"/>
                  </a:cubicBezTo>
                </a:path>
              </a:pathLst>
            </a:custGeom>
            <a:noFill/>
            <a:ln w="19050">
              <a:solidFill>
                <a:srgbClr val="A50021"/>
              </a:solidFill>
              <a:round/>
              <a:headEnd/>
              <a:tailEnd/>
            </a:ln>
          </p:spPr>
          <p:txBody>
            <a:bodyPr>
              <a:prstTxWarp prst="textNoShape">
                <a:avLst/>
              </a:prstTxWarp>
            </a:bodyPr>
            <a:lstStyle/>
            <a:p>
              <a:endParaRPr lang="en-US">
                <a:solidFill>
                  <a:srgbClr val="000000"/>
                </a:solidFill>
              </a:endParaRPr>
            </a:p>
          </p:txBody>
        </p:sp>
        <p:sp>
          <p:nvSpPr>
            <p:cNvPr id="22559" name="Freeform 34"/>
            <p:cNvSpPr>
              <a:spLocks/>
            </p:cNvSpPr>
            <p:nvPr/>
          </p:nvSpPr>
          <p:spPr bwMode="auto">
            <a:xfrm>
              <a:off x="3978" y="863"/>
              <a:ext cx="1092" cy="1146"/>
            </a:xfrm>
            <a:custGeom>
              <a:avLst/>
              <a:gdLst>
                <a:gd name="T0" fmla="*/ 0 w 1194"/>
                <a:gd name="T1" fmla="*/ 0 h 1248"/>
                <a:gd name="T2" fmla="*/ 44 w 1194"/>
                <a:gd name="T3" fmla="*/ 66 h 1248"/>
                <a:gd name="T4" fmla="*/ 170 w 1194"/>
                <a:gd name="T5" fmla="*/ 149 h 1248"/>
                <a:gd name="T6" fmla="*/ 686 w 1194"/>
                <a:gd name="T7" fmla="*/ 391 h 1248"/>
                <a:gd name="T8" fmla="*/ 944 w 1194"/>
                <a:gd name="T9" fmla="*/ 815 h 1248"/>
                <a:gd name="T10" fmla="*/ 1092 w 1194"/>
                <a:gd name="T11" fmla="*/ 1146 h 1248"/>
                <a:gd name="T12" fmla="*/ 0 60000 65536"/>
                <a:gd name="T13" fmla="*/ 0 60000 65536"/>
                <a:gd name="T14" fmla="*/ 0 60000 65536"/>
                <a:gd name="T15" fmla="*/ 0 60000 65536"/>
                <a:gd name="T16" fmla="*/ 0 60000 65536"/>
                <a:gd name="T17" fmla="*/ 0 60000 65536"/>
                <a:gd name="T18" fmla="*/ 0 w 1194"/>
                <a:gd name="T19" fmla="*/ 0 h 1248"/>
                <a:gd name="T20" fmla="*/ 1194 w 1194"/>
                <a:gd name="T21" fmla="*/ 1248 h 1248"/>
              </a:gdLst>
              <a:ahLst/>
              <a:cxnLst>
                <a:cxn ang="T12">
                  <a:pos x="T0" y="T1"/>
                </a:cxn>
                <a:cxn ang="T13">
                  <a:pos x="T2" y="T3"/>
                </a:cxn>
                <a:cxn ang="T14">
                  <a:pos x="T4" y="T5"/>
                </a:cxn>
                <a:cxn ang="T15">
                  <a:pos x="T6" y="T7"/>
                </a:cxn>
                <a:cxn ang="T16">
                  <a:pos x="T8" y="T9"/>
                </a:cxn>
                <a:cxn ang="T17">
                  <a:pos x="T10" y="T11"/>
                </a:cxn>
              </a:cxnLst>
              <a:rect l="T18" t="T19" r="T20" b="T21"/>
              <a:pathLst>
                <a:path w="1194" h="1248">
                  <a:moveTo>
                    <a:pt x="0" y="0"/>
                  </a:moveTo>
                  <a:cubicBezTo>
                    <a:pt x="8" y="22"/>
                    <a:pt x="17" y="45"/>
                    <a:pt x="48" y="72"/>
                  </a:cubicBezTo>
                  <a:cubicBezTo>
                    <a:pt x="79" y="99"/>
                    <a:pt x="69" y="103"/>
                    <a:pt x="186" y="162"/>
                  </a:cubicBezTo>
                  <a:cubicBezTo>
                    <a:pt x="303" y="221"/>
                    <a:pt x="609" y="305"/>
                    <a:pt x="750" y="426"/>
                  </a:cubicBezTo>
                  <a:cubicBezTo>
                    <a:pt x="891" y="547"/>
                    <a:pt x="958" y="751"/>
                    <a:pt x="1032" y="888"/>
                  </a:cubicBezTo>
                  <a:cubicBezTo>
                    <a:pt x="1106" y="1025"/>
                    <a:pt x="1150" y="1136"/>
                    <a:pt x="1194" y="1248"/>
                  </a:cubicBezTo>
                </a:path>
              </a:pathLst>
            </a:custGeom>
            <a:noFill/>
            <a:ln w="19050">
              <a:solidFill>
                <a:srgbClr val="A50021"/>
              </a:solidFill>
              <a:round/>
              <a:headEnd/>
              <a:tailEnd/>
            </a:ln>
          </p:spPr>
          <p:txBody>
            <a:bodyPr>
              <a:prstTxWarp prst="textNoShape">
                <a:avLst/>
              </a:prstTxWarp>
            </a:bodyPr>
            <a:lstStyle/>
            <a:p>
              <a:endParaRPr lang="en-US">
                <a:solidFill>
                  <a:srgbClr val="000000"/>
                </a:solidFill>
              </a:endParaRPr>
            </a:p>
          </p:txBody>
        </p:sp>
        <p:sp>
          <p:nvSpPr>
            <p:cNvPr id="22560" name="Freeform 35"/>
            <p:cNvSpPr>
              <a:spLocks/>
            </p:cNvSpPr>
            <p:nvPr/>
          </p:nvSpPr>
          <p:spPr bwMode="auto">
            <a:xfrm>
              <a:off x="5071" y="2006"/>
              <a:ext cx="577" cy="190"/>
            </a:xfrm>
            <a:custGeom>
              <a:avLst/>
              <a:gdLst>
                <a:gd name="T0" fmla="*/ 0 w 582"/>
                <a:gd name="T1" fmla="*/ 0 h 127"/>
                <a:gd name="T2" fmla="*/ 48 w 582"/>
                <a:gd name="T3" fmla="*/ 135 h 127"/>
                <a:gd name="T4" fmla="*/ 107 w 582"/>
                <a:gd name="T5" fmla="*/ 171 h 127"/>
                <a:gd name="T6" fmla="*/ 268 w 582"/>
                <a:gd name="T7" fmla="*/ 180 h 127"/>
                <a:gd name="T8" fmla="*/ 577 w 582"/>
                <a:gd name="T9" fmla="*/ 108 h 127"/>
                <a:gd name="T10" fmla="*/ 0 60000 65536"/>
                <a:gd name="T11" fmla="*/ 0 60000 65536"/>
                <a:gd name="T12" fmla="*/ 0 60000 65536"/>
                <a:gd name="T13" fmla="*/ 0 60000 65536"/>
                <a:gd name="T14" fmla="*/ 0 60000 65536"/>
                <a:gd name="T15" fmla="*/ 0 w 582"/>
                <a:gd name="T16" fmla="*/ 0 h 127"/>
                <a:gd name="T17" fmla="*/ 582 w 582"/>
                <a:gd name="T18" fmla="*/ 127 h 127"/>
              </a:gdLst>
              <a:ahLst/>
              <a:cxnLst>
                <a:cxn ang="T10">
                  <a:pos x="T0" y="T1"/>
                </a:cxn>
                <a:cxn ang="T11">
                  <a:pos x="T2" y="T3"/>
                </a:cxn>
                <a:cxn ang="T12">
                  <a:pos x="T4" y="T5"/>
                </a:cxn>
                <a:cxn ang="T13">
                  <a:pos x="T6" y="T7"/>
                </a:cxn>
                <a:cxn ang="T14">
                  <a:pos x="T8" y="T9"/>
                </a:cxn>
              </a:cxnLst>
              <a:rect l="T15" t="T16" r="T17" b="T18"/>
              <a:pathLst>
                <a:path w="582" h="127">
                  <a:moveTo>
                    <a:pt x="0" y="0"/>
                  </a:moveTo>
                  <a:cubicBezTo>
                    <a:pt x="15" y="35"/>
                    <a:pt x="30" y="71"/>
                    <a:pt x="48" y="90"/>
                  </a:cubicBezTo>
                  <a:cubicBezTo>
                    <a:pt x="66" y="109"/>
                    <a:pt x="71" y="109"/>
                    <a:pt x="108" y="114"/>
                  </a:cubicBezTo>
                  <a:cubicBezTo>
                    <a:pt x="145" y="119"/>
                    <a:pt x="191" y="127"/>
                    <a:pt x="270" y="120"/>
                  </a:cubicBezTo>
                  <a:cubicBezTo>
                    <a:pt x="349" y="113"/>
                    <a:pt x="465" y="92"/>
                    <a:pt x="582" y="72"/>
                  </a:cubicBezTo>
                </a:path>
              </a:pathLst>
            </a:custGeom>
            <a:noFill/>
            <a:ln w="19050">
              <a:solidFill>
                <a:srgbClr val="A50021"/>
              </a:solidFill>
              <a:round/>
              <a:headEnd/>
              <a:tailEnd/>
            </a:ln>
          </p:spPr>
          <p:txBody>
            <a:bodyPr>
              <a:prstTxWarp prst="textNoShape">
                <a:avLst/>
              </a:prstTxWarp>
            </a:bodyPr>
            <a:lstStyle/>
            <a:p>
              <a:endParaRPr lang="en-US">
                <a:solidFill>
                  <a:srgbClr val="000000"/>
                </a:solidFill>
              </a:endParaRPr>
            </a:p>
          </p:txBody>
        </p:sp>
      </p:grpSp>
      <p:sp>
        <p:nvSpPr>
          <p:cNvPr id="22539" name="Text Box 36"/>
          <p:cNvSpPr txBox="1">
            <a:spLocks noChangeArrowheads="1"/>
          </p:cNvSpPr>
          <p:nvPr/>
        </p:nvSpPr>
        <p:spPr bwMode="auto">
          <a:xfrm>
            <a:off x="6608763" y="5248275"/>
            <a:ext cx="657225" cy="307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000000"/>
                </a:solidFill>
              </a:rPr>
              <a:t>time</a:t>
            </a:r>
          </a:p>
        </p:txBody>
      </p:sp>
      <p:sp>
        <p:nvSpPr>
          <p:cNvPr id="22540" name="Text Box 37"/>
          <p:cNvSpPr txBox="1">
            <a:spLocks noChangeArrowheads="1"/>
          </p:cNvSpPr>
          <p:nvPr/>
        </p:nvSpPr>
        <p:spPr bwMode="auto">
          <a:xfrm rot="-5400000">
            <a:off x="4360863" y="3151187"/>
            <a:ext cx="1149350" cy="307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000000"/>
                </a:solidFill>
              </a:rPr>
              <a:t>voltage</a:t>
            </a:r>
          </a:p>
        </p:txBody>
      </p:sp>
      <p:grpSp>
        <p:nvGrpSpPr>
          <p:cNvPr id="3" name="Group 30"/>
          <p:cNvGrpSpPr>
            <a:grpSpLocks/>
          </p:cNvGrpSpPr>
          <p:nvPr/>
        </p:nvGrpSpPr>
        <p:grpSpPr bwMode="auto">
          <a:xfrm>
            <a:off x="5116088" y="3470275"/>
            <a:ext cx="1792702" cy="1433513"/>
            <a:chOff x="5116706" y="3445028"/>
            <a:chExt cx="1791892" cy="1433913"/>
          </a:xfrm>
        </p:grpSpPr>
        <p:sp>
          <p:nvSpPr>
            <p:cNvPr id="22550" name="Text Box 50"/>
            <p:cNvSpPr txBox="1">
              <a:spLocks noChangeArrowheads="1"/>
            </p:cNvSpPr>
            <p:nvPr/>
          </p:nvSpPr>
          <p:spPr bwMode="auto">
            <a:xfrm rot="16591170">
              <a:off x="4538249" y="4023485"/>
              <a:ext cx="1433913" cy="277000"/>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a:solidFill>
                    <a:srgbClr val="000000"/>
                  </a:solidFill>
                </a:rPr>
                <a:t>Stimulus</a:t>
              </a:r>
            </a:p>
          </p:txBody>
        </p:sp>
        <p:grpSp>
          <p:nvGrpSpPr>
            <p:cNvPr id="4" name="Group 42"/>
            <p:cNvGrpSpPr>
              <a:grpSpLocks/>
            </p:cNvGrpSpPr>
            <p:nvPr/>
          </p:nvGrpSpPr>
          <p:grpSpPr bwMode="auto">
            <a:xfrm>
              <a:off x="5295575" y="4204165"/>
              <a:ext cx="250230" cy="619769"/>
              <a:chOff x="3840" y="1840"/>
              <a:chExt cx="130" cy="272"/>
            </a:xfrm>
          </p:grpSpPr>
          <p:sp>
            <p:nvSpPr>
              <p:cNvPr id="22553" name="Freeform 38"/>
              <p:cNvSpPr>
                <a:spLocks/>
              </p:cNvSpPr>
              <p:nvPr/>
            </p:nvSpPr>
            <p:spPr bwMode="auto">
              <a:xfrm>
                <a:off x="3865" y="1840"/>
                <a:ext cx="105" cy="272"/>
              </a:xfrm>
              <a:custGeom>
                <a:avLst/>
                <a:gdLst>
                  <a:gd name="T0" fmla="*/ 0 w 96"/>
                  <a:gd name="T1" fmla="*/ 0 h 260"/>
                  <a:gd name="T2" fmla="*/ 66 w 96"/>
                  <a:gd name="T3" fmla="*/ 59 h 260"/>
                  <a:gd name="T4" fmla="*/ 105 w 96"/>
                  <a:gd name="T5" fmla="*/ 272 h 260"/>
                  <a:gd name="T6" fmla="*/ 0 60000 65536"/>
                  <a:gd name="T7" fmla="*/ 0 60000 65536"/>
                  <a:gd name="T8" fmla="*/ 0 60000 65536"/>
                  <a:gd name="T9" fmla="*/ 0 w 96"/>
                  <a:gd name="T10" fmla="*/ 0 h 260"/>
                  <a:gd name="T11" fmla="*/ 96 w 96"/>
                  <a:gd name="T12" fmla="*/ 260 h 260"/>
                </a:gdLst>
                <a:ahLst/>
                <a:cxnLst>
                  <a:cxn ang="T6">
                    <a:pos x="T0" y="T1"/>
                  </a:cxn>
                  <a:cxn ang="T7">
                    <a:pos x="T2" y="T3"/>
                  </a:cxn>
                  <a:cxn ang="T8">
                    <a:pos x="T4" y="T5"/>
                  </a:cxn>
                </a:cxnLst>
                <a:rect l="T9" t="T10" r="T11" b="T12"/>
                <a:pathLst>
                  <a:path w="96" h="260">
                    <a:moveTo>
                      <a:pt x="0" y="0"/>
                    </a:moveTo>
                    <a:cubicBezTo>
                      <a:pt x="22" y="6"/>
                      <a:pt x="44" y="13"/>
                      <a:pt x="60" y="56"/>
                    </a:cubicBezTo>
                    <a:cubicBezTo>
                      <a:pt x="76" y="99"/>
                      <a:pt x="87" y="226"/>
                      <a:pt x="96" y="260"/>
                    </a:cubicBezTo>
                  </a:path>
                </a:pathLst>
              </a:custGeom>
              <a:noFill/>
              <a:ln w="25400">
                <a:solidFill>
                  <a:srgbClr val="A50021"/>
                </a:solidFill>
                <a:round/>
                <a:headEnd/>
                <a:tailEnd/>
              </a:ln>
            </p:spPr>
            <p:txBody>
              <a:bodyPr>
                <a:prstTxWarp prst="textNoShape">
                  <a:avLst/>
                </a:prstTxWarp>
              </a:bodyPr>
              <a:lstStyle/>
              <a:p>
                <a:endParaRPr lang="en-US">
                  <a:solidFill>
                    <a:srgbClr val="000000"/>
                  </a:solidFill>
                </a:endParaRPr>
              </a:p>
            </p:txBody>
          </p:sp>
          <p:sp>
            <p:nvSpPr>
              <p:cNvPr id="22554" name="Line 41"/>
              <p:cNvSpPr>
                <a:spLocks noChangeShapeType="1"/>
              </p:cNvSpPr>
              <p:nvPr/>
            </p:nvSpPr>
            <p:spPr bwMode="auto">
              <a:xfrm flipV="1">
                <a:off x="3840" y="1840"/>
                <a:ext cx="24" cy="270"/>
              </a:xfrm>
              <a:prstGeom prst="line">
                <a:avLst/>
              </a:prstGeom>
              <a:noFill/>
              <a:ln w="19050">
                <a:solidFill>
                  <a:srgbClr val="A50021"/>
                </a:solidFill>
                <a:round/>
                <a:headEnd/>
                <a:tailEnd/>
              </a:ln>
            </p:spPr>
            <p:txBody>
              <a:bodyPr>
                <a:prstTxWarp prst="textNoShape">
                  <a:avLst/>
                </a:prstTxWarp>
              </a:bodyPr>
              <a:lstStyle/>
              <a:p>
                <a:endParaRPr lang="en-US"/>
              </a:p>
            </p:txBody>
          </p:sp>
        </p:grpSp>
        <p:sp>
          <p:nvSpPr>
            <p:cNvPr id="22552" name="Text Box 43"/>
            <p:cNvSpPr txBox="1">
              <a:spLocks noChangeArrowheads="1"/>
            </p:cNvSpPr>
            <p:nvPr/>
          </p:nvSpPr>
          <p:spPr bwMode="auto">
            <a:xfrm>
              <a:off x="5436089" y="4319080"/>
              <a:ext cx="1472509" cy="276999"/>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rgbClr val="000000"/>
                  </a:solidFill>
                </a:rPr>
                <a:t>failed initiation</a:t>
              </a:r>
            </a:p>
          </p:txBody>
        </p:sp>
      </p:grpSp>
      <p:sp>
        <p:nvSpPr>
          <p:cNvPr id="22542" name="Text Box 46"/>
          <p:cNvSpPr txBox="1">
            <a:spLocks noChangeArrowheads="1"/>
          </p:cNvSpPr>
          <p:nvPr/>
        </p:nvSpPr>
        <p:spPr bwMode="auto">
          <a:xfrm>
            <a:off x="7505700" y="3784600"/>
            <a:ext cx="1223963" cy="277813"/>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rgbClr val="000000"/>
                </a:solidFill>
              </a:rPr>
              <a:t>Threshold</a:t>
            </a:r>
          </a:p>
        </p:txBody>
      </p:sp>
      <p:sp>
        <p:nvSpPr>
          <p:cNvPr id="22543" name="Text Box 49"/>
          <p:cNvSpPr txBox="1">
            <a:spLocks noChangeArrowheads="1"/>
          </p:cNvSpPr>
          <p:nvPr/>
        </p:nvSpPr>
        <p:spPr bwMode="auto">
          <a:xfrm>
            <a:off x="6272213" y="4795838"/>
            <a:ext cx="1876425"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rgbClr val="000000"/>
                </a:solidFill>
              </a:rPr>
              <a:t>Resting potential</a:t>
            </a:r>
          </a:p>
        </p:txBody>
      </p:sp>
      <p:sp>
        <p:nvSpPr>
          <p:cNvPr id="22544" name="Text Box 52"/>
          <p:cNvSpPr txBox="1">
            <a:spLocks noChangeArrowheads="1"/>
          </p:cNvSpPr>
          <p:nvPr/>
        </p:nvSpPr>
        <p:spPr bwMode="auto">
          <a:xfrm>
            <a:off x="5511800" y="1524000"/>
            <a:ext cx="3079750" cy="338138"/>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rgbClr val="000000"/>
                </a:solidFill>
              </a:rPr>
              <a:t>Schematic Action Potential</a:t>
            </a:r>
          </a:p>
        </p:txBody>
      </p:sp>
      <p:sp>
        <p:nvSpPr>
          <p:cNvPr id="577599" name="Rectangle 63"/>
          <p:cNvSpPr>
            <a:spLocks noChangeArrowheads="1"/>
          </p:cNvSpPr>
          <p:nvPr/>
        </p:nvSpPr>
        <p:spPr bwMode="auto">
          <a:xfrm>
            <a:off x="538163" y="3822700"/>
            <a:ext cx="4587875" cy="1150938"/>
          </a:xfrm>
          <a:prstGeom prst="rect">
            <a:avLst/>
          </a:prstGeom>
          <a:noFill/>
          <a:ln w="9525">
            <a:noFill/>
            <a:miter lim="800000"/>
            <a:headEnd/>
            <a:tailEnd/>
          </a:ln>
        </p:spPr>
        <p:txBody>
          <a:bodyPr>
            <a:prstTxWarp prst="textNoShape">
              <a:avLst/>
            </a:prstTxWarp>
          </a:bodyPr>
          <a:lstStyle/>
          <a:p>
            <a:pPr marL="342900" indent="-342900">
              <a:spcBef>
                <a:spcPts val="838"/>
              </a:spcBef>
            </a:pPr>
            <a:r>
              <a:rPr lang="en-US" altLang="zh-CN" sz="2400" dirty="0">
                <a:solidFill>
                  <a:srgbClr val="006600"/>
                </a:solidFill>
                <a:ea typeface="Arial" charset="0"/>
                <a:cs typeface="Arial" charset="0"/>
              </a:rPr>
              <a:t>Tissue: Reaction / diffusion </a:t>
            </a:r>
          </a:p>
          <a:p>
            <a:pPr marL="342900" indent="-342900">
              <a:spcBef>
                <a:spcPct val="20000"/>
              </a:spcBef>
            </a:pPr>
            <a:endParaRPr lang="en-US" altLang="zh-CN" sz="2200" dirty="0">
              <a:solidFill>
                <a:srgbClr val="333399"/>
              </a:solidFill>
              <a:ea typeface="SimSun" charset="-122"/>
              <a:cs typeface="SimSun" charset="-122"/>
            </a:endParaRPr>
          </a:p>
        </p:txBody>
      </p:sp>
      <p:graphicFrame>
        <p:nvGraphicFramePr>
          <p:cNvPr id="30722" name="Object 2"/>
          <p:cNvGraphicFramePr>
            <a:graphicFrameLocks noChangeAspect="1"/>
          </p:cNvGraphicFramePr>
          <p:nvPr/>
        </p:nvGraphicFramePr>
        <p:xfrm>
          <a:off x="1293813" y="4370388"/>
          <a:ext cx="2517775" cy="735012"/>
        </p:xfrm>
        <a:graphic>
          <a:graphicData uri="http://schemas.openxmlformats.org/presentationml/2006/ole">
            <p:oleObj spid="_x0000_s169986" name="Equation" r:id="rId4" imgW="1346200" imgH="393700" progId="Equation.DSMT4">
              <p:embed/>
            </p:oleObj>
          </a:graphicData>
        </a:graphic>
      </p:graphicFrame>
      <p:sp>
        <p:nvSpPr>
          <p:cNvPr id="33" name="Cloud Callout 32"/>
          <p:cNvSpPr/>
          <p:nvPr/>
        </p:nvSpPr>
        <p:spPr bwMode="auto">
          <a:xfrm>
            <a:off x="233363" y="5265738"/>
            <a:ext cx="1763712" cy="754062"/>
          </a:xfrm>
          <a:prstGeom prst="cloudCallout">
            <a:avLst>
              <a:gd name="adj1" fmla="val 19034"/>
              <a:gd name="adj2" fmla="val -67737"/>
            </a:avLst>
          </a:prstGeom>
          <a:solidFill>
            <a:schemeClr val="bg1"/>
          </a:solidFill>
          <a:ln w="25400" cap="flat" cmpd="sng" algn="ctr">
            <a:solidFill>
              <a:srgbClr val="A50021"/>
            </a:solidFill>
            <a:prstDash val="solid"/>
            <a:round/>
            <a:headEnd type="none" w="med" len="med"/>
            <a:tailEnd type="none" w="lg" len="lg"/>
          </a:ln>
          <a:effectLst/>
        </p:spPr>
        <p:txBody>
          <a:bodyPr>
            <a:prstTxWarp prst="textNoShape">
              <a:avLst/>
            </a:prstTxWarp>
          </a:bodyPr>
          <a:lstStyle/>
          <a:p>
            <a:pPr algn="ctr">
              <a:defRPr/>
            </a:pPr>
            <a:r>
              <a:rPr lang="en-US" sz="1600" dirty="0">
                <a:solidFill>
                  <a:srgbClr val="A50021"/>
                </a:solidFill>
                <a:ea typeface="+mj-ea"/>
                <a:cs typeface="+mj-cs"/>
              </a:rPr>
              <a:t>Behavior</a:t>
            </a:r>
          </a:p>
          <a:p>
            <a:pPr algn="ctr">
              <a:defRPr/>
            </a:pPr>
            <a:r>
              <a:rPr lang="en-US" sz="1600" dirty="0">
                <a:solidFill>
                  <a:srgbClr val="A50021"/>
                </a:solidFill>
                <a:ea typeface="+mj-ea"/>
                <a:cs typeface="+mj-cs"/>
              </a:rPr>
              <a:t>In time</a:t>
            </a:r>
          </a:p>
        </p:txBody>
      </p:sp>
      <p:sp>
        <p:nvSpPr>
          <p:cNvPr id="34" name="Cloud Callout 33"/>
          <p:cNvSpPr/>
          <p:nvPr/>
        </p:nvSpPr>
        <p:spPr bwMode="auto">
          <a:xfrm>
            <a:off x="1408113" y="5308600"/>
            <a:ext cx="1812925" cy="679450"/>
          </a:xfrm>
          <a:prstGeom prst="cloudCallout">
            <a:avLst>
              <a:gd name="adj1" fmla="val 74"/>
              <a:gd name="adj2" fmla="val -85019"/>
            </a:avLst>
          </a:prstGeom>
          <a:solidFill>
            <a:schemeClr val="bg1"/>
          </a:solidFill>
          <a:ln w="25400" cap="flat" cmpd="sng" algn="ctr">
            <a:solidFill>
              <a:srgbClr val="A50021"/>
            </a:solidFill>
            <a:prstDash val="solid"/>
            <a:round/>
            <a:headEnd type="none" w="med" len="med"/>
            <a:tailEnd type="none" w="lg" len="lg"/>
          </a:ln>
          <a:effectLst/>
        </p:spPr>
        <p:txBody>
          <a:bodyPr>
            <a:prstTxWarp prst="textNoShape">
              <a:avLst/>
            </a:prstTxWarp>
          </a:bodyPr>
          <a:lstStyle/>
          <a:p>
            <a:pPr algn="ctr">
              <a:defRPr/>
            </a:pPr>
            <a:r>
              <a:rPr lang="en-US" sz="1600" dirty="0">
                <a:solidFill>
                  <a:srgbClr val="A50021"/>
                </a:solidFill>
                <a:ea typeface="+mj-ea"/>
                <a:cs typeface="+mj-cs"/>
              </a:rPr>
              <a:t>Reaction</a:t>
            </a:r>
          </a:p>
        </p:txBody>
      </p:sp>
      <p:sp>
        <p:nvSpPr>
          <p:cNvPr id="35" name="Cloud Callout 34"/>
          <p:cNvSpPr/>
          <p:nvPr/>
        </p:nvSpPr>
        <p:spPr bwMode="auto">
          <a:xfrm>
            <a:off x="2789238" y="5308600"/>
            <a:ext cx="1693862" cy="679450"/>
          </a:xfrm>
          <a:prstGeom prst="cloudCallout">
            <a:avLst>
              <a:gd name="adj1" fmla="val -13426"/>
              <a:gd name="adj2" fmla="val -92503"/>
            </a:avLst>
          </a:prstGeom>
          <a:solidFill>
            <a:schemeClr val="bg1"/>
          </a:solidFill>
          <a:ln w="25400" cap="flat" cmpd="sng" algn="ctr">
            <a:solidFill>
              <a:srgbClr val="A50021"/>
            </a:solidFill>
            <a:prstDash val="solid"/>
            <a:round/>
            <a:headEnd type="none" w="med" len="med"/>
            <a:tailEnd type="none" w="lg" len="lg"/>
          </a:ln>
          <a:effectLst/>
        </p:spPr>
        <p:txBody>
          <a:bodyPr>
            <a:prstTxWarp prst="textNoShape">
              <a:avLst/>
            </a:prstTxWarp>
          </a:bodyPr>
          <a:lstStyle/>
          <a:p>
            <a:pPr algn="ctr">
              <a:defRPr/>
            </a:pPr>
            <a:r>
              <a:rPr lang="en-US" sz="1600" dirty="0">
                <a:solidFill>
                  <a:srgbClr val="A50021"/>
                </a:solidFill>
                <a:ea typeface="+mj-ea"/>
                <a:cs typeface="+mj-cs"/>
              </a:rPr>
              <a:t>Diffusion</a:t>
            </a:r>
          </a:p>
        </p:txBody>
      </p:sp>
      <p:sp>
        <p:nvSpPr>
          <p:cNvPr id="32" name="TextBox 31"/>
          <p:cNvSpPr txBox="1">
            <a:spLocks noChangeArrowheads="1"/>
          </p:cNvSpPr>
          <p:nvPr/>
        </p:nvSpPr>
        <p:spPr bwMode="auto">
          <a:xfrm>
            <a:off x="7053263" y="2360613"/>
            <a:ext cx="1338262" cy="400050"/>
          </a:xfrm>
          <a:prstGeom prst="rect">
            <a:avLst/>
          </a:prstGeom>
          <a:noFill/>
          <a:ln w="9525">
            <a:noFill/>
            <a:miter lim="800000"/>
            <a:headEnd/>
            <a:tailEnd/>
          </a:ln>
        </p:spPr>
        <p:txBody>
          <a:bodyPr wrap="none">
            <a:prstTxWarp prst="textNoShape">
              <a:avLst/>
            </a:prstTxWarp>
            <a:spAutoFit/>
          </a:bodyPr>
          <a:lstStyle/>
          <a:p>
            <a:r>
              <a:rPr lang="en-US" altLang="zh-CN" sz="2000">
                <a:solidFill>
                  <a:srgbClr val="1F497D"/>
                </a:solidFill>
                <a:ea typeface="Arial" charset="0"/>
                <a:cs typeface="Arial" charset="0"/>
              </a:rPr>
              <a:t>nonlinear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1" nodeType="clickEffect">
                                  <p:stCondLst>
                                    <p:cond delay="0"/>
                                  </p:stCondLst>
                                  <p:childTnLst>
                                    <p:set>
                                      <p:cBhvr rctx="PPT">
                                        <p:cTn id="6" dur="indefinite"/>
                                        <p:tgtEl>
                                          <p:spTgt spid="577539">
                                            <p:txEl>
                                              <p:pRg st="1" end="1"/>
                                            </p:txEl>
                                          </p:spTgt>
                                        </p:tgtEl>
                                        <p:attrNameLst>
                                          <p:attrName>style.opacity</p:attrName>
                                        </p:attrNameLst>
                                      </p:cBhvr>
                                      <p:to>
                                        <p:strVal val="0.5"/>
                                      </p:to>
                                    </p:set>
                                    <p:animEffect filter="image" prLst="opacity: 0.5">
                                      <p:cBhvr rctx="IE">
                                        <p:cTn id="7" dur="indefinite"/>
                                        <p:tgtEl>
                                          <p:spTgt spid="577539">
                                            <p:txEl>
                                              <p:pRg st="1" end="1"/>
                                            </p:txEl>
                                          </p:spTgt>
                                        </p:tgtEl>
                                      </p:cBhvr>
                                    </p:animEffect>
                                  </p:childTnLst>
                                </p:cTn>
                              </p:par>
                              <p:par>
                                <p:cTn id="8" presetID="9" presetClass="emph" presetSubtype="0" grpId="1" nodeType="withEffect">
                                  <p:stCondLst>
                                    <p:cond delay="0"/>
                                  </p:stCondLst>
                                  <p:childTnLst>
                                    <p:set>
                                      <p:cBhvr rctx="PPT">
                                        <p:cTn id="9" dur="indefinite"/>
                                        <p:tgtEl>
                                          <p:spTgt spid="577539">
                                            <p:txEl>
                                              <p:pRg st="2" end="2"/>
                                            </p:txEl>
                                          </p:spTgt>
                                        </p:tgtEl>
                                        <p:attrNameLst>
                                          <p:attrName>style.opacity</p:attrName>
                                        </p:attrNameLst>
                                      </p:cBhvr>
                                      <p:to>
                                        <p:strVal val="0.5"/>
                                      </p:to>
                                    </p:set>
                                    <p:animEffect filter="image" prLst="opacity: 0.5">
                                      <p:cBhvr rctx="IE">
                                        <p:cTn id="10" dur="indefinite"/>
                                        <p:tgtEl>
                                          <p:spTgt spid="577539">
                                            <p:txEl>
                                              <p:pRg st="2" end="2"/>
                                            </p:txEl>
                                          </p:spTgt>
                                        </p:tgtEl>
                                      </p:cBhvr>
                                    </p:animEffect>
                                  </p:childTnLst>
                                </p:cTn>
                              </p:par>
                              <p:par>
                                <p:cTn id="11" presetID="1" presetClass="entr" presetSubtype="0" fill="hold" grpId="2" nodeType="withEffect">
                                  <p:stCondLst>
                                    <p:cond delay="0"/>
                                  </p:stCondLst>
                                  <p:childTnLst>
                                    <p:set>
                                      <p:cBhvr>
                                        <p:cTn id="12" dur="1" fill="hold">
                                          <p:stCondLst>
                                            <p:cond delay="0"/>
                                          </p:stCondLst>
                                        </p:cTn>
                                        <p:tgtEl>
                                          <p:spTgt spid="577539">
                                            <p:txEl>
                                              <p:pRg st="3" end="3"/>
                                            </p:txEl>
                                          </p:spTgt>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5775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1" nodeType="clickEffect">
                                  <p:stCondLst>
                                    <p:cond delay="0"/>
                                  </p:stCondLst>
                                  <p:childTnLst>
                                    <p:set>
                                      <p:cBhvr rctx="PPT">
                                        <p:cTn id="18" dur="indefinite"/>
                                        <p:tgtEl>
                                          <p:spTgt spid="577539">
                                            <p:txEl>
                                              <p:pRg st="3" end="3"/>
                                            </p:txEl>
                                          </p:spTgt>
                                        </p:tgtEl>
                                        <p:attrNameLst>
                                          <p:attrName>style.opacity</p:attrName>
                                        </p:attrNameLst>
                                      </p:cBhvr>
                                      <p:to>
                                        <p:strVal val="0.5"/>
                                      </p:to>
                                    </p:set>
                                    <p:animEffect filter="image" prLst="opacity: 0.5">
                                      <p:cBhvr rctx="IE">
                                        <p:cTn id="19" dur="indefinite"/>
                                        <p:tgtEl>
                                          <p:spTgt spid="577539">
                                            <p:txEl>
                                              <p:pRg st="3" end="3"/>
                                            </p:txEl>
                                          </p:spTgt>
                                        </p:tgtEl>
                                      </p:cBhvr>
                                    </p:animEffect>
                                  </p:childTnLst>
                                </p:cTn>
                              </p:par>
                              <p:par>
                                <p:cTn id="20" presetID="9" presetClass="emph" presetSubtype="0" grpId="1" nodeType="withEffect">
                                  <p:stCondLst>
                                    <p:cond delay="0"/>
                                  </p:stCondLst>
                                  <p:childTnLst>
                                    <p:set>
                                      <p:cBhvr rctx="PPT">
                                        <p:cTn id="21" dur="indefinite"/>
                                        <p:tgtEl>
                                          <p:spTgt spid="577539">
                                            <p:txEl>
                                              <p:pRg st="4" end="4"/>
                                            </p:txEl>
                                          </p:spTgt>
                                        </p:tgtEl>
                                        <p:attrNameLst>
                                          <p:attrName>style.opacity</p:attrName>
                                        </p:attrNameLst>
                                      </p:cBhvr>
                                      <p:to>
                                        <p:strVal val="0.5"/>
                                      </p:to>
                                    </p:set>
                                    <p:animEffect filter="image" prLst="opacity: 0.5">
                                      <p:cBhvr rctx="IE">
                                        <p:cTn id="22" dur="indefinite"/>
                                        <p:tgtEl>
                                          <p:spTgt spid="577539">
                                            <p:txEl>
                                              <p:pRg st="4" end="4"/>
                                            </p:txEl>
                                          </p:spTgt>
                                        </p:tgtEl>
                                      </p:cBhvr>
                                    </p:animEffect>
                                  </p:childTnLst>
                                </p:cTn>
                              </p:par>
                              <p:par>
                                <p:cTn id="23" presetID="9" presetClass="emph" presetSubtype="0" grpId="3" nodeType="withEffect">
                                  <p:stCondLst>
                                    <p:cond delay="0"/>
                                  </p:stCondLst>
                                  <p:childTnLst>
                                    <p:set>
                                      <p:cBhvr rctx="PPT">
                                        <p:cTn id="24" dur="indefinite"/>
                                        <p:tgtEl>
                                          <p:spTgt spid="577539">
                                            <p:txEl>
                                              <p:pRg st="0" end="0"/>
                                            </p:txEl>
                                          </p:spTgt>
                                        </p:tgtEl>
                                        <p:attrNameLst>
                                          <p:attrName>style.opacity</p:attrName>
                                        </p:attrNameLst>
                                      </p:cBhvr>
                                      <p:to>
                                        <p:strVal val="0.5"/>
                                      </p:to>
                                    </p:set>
                                    <p:animEffect filter="image" prLst="opacity: 0.5">
                                      <p:cBhvr rctx="IE">
                                        <p:cTn id="25" dur="indefinite"/>
                                        <p:tgtEl>
                                          <p:spTgt spid="577539">
                                            <p:txEl>
                                              <p:pRg st="0" end="0"/>
                                            </p:txEl>
                                          </p:spTgt>
                                        </p:tgtEl>
                                      </p:cBhvr>
                                    </p:animEffec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7756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mph" presetSubtype="0" grpId="0" nodeType="clickEffect">
                                  <p:stCondLst>
                                    <p:cond delay="0"/>
                                  </p:stCondLst>
                                  <p:childTnLst>
                                    <p:set>
                                      <p:cBhvr rctx="PPT">
                                        <p:cTn id="39" dur="indefinite"/>
                                        <p:tgtEl>
                                          <p:spTgt spid="577539">
                                            <p:txEl>
                                              <p:pRg st="0" end="0"/>
                                            </p:txEl>
                                          </p:spTgt>
                                        </p:tgtEl>
                                        <p:attrNameLst>
                                          <p:attrName>style.opacity</p:attrName>
                                        </p:attrNameLst>
                                      </p:cBhvr>
                                      <p:to>
                                        <p:strVal val="0.5"/>
                                      </p:to>
                                    </p:set>
                                    <p:animEffect filter="image" prLst="opacity: 0.5">
                                      <p:cBhvr rctx="IE">
                                        <p:cTn id="40" dur="indefinite"/>
                                        <p:tgtEl>
                                          <p:spTgt spid="577539">
                                            <p:txEl>
                                              <p:pRg st="0" end="0"/>
                                            </p:txEl>
                                          </p:spTgt>
                                        </p:tgtEl>
                                      </p:cBhvr>
                                    </p:animEffect>
                                  </p:childTnLst>
                                </p:cTn>
                              </p:par>
                              <p:par>
                                <p:cTn id="41" presetID="9" presetClass="emph" presetSubtype="0" grpId="0" nodeType="withEffect">
                                  <p:stCondLst>
                                    <p:cond delay="0"/>
                                  </p:stCondLst>
                                  <p:childTnLst>
                                    <p:set>
                                      <p:cBhvr rctx="PPT">
                                        <p:cTn id="42" dur="indefinite"/>
                                        <p:tgtEl>
                                          <p:spTgt spid="577539">
                                            <p:txEl>
                                              <p:pRg st="1" end="1"/>
                                            </p:txEl>
                                          </p:spTgt>
                                        </p:tgtEl>
                                        <p:attrNameLst>
                                          <p:attrName>style.opacity</p:attrName>
                                        </p:attrNameLst>
                                      </p:cBhvr>
                                      <p:to>
                                        <p:strVal val="0.5"/>
                                      </p:to>
                                    </p:set>
                                    <p:animEffect filter="image" prLst="opacity: 0.5">
                                      <p:cBhvr rctx="IE">
                                        <p:cTn id="43" dur="indefinite"/>
                                        <p:tgtEl>
                                          <p:spTgt spid="577539">
                                            <p:txEl>
                                              <p:pRg st="1" end="1"/>
                                            </p:txEl>
                                          </p:spTgt>
                                        </p:tgtEl>
                                      </p:cBhvr>
                                    </p:animEffect>
                                  </p:childTnLst>
                                </p:cTn>
                              </p:par>
                              <p:par>
                                <p:cTn id="44" presetID="9" presetClass="emph" presetSubtype="0" grpId="0" nodeType="withEffect">
                                  <p:stCondLst>
                                    <p:cond delay="0"/>
                                  </p:stCondLst>
                                  <p:childTnLst>
                                    <p:set>
                                      <p:cBhvr rctx="PPT">
                                        <p:cTn id="45" dur="indefinite"/>
                                        <p:tgtEl>
                                          <p:spTgt spid="577539">
                                            <p:txEl>
                                              <p:pRg st="2" end="2"/>
                                            </p:txEl>
                                          </p:spTgt>
                                        </p:tgtEl>
                                        <p:attrNameLst>
                                          <p:attrName>style.opacity</p:attrName>
                                        </p:attrNameLst>
                                      </p:cBhvr>
                                      <p:to>
                                        <p:strVal val="0.5"/>
                                      </p:to>
                                    </p:set>
                                    <p:animEffect filter="image" prLst="opacity: 0.5">
                                      <p:cBhvr rctx="IE">
                                        <p:cTn id="46" dur="indefinite"/>
                                        <p:tgtEl>
                                          <p:spTgt spid="577539">
                                            <p:txEl>
                                              <p:pRg st="2" end="2"/>
                                            </p:txEl>
                                          </p:spTgt>
                                        </p:tgtEl>
                                      </p:cBhvr>
                                    </p:animEffect>
                                  </p:childTnLst>
                                </p:cTn>
                              </p:par>
                              <p:par>
                                <p:cTn id="47" presetID="9" presetClass="emph" presetSubtype="0" grpId="0" nodeType="withEffect">
                                  <p:stCondLst>
                                    <p:cond delay="0"/>
                                  </p:stCondLst>
                                  <p:childTnLst>
                                    <p:set>
                                      <p:cBhvr rctx="PPT">
                                        <p:cTn id="48" dur="indefinite"/>
                                        <p:tgtEl>
                                          <p:spTgt spid="577539">
                                            <p:txEl>
                                              <p:pRg st="3" end="3"/>
                                            </p:txEl>
                                          </p:spTgt>
                                        </p:tgtEl>
                                        <p:attrNameLst>
                                          <p:attrName>style.opacity</p:attrName>
                                        </p:attrNameLst>
                                      </p:cBhvr>
                                      <p:to>
                                        <p:strVal val="0.5"/>
                                      </p:to>
                                    </p:set>
                                    <p:animEffect filter="image" prLst="opacity: 0.5">
                                      <p:cBhvr rctx="IE">
                                        <p:cTn id="49" dur="indefinite"/>
                                        <p:tgtEl>
                                          <p:spTgt spid="577539">
                                            <p:txEl>
                                              <p:pRg st="3" end="3"/>
                                            </p:txEl>
                                          </p:spTgt>
                                        </p:tgtEl>
                                      </p:cBhvr>
                                    </p:animEffect>
                                  </p:childTnLst>
                                </p:cTn>
                              </p:par>
                              <p:par>
                                <p:cTn id="50" presetID="9" presetClass="emph" presetSubtype="0" grpId="0" nodeType="withEffect">
                                  <p:stCondLst>
                                    <p:cond delay="0"/>
                                  </p:stCondLst>
                                  <p:childTnLst>
                                    <p:set>
                                      <p:cBhvr rctx="PPT">
                                        <p:cTn id="51" dur="indefinite"/>
                                        <p:tgtEl>
                                          <p:spTgt spid="577539">
                                            <p:txEl>
                                              <p:pRg st="4" end="4"/>
                                            </p:txEl>
                                          </p:spTgt>
                                        </p:tgtEl>
                                        <p:attrNameLst>
                                          <p:attrName>style.opacity</p:attrName>
                                        </p:attrNameLst>
                                      </p:cBhvr>
                                      <p:to>
                                        <p:strVal val="0.5"/>
                                      </p:to>
                                    </p:set>
                                    <p:animEffect filter="image" prLst="opacity: 0.5">
                                      <p:cBhvr rctx="IE">
                                        <p:cTn id="52" dur="indefinite"/>
                                        <p:tgtEl>
                                          <p:spTgt spid="577539">
                                            <p:txEl>
                                              <p:pRg st="4" end="4"/>
                                            </p:txEl>
                                          </p:spTgt>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57759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7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3"/>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allAtOnce"/>
      <p:bldP spid="577539" grpId="1" build="p"/>
      <p:bldP spid="577539" grpId="2" build="allAtOnce"/>
      <p:bldP spid="577539" grpId="3" build="p"/>
      <p:bldP spid="577565" grpId="0" animBg="1"/>
      <p:bldP spid="577599" grpId="0"/>
      <p:bldP spid="33" grpId="0" animBg="1"/>
      <p:bldP spid="33" grpId="1" animBg="1"/>
      <p:bldP spid="34" grpId="0" animBg="1"/>
      <p:bldP spid="34" grpId="1" animBg="1"/>
      <p:bldP spid="35" grpId="0" animBg="1"/>
      <p:bldP spid="32"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2" name="Group 17"/>
          <p:cNvGrpSpPr>
            <a:grpSpLocks noChangeAspect="1"/>
          </p:cNvGrpSpPr>
          <p:nvPr/>
        </p:nvGrpSpPr>
        <p:grpSpPr>
          <a:xfrm>
            <a:off x="152400" y="1066800"/>
            <a:ext cx="3524548" cy="5486400"/>
            <a:chOff x="2728913" y="282575"/>
            <a:chExt cx="3705035" cy="5767351"/>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82575"/>
            <a:ext cx="3668712" cy="1470025"/>
          </p:xfrm>
          <a:graphic>
            <a:graphicData uri="http://schemas.openxmlformats.org/presentationml/2006/ole">
              <p:oleObj spid="_x0000_s75778" name="Equation" r:id="rId3"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75779" name="Equation" r:id="rId4"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3847911" y="1724644"/>
            <a:ext cx="2586037" cy="1485900"/>
          </p:xfrm>
          <a:graphic>
            <a:graphicData uri="http://schemas.openxmlformats.org/presentationml/2006/ole">
              <p:oleObj spid="_x0000_s75780" name="Equation" r:id="rId5" imgW="20320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082811"/>
            <a:ext cx="2261216" cy="1500246"/>
          </p:xfrm>
          <a:graphic>
            <a:graphicData uri="http://schemas.openxmlformats.org/presentationml/2006/ole">
              <p:oleObj spid="_x0000_s75781" name="Equation" r:id="rId6"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27986"/>
            <a:ext cx="2261216" cy="1516934"/>
          </p:xfrm>
          <a:graphic>
            <a:graphicData uri="http://schemas.openxmlformats.org/presentationml/2006/ole">
              <p:oleObj spid="_x0000_s75782" name="Equation" r:id="rId7"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75783" name="Equation" r:id="rId8"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75784" name="Equation" r:id="rId9"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75785" name="Equation" r:id="rId10"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75786" name="Equation" r:id="rId11"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75787" name="Equation" r:id="rId12" imgW="406400" imgH="203200" progId="Equation.DSMT4">
                <p:embed/>
              </p:oleObj>
            </a:graphicData>
          </a:graphic>
        </p:graphicFrame>
      </p:grpSp>
      <p:pic>
        <p:nvPicPr>
          <p:cNvPr id="43" name="Picture 42" descr="mfamode2.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733800" y="1295400"/>
            <a:ext cx="5353464" cy="4191000"/>
          </a:xfrm>
          <a:prstGeom prst="rect">
            <a:avLst/>
          </a:prstGeom>
        </p:spPr>
      </p:pic>
      <p:sp>
        <p:nvSpPr>
          <p:cNvPr id="44" name="Line Callout 3 (No Border) 43"/>
          <p:cNvSpPr/>
          <p:nvPr/>
        </p:nvSpPr>
        <p:spPr bwMode="auto">
          <a:xfrm>
            <a:off x="3733800" y="4191000"/>
            <a:ext cx="1676400" cy="381000"/>
          </a:xfrm>
          <a:prstGeom prst="callout3">
            <a:avLst>
              <a:gd name="adj1" fmla="val 202085"/>
              <a:gd name="adj2" fmla="val 3409"/>
              <a:gd name="adj3" fmla="val 202083"/>
              <a:gd name="adj4" fmla="val -2652"/>
              <a:gd name="adj5" fmla="val 201666"/>
              <a:gd name="adj6" fmla="val -18939"/>
              <a:gd name="adj7" fmla="val 199630"/>
              <a:gd name="adj8" fmla="val -83711"/>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2" name="Group 17"/>
          <p:cNvGrpSpPr>
            <a:grpSpLocks noChangeAspect="1"/>
          </p:cNvGrpSpPr>
          <p:nvPr/>
        </p:nvGrpSpPr>
        <p:grpSpPr>
          <a:xfrm>
            <a:off x="152400" y="1079500"/>
            <a:ext cx="3503586" cy="5499100"/>
            <a:chOff x="2728913" y="295925"/>
            <a:chExt cx="3683000" cy="5780703"/>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95925"/>
            <a:ext cx="3668712" cy="1470025"/>
          </p:xfrm>
          <a:graphic>
            <a:graphicData uri="http://schemas.openxmlformats.org/presentationml/2006/ole">
              <p:oleObj spid="_x0000_s76802" name="Equation" r:id="rId3"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76803" name="Equation" r:id="rId4"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4002203" y="1724413"/>
            <a:ext cx="2277903" cy="1486896"/>
          </p:xfrm>
          <a:graphic>
            <a:graphicData uri="http://schemas.openxmlformats.org/presentationml/2006/ole">
              <p:oleObj spid="_x0000_s76804" name="Equation" r:id="rId5" imgW="17907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109512"/>
            <a:ext cx="2261216" cy="1500246"/>
          </p:xfrm>
          <a:graphic>
            <a:graphicData uri="http://schemas.openxmlformats.org/presentationml/2006/ole">
              <p:oleObj spid="_x0000_s76805" name="Equation" r:id="rId6"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59694"/>
            <a:ext cx="2261216" cy="1516934"/>
          </p:xfrm>
          <a:graphic>
            <a:graphicData uri="http://schemas.openxmlformats.org/presentationml/2006/ole">
              <p:oleObj spid="_x0000_s76806" name="Equation" r:id="rId7"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76807" name="Equation" r:id="rId8"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76808" name="Equation" r:id="rId9"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76809" name="Equation" r:id="rId10"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76810" name="Equation" r:id="rId11"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76811" name="Equation" r:id="rId12" imgW="406400" imgH="203200" progId="Equation.DSMT4">
                <p:embed/>
              </p:oleObj>
            </a:graphicData>
          </a:graphic>
        </p:graphicFrame>
      </p:grpSp>
      <p:grpSp>
        <p:nvGrpSpPr>
          <p:cNvPr id="45" name="Group 44"/>
          <p:cNvGrpSpPr/>
          <p:nvPr/>
        </p:nvGrpSpPr>
        <p:grpSpPr>
          <a:xfrm>
            <a:off x="3733800" y="1447800"/>
            <a:ext cx="5303520" cy="4167051"/>
            <a:chOff x="3733800" y="1471749"/>
            <a:chExt cx="5303520" cy="4167051"/>
          </a:xfrm>
        </p:grpSpPr>
        <p:pic>
          <p:nvPicPr>
            <p:cNvPr id="43" name="Picture 42" descr="mfamode3.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733800" y="1471749"/>
              <a:ext cx="5303520" cy="4167051"/>
            </a:xfrm>
            <a:prstGeom prst="rect">
              <a:avLst/>
            </a:prstGeom>
          </p:spPr>
        </p:pic>
        <p:sp>
          <p:nvSpPr>
            <p:cNvPr id="44" name="Line Callout 3 (No Border) 43"/>
            <p:cNvSpPr/>
            <p:nvPr/>
          </p:nvSpPr>
          <p:spPr bwMode="auto">
            <a:xfrm>
              <a:off x="3962400" y="2438400"/>
              <a:ext cx="1676400" cy="381000"/>
            </a:xfrm>
            <a:prstGeom prst="callout3">
              <a:avLst>
                <a:gd name="adj1" fmla="val 18750"/>
                <a:gd name="adj2" fmla="val -11363"/>
                <a:gd name="adj3" fmla="val 18750"/>
                <a:gd name="adj4" fmla="val -20834"/>
                <a:gd name="adj5" fmla="val 66667"/>
                <a:gd name="adj6" fmla="val -28788"/>
                <a:gd name="adj7" fmla="val 114630"/>
                <a:gd name="adj8" fmla="val -29545"/>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2" name="Group 17"/>
          <p:cNvGrpSpPr>
            <a:grpSpLocks noChangeAspect="1"/>
          </p:cNvGrpSpPr>
          <p:nvPr/>
        </p:nvGrpSpPr>
        <p:grpSpPr>
          <a:xfrm>
            <a:off x="152400" y="1079500"/>
            <a:ext cx="3503586" cy="5499100"/>
            <a:chOff x="2728913" y="295925"/>
            <a:chExt cx="3683000" cy="5780703"/>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95925"/>
            <a:ext cx="3668712" cy="1470025"/>
          </p:xfrm>
          <a:graphic>
            <a:graphicData uri="http://schemas.openxmlformats.org/presentationml/2006/ole">
              <p:oleObj spid="_x0000_s77826" name="Equation" r:id="rId3"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77827" name="Equation" r:id="rId4"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4002203" y="1724413"/>
            <a:ext cx="2277903" cy="1486896"/>
          </p:xfrm>
          <a:graphic>
            <a:graphicData uri="http://schemas.openxmlformats.org/presentationml/2006/ole">
              <p:oleObj spid="_x0000_s77828" name="Equation" r:id="rId5" imgW="17907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109512"/>
            <a:ext cx="2261216" cy="1500246"/>
          </p:xfrm>
          <a:graphic>
            <a:graphicData uri="http://schemas.openxmlformats.org/presentationml/2006/ole">
              <p:oleObj spid="_x0000_s77829" name="Equation" r:id="rId6"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59694"/>
            <a:ext cx="2261216" cy="1516934"/>
          </p:xfrm>
          <a:graphic>
            <a:graphicData uri="http://schemas.openxmlformats.org/presentationml/2006/ole">
              <p:oleObj spid="_x0000_s77830" name="Equation" r:id="rId7"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77831" name="Equation" r:id="rId8"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77832" name="Equation" r:id="rId9"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77833" name="Equation" r:id="rId10"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77834" name="Equation" r:id="rId11"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77835" name="Equation" r:id="rId12" imgW="406400" imgH="203200" progId="Equation.DSMT4">
                <p:embed/>
              </p:oleObj>
            </a:graphicData>
          </a:graphic>
        </p:graphicFrame>
      </p:grpSp>
      <p:pic>
        <p:nvPicPr>
          <p:cNvPr id="38" name="Picture 37" descr="mfamode4.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721100" y="1562622"/>
            <a:ext cx="5333999" cy="3923778"/>
          </a:xfrm>
          <a:prstGeom prst="rect">
            <a:avLst/>
          </a:prstGeom>
        </p:spPr>
      </p:pic>
      <p:sp>
        <p:nvSpPr>
          <p:cNvPr id="44" name="Line Callout 3 (No Border) 43"/>
          <p:cNvSpPr/>
          <p:nvPr/>
        </p:nvSpPr>
        <p:spPr bwMode="auto">
          <a:xfrm>
            <a:off x="4127500" y="1619250"/>
            <a:ext cx="1676400" cy="381000"/>
          </a:xfrm>
          <a:prstGeom prst="callout3">
            <a:avLst>
              <a:gd name="adj1" fmla="val 82083"/>
              <a:gd name="adj2" fmla="val -14014"/>
              <a:gd name="adj3" fmla="val 78750"/>
              <a:gd name="adj4" fmla="val -14773"/>
              <a:gd name="adj5" fmla="val 48334"/>
              <a:gd name="adj6" fmla="val -23863"/>
              <a:gd name="adj7" fmla="val 46297"/>
              <a:gd name="adj8" fmla="val -40151"/>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42" name="Group 41"/>
          <p:cNvGrpSpPr/>
          <p:nvPr/>
        </p:nvGrpSpPr>
        <p:grpSpPr>
          <a:xfrm>
            <a:off x="1219200" y="806450"/>
            <a:ext cx="6667661" cy="5899150"/>
            <a:chOff x="2092227" y="12701"/>
            <a:chExt cx="6820061" cy="6203950"/>
          </a:xfrm>
        </p:grpSpPr>
        <p:cxnSp>
          <p:nvCxnSpPr>
            <p:cNvPr id="43" name="Elbow Connector 69"/>
            <p:cNvCxnSpPr/>
            <p:nvPr/>
          </p:nvCxnSpPr>
          <p:spPr>
            <a:xfrm rot="10800000">
              <a:off x="3206435" y="1693016"/>
              <a:ext cx="1061196" cy="914400"/>
            </a:xfrm>
            <a:prstGeom prst="bentConnector2">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5" name="Shape 44"/>
            <p:cNvCxnSpPr/>
            <p:nvPr/>
          </p:nvCxnSpPr>
          <p:spPr>
            <a:xfrm flipH="1" flipV="1">
              <a:off x="3576556" y="1697556"/>
              <a:ext cx="665659" cy="594360"/>
            </a:xfrm>
            <a:prstGeom prst="bentConnector2">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46" name="Elbow Connector 69"/>
            <p:cNvCxnSpPr/>
            <p:nvPr/>
          </p:nvCxnSpPr>
          <p:spPr>
            <a:xfrm rot="10800000" flipH="1">
              <a:off x="6264484" y="3127840"/>
              <a:ext cx="1302377" cy="1005840"/>
            </a:xfrm>
            <a:prstGeom prst="bentConnector2">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47" name="Elbow Connector 69"/>
            <p:cNvCxnSpPr/>
            <p:nvPr/>
          </p:nvCxnSpPr>
          <p:spPr>
            <a:xfrm rot="10800000">
              <a:off x="2559409" y="4627562"/>
              <a:ext cx="1061196" cy="914400"/>
            </a:xfrm>
            <a:prstGeom prst="bentConnector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48" name="Rounded Rectangular Callout 47"/>
            <p:cNvSpPr/>
            <p:nvPr/>
          </p:nvSpPr>
          <p:spPr>
            <a:xfrm>
              <a:off x="2092227" y="57150"/>
              <a:ext cx="6759448" cy="1637096"/>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Object 2"/>
            <p:cNvGraphicFramePr>
              <a:graphicFrameLocks noChangeAspect="1"/>
            </p:cNvGraphicFramePr>
            <p:nvPr/>
          </p:nvGraphicFramePr>
          <p:xfrm>
            <a:off x="2092227" y="12701"/>
            <a:ext cx="6820061" cy="1584325"/>
          </p:xfrm>
          <a:graphic>
            <a:graphicData uri="http://schemas.openxmlformats.org/presentationml/2006/ole">
              <p:oleObj spid="_x0000_s78860" name="Equation" r:id="rId3" imgW="5080000" imgH="1244600" progId="Equation.DSMT4">
                <p:embed/>
              </p:oleObj>
            </a:graphicData>
          </a:graphic>
        </p:graphicFrame>
        <p:cxnSp>
          <p:nvCxnSpPr>
            <p:cNvPr id="50" name="Shape 49"/>
            <p:cNvCxnSpPr/>
            <p:nvPr/>
          </p:nvCxnSpPr>
          <p:spPr>
            <a:xfrm flipH="1" flipV="1">
              <a:off x="2877087" y="4657383"/>
              <a:ext cx="748240" cy="548138"/>
            </a:xfrm>
            <a:prstGeom prst="bentConnector2">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51" name="Object 14"/>
            <p:cNvGraphicFramePr>
              <a:graphicFrameLocks noChangeAspect="1"/>
            </p:cNvGraphicFramePr>
            <p:nvPr/>
          </p:nvGraphicFramePr>
          <p:xfrm>
            <a:off x="3632873" y="2309562"/>
            <a:ext cx="546007" cy="292100"/>
          </p:xfrm>
          <a:graphic>
            <a:graphicData uri="http://schemas.openxmlformats.org/presentationml/2006/ole">
              <p:oleObj spid="_x0000_s78861" name="Equation" r:id="rId4" imgW="406400" imgH="228600" progId="Equation.DSMT4">
                <p:embed/>
              </p:oleObj>
            </a:graphicData>
          </a:graphic>
        </p:graphicFrame>
        <p:sp>
          <p:nvSpPr>
            <p:cNvPr id="52" name="Rounded Rectangular Callout 51"/>
            <p:cNvSpPr/>
            <p:nvPr/>
          </p:nvSpPr>
          <p:spPr>
            <a:xfrm>
              <a:off x="4240516" y="1547813"/>
              <a:ext cx="4611160" cy="1580026"/>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3" name="Object 2"/>
            <p:cNvGraphicFramePr>
              <a:graphicFrameLocks noChangeAspect="1"/>
            </p:cNvGraphicFramePr>
            <p:nvPr/>
          </p:nvGraphicFramePr>
          <p:xfrm>
            <a:off x="4569039" y="1509713"/>
            <a:ext cx="4007959" cy="1612900"/>
          </p:xfrm>
          <a:graphic>
            <a:graphicData uri="http://schemas.openxmlformats.org/presentationml/2006/ole">
              <p:oleObj spid="_x0000_s78862" name="Equation" r:id="rId5" imgW="2984500" imgH="1270000" progId="Equation.DSMT4">
                <p:embed/>
              </p:oleObj>
            </a:graphicData>
          </a:graphic>
        </p:graphicFrame>
        <p:sp>
          <p:nvSpPr>
            <p:cNvPr id="54" name="Rounded Rectangle 53"/>
            <p:cNvSpPr/>
            <p:nvPr/>
          </p:nvSpPr>
          <p:spPr>
            <a:xfrm>
              <a:off x="2092227" y="3083600"/>
              <a:ext cx="4193694" cy="1550313"/>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5" name="Object 2"/>
            <p:cNvGraphicFramePr>
              <a:graphicFrameLocks noChangeAspect="1"/>
            </p:cNvGraphicFramePr>
            <p:nvPr/>
          </p:nvGraphicFramePr>
          <p:xfrm>
            <a:off x="2273247" y="3006725"/>
            <a:ext cx="3800274" cy="1646238"/>
          </p:xfrm>
          <a:graphic>
            <a:graphicData uri="http://schemas.openxmlformats.org/presentationml/2006/ole">
              <p:oleObj spid="_x0000_s78863" name="Equation" r:id="rId6" imgW="2832100" imgH="1295400" progId="Equation.DSMT4">
                <p:embed/>
              </p:oleObj>
            </a:graphicData>
          </a:graphic>
        </p:graphicFrame>
        <p:sp>
          <p:nvSpPr>
            <p:cNvPr id="56" name="Rounded Rectangle 55"/>
            <p:cNvSpPr/>
            <p:nvPr/>
          </p:nvSpPr>
          <p:spPr>
            <a:xfrm>
              <a:off x="3620605" y="4602162"/>
              <a:ext cx="5231071" cy="158115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7" name="Object 2"/>
            <p:cNvGraphicFramePr>
              <a:graphicFrameLocks noChangeAspect="1"/>
            </p:cNvGraphicFramePr>
            <p:nvPr/>
          </p:nvGraphicFramePr>
          <p:xfrm>
            <a:off x="3671493" y="4570414"/>
            <a:ext cx="5193765" cy="1646237"/>
          </p:xfrm>
          <a:graphic>
            <a:graphicData uri="http://schemas.openxmlformats.org/presentationml/2006/ole">
              <p:oleObj spid="_x0000_s78864" name="Equation" r:id="rId7" imgW="3873500" imgH="1295400" progId="Equation.DSMT4">
                <p:embed/>
              </p:oleObj>
            </a:graphicData>
          </a:graphic>
        </p:graphicFrame>
        <p:graphicFrame>
          <p:nvGraphicFramePr>
            <p:cNvPr id="58" name="Object 14"/>
            <p:cNvGraphicFramePr>
              <a:graphicFrameLocks noChangeAspect="1"/>
            </p:cNvGraphicFramePr>
            <p:nvPr/>
          </p:nvGraphicFramePr>
          <p:xfrm>
            <a:off x="3626800" y="1917162"/>
            <a:ext cx="546007" cy="292100"/>
          </p:xfrm>
          <a:graphic>
            <a:graphicData uri="http://schemas.openxmlformats.org/presentationml/2006/ole">
              <p:oleObj spid="_x0000_s78865" name="Equation" r:id="rId8" imgW="406400" imgH="228600" progId="Equation.DSMT4">
                <p:embed/>
              </p:oleObj>
            </a:graphicData>
          </a:graphic>
        </p:graphicFrame>
        <p:cxnSp>
          <p:nvCxnSpPr>
            <p:cNvPr id="59" name="Shape 58"/>
            <p:cNvCxnSpPr/>
            <p:nvPr/>
          </p:nvCxnSpPr>
          <p:spPr>
            <a:xfrm flipV="1">
              <a:off x="6298136" y="3127363"/>
              <a:ext cx="926135" cy="676656"/>
            </a:xfrm>
            <a:prstGeom prst="bentConnector2">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60" name="Object 15"/>
            <p:cNvGraphicFramePr>
              <a:graphicFrameLocks noChangeAspect="1"/>
            </p:cNvGraphicFramePr>
            <p:nvPr/>
          </p:nvGraphicFramePr>
          <p:xfrm>
            <a:off x="6419586" y="3475349"/>
            <a:ext cx="562756" cy="292100"/>
          </p:xfrm>
          <a:graphic>
            <a:graphicData uri="http://schemas.openxmlformats.org/presentationml/2006/ole">
              <p:oleObj spid="_x0000_s78866" name="Equation" r:id="rId9" imgW="419100" imgH="228600" progId="Equation.DSMT4">
                <p:embed/>
              </p:oleObj>
            </a:graphicData>
          </a:graphic>
        </p:graphicFrame>
        <p:graphicFrame>
          <p:nvGraphicFramePr>
            <p:cNvPr id="61" name="Object 16"/>
            <p:cNvGraphicFramePr>
              <a:graphicFrameLocks noChangeAspect="1"/>
            </p:cNvGraphicFramePr>
            <p:nvPr/>
          </p:nvGraphicFramePr>
          <p:xfrm>
            <a:off x="6441686" y="3838205"/>
            <a:ext cx="562756" cy="292100"/>
          </p:xfrm>
          <a:graphic>
            <a:graphicData uri="http://schemas.openxmlformats.org/presentationml/2006/ole">
              <p:oleObj spid="_x0000_s78867" name="Equation" r:id="rId10" imgW="419100" imgH="228600" progId="Equation.DSMT4">
                <p:embed/>
              </p:oleObj>
            </a:graphicData>
          </a:graphic>
        </p:graphicFrame>
        <p:graphicFrame>
          <p:nvGraphicFramePr>
            <p:cNvPr id="62" name="Object 17"/>
            <p:cNvGraphicFramePr>
              <a:graphicFrameLocks noChangeAspect="1"/>
            </p:cNvGraphicFramePr>
            <p:nvPr/>
          </p:nvGraphicFramePr>
          <p:xfrm>
            <a:off x="2952793" y="5237163"/>
            <a:ext cx="546007" cy="292100"/>
          </p:xfrm>
          <a:graphic>
            <a:graphicData uri="http://schemas.openxmlformats.org/presentationml/2006/ole">
              <p:oleObj spid="_x0000_s78868" name="Equation" r:id="rId11" imgW="406400" imgH="228600" progId="Equation.DSMT4">
                <p:embed/>
              </p:oleObj>
            </a:graphicData>
          </a:graphic>
        </p:graphicFrame>
        <p:graphicFrame>
          <p:nvGraphicFramePr>
            <p:cNvPr id="63" name="Object 18"/>
            <p:cNvGraphicFramePr>
              <a:graphicFrameLocks noChangeAspect="1"/>
            </p:cNvGraphicFramePr>
            <p:nvPr/>
          </p:nvGraphicFramePr>
          <p:xfrm>
            <a:off x="2952793" y="4814888"/>
            <a:ext cx="546007" cy="292100"/>
          </p:xfrm>
          <a:graphic>
            <a:graphicData uri="http://schemas.openxmlformats.org/presentationml/2006/ole">
              <p:oleObj spid="_x0000_s78869" name="Equation" r:id="rId12" imgW="406400" imgH="228600" progId="Equation.DSMT4">
                <p:embed/>
              </p:oleObj>
            </a:graphicData>
          </a:graphic>
        </p:graphicFrame>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673100" y="3683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a:solidFill>
                  <a:srgbClr val="A50021"/>
                </a:solidFill>
                <a:ea typeface="+mj-ea"/>
                <a:cs typeface="+mj-cs"/>
              </a:rPr>
              <a:t>2D </a:t>
            </a:r>
            <a:r>
              <a:rPr lang="it-IT" sz="3200" kern="0" dirty="0" err="1">
                <a:solidFill>
                  <a:srgbClr val="A50021"/>
                </a:solidFill>
                <a:ea typeface="+mj-ea"/>
                <a:cs typeface="+mj-cs"/>
              </a:rPr>
              <a:t>Comparison</a:t>
            </a:r>
            <a:endParaRPr lang="it-IT" sz="3200" kern="0" dirty="0">
              <a:solidFill>
                <a:srgbClr val="A50021"/>
              </a:solidFill>
              <a:latin typeface="+mn-lt"/>
              <a:ea typeface="+mj-ea"/>
              <a:cs typeface="+mj-cs"/>
            </a:endParaRPr>
          </a:p>
        </p:txBody>
      </p:sp>
      <p:pic>
        <p:nvPicPr>
          <p:cNvPr id="5" name="Picture 4" descr="tipcomparison.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63550" y="1593850"/>
            <a:ext cx="8216900" cy="36703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236538"/>
            <a:ext cx="8229600" cy="990600"/>
          </a:xfrm>
        </p:spPr>
        <p:txBody>
          <a:bodyPr/>
          <a:lstStyle/>
          <a:p>
            <a:pPr>
              <a:defRPr/>
            </a:pPr>
            <a:r>
              <a:rPr lang="en-US" sz="3200" b="1" dirty="0" smtClean="0">
                <a:solidFill>
                  <a:srgbClr val="A50021"/>
                </a:solidFill>
                <a:latin typeface="+mn-lt"/>
              </a:rPr>
              <a:t>Analysis Problem</a:t>
            </a:r>
            <a:endParaRPr lang="en-US" sz="3200" b="1" dirty="0">
              <a:solidFill>
                <a:srgbClr val="A50021"/>
              </a:solidFill>
              <a:latin typeface="+mn-lt"/>
            </a:endParaRPr>
          </a:p>
        </p:txBody>
      </p:sp>
      <p:sp>
        <p:nvSpPr>
          <p:cNvPr id="537604" name="Rectangle 4"/>
          <p:cNvSpPr>
            <a:spLocks noGrp="1" noChangeArrowheads="1"/>
          </p:cNvSpPr>
          <p:nvPr>
            <p:ph type="body" sz="half" idx="1"/>
          </p:nvPr>
        </p:nvSpPr>
        <p:spPr>
          <a:xfrm>
            <a:off x="298450" y="1371600"/>
            <a:ext cx="8464550" cy="533400"/>
          </a:xfrm>
        </p:spPr>
        <p:txBody>
          <a:bodyPr/>
          <a:lstStyle/>
          <a:p>
            <a:pPr>
              <a:spcBef>
                <a:spcPts val="360"/>
              </a:spcBef>
              <a:defRPr/>
            </a:pPr>
            <a:r>
              <a:rPr lang="en-US" altLang="zh-CN" sz="2400" b="1" kern="1200" dirty="0" smtClean="0">
                <a:solidFill>
                  <a:srgbClr val="006600"/>
                </a:solidFill>
                <a:cs typeface="Arial"/>
              </a:rPr>
              <a:t>Find parameter ranges </a:t>
            </a:r>
            <a:r>
              <a:rPr lang="en-US" altLang="zh-CN" sz="2400" b="1" dirty="0" smtClean="0">
                <a:ea typeface="SimSun" pitchFamily="2" charset="-122"/>
                <a:cs typeface="SimSun" pitchFamily="2" charset="-122"/>
              </a:rPr>
              <a:t>reproducing </a:t>
            </a:r>
            <a:r>
              <a:rPr lang="en-US" altLang="zh-CN" sz="2400" b="1" dirty="0" smtClean="0">
                <a:solidFill>
                  <a:srgbClr val="1F497D"/>
                </a:solidFill>
                <a:cs typeface="Arial"/>
              </a:rPr>
              <a:t>non-excitability:</a:t>
            </a:r>
          </a:p>
          <a:p>
            <a:pPr lvl="1">
              <a:spcBef>
                <a:spcPts val="1560"/>
              </a:spcBef>
              <a:defRPr/>
            </a:pPr>
            <a:r>
              <a:rPr lang="en-US" altLang="zh-CN" sz="2000" b="1" dirty="0" smtClean="0">
                <a:solidFill>
                  <a:srgbClr val="1F497D"/>
                </a:solidFill>
                <a:cs typeface="Arial"/>
              </a:rPr>
              <a:t>Restated </a:t>
            </a:r>
            <a:r>
              <a:rPr lang="en-US" altLang="zh-CN" sz="2000" b="1" dirty="0" smtClean="0">
                <a:solidFill>
                  <a:srgbClr val="000000"/>
                </a:solidFill>
                <a:cs typeface="Arial"/>
              </a:rPr>
              <a:t>as a</a:t>
            </a:r>
            <a:r>
              <a:rPr lang="en-US" altLang="zh-CN" sz="2000" b="1" dirty="0" smtClean="0">
                <a:cs typeface="Arial"/>
              </a:rPr>
              <a:t>n</a:t>
            </a:r>
            <a:r>
              <a:rPr lang="en-US" altLang="zh-CN" sz="2000" b="1" dirty="0" smtClean="0">
                <a:solidFill>
                  <a:srgbClr val="1F497D"/>
                </a:solidFill>
                <a:cs typeface="Arial"/>
              </a:rPr>
              <a:t> </a:t>
            </a:r>
            <a:r>
              <a:rPr lang="en-US" altLang="zh-CN" sz="2000" b="1" dirty="0" smtClean="0">
                <a:solidFill>
                  <a:srgbClr val="800000"/>
                </a:solidFill>
                <a:cs typeface="Arial"/>
              </a:rPr>
              <a:t>LTL formula:  </a:t>
            </a:r>
          </a:p>
        </p:txBody>
      </p:sp>
      <p:pic>
        <p:nvPicPr>
          <p:cNvPr id="20485" name="Picture 11"/>
          <p:cNvPicPr>
            <a:picLocks noGrp="1" noChangeAspect="1" noChangeArrowheads="1"/>
          </p:cNvPicPr>
          <p:nvPr>
            <p:ph sz="quarter" idx="3"/>
          </p:nvPr>
        </p:nvPicPr>
        <p:blipFill>
          <a:blip r:embed="rId4"/>
          <a:srcRect/>
          <a:stretch>
            <a:fillRect/>
          </a:stretch>
        </p:blipFill>
        <p:spPr>
          <a:xfrm>
            <a:off x="2147483647" y="2147483647"/>
            <a:ext cx="2147482688" cy="2127011875"/>
          </a:xfrm>
        </p:spPr>
      </p:pic>
      <p:graphicFrame>
        <p:nvGraphicFramePr>
          <p:cNvPr id="105474" name="Object 2"/>
          <p:cNvGraphicFramePr>
            <a:graphicFrameLocks noChangeAspect="1"/>
          </p:cNvGraphicFramePr>
          <p:nvPr/>
        </p:nvGraphicFramePr>
        <p:xfrm>
          <a:off x="4722812" y="1997075"/>
          <a:ext cx="1296988" cy="390525"/>
        </p:xfrm>
        <a:graphic>
          <a:graphicData uri="http://schemas.openxmlformats.org/presentationml/2006/ole">
            <p:oleObj spid="_x0000_s105474" name="Equation" r:id="rId5" imgW="673100" imgH="203200" progId="Equation.DSMT4">
              <p:embed/>
            </p:oleObj>
          </a:graphicData>
        </a:graphic>
      </p:graphicFrame>
      <p:sp>
        <p:nvSpPr>
          <p:cNvPr id="17" name="Rectangle 4"/>
          <p:cNvSpPr txBox="1">
            <a:spLocks noChangeArrowheads="1"/>
          </p:cNvSpPr>
          <p:nvPr/>
        </p:nvSpPr>
        <p:spPr bwMode="auto">
          <a:xfrm>
            <a:off x="304800" y="2590800"/>
            <a:ext cx="846455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400" noProof="0" dirty="0" smtClean="0">
                <a:solidFill>
                  <a:srgbClr val="006600"/>
                </a:solidFill>
                <a:latin typeface="+mn-lt"/>
                <a:ea typeface="ＭＳ Ｐゴシック" charset="-128"/>
                <a:cs typeface="Arial"/>
              </a:rPr>
              <a:t>I</a:t>
            </a:r>
            <a:r>
              <a:rPr kumimoji="0" lang="en-US" altLang="zh-CN" sz="2400" b="1" i="0" u="none" strike="noStrike" kern="1200" cap="none" spc="0" normalizeH="0" baseline="0" noProof="0" dirty="0" smtClean="0">
                <a:ln>
                  <a:noFill/>
                </a:ln>
                <a:solidFill>
                  <a:srgbClr val="006600"/>
                </a:solidFill>
                <a:effectLst/>
                <a:uLnTx/>
                <a:uFillTx/>
                <a:latin typeface="+mn-lt"/>
                <a:ea typeface="ＭＳ Ｐゴシック" charset="-128"/>
                <a:cs typeface="Arial"/>
              </a:rPr>
              <a:t>nitial</a:t>
            </a:r>
            <a:r>
              <a:rPr kumimoji="0" lang="en-US" altLang="zh-CN" sz="2400" b="1" i="0" u="none" strike="noStrike" kern="1200" cap="none" spc="0" normalizeH="0" noProof="0" dirty="0" smtClean="0">
                <a:ln>
                  <a:noFill/>
                </a:ln>
                <a:solidFill>
                  <a:srgbClr val="006600"/>
                </a:solidFill>
                <a:effectLst/>
                <a:uLnTx/>
                <a:uFillTx/>
                <a:latin typeface="+mn-lt"/>
                <a:ea typeface="ＭＳ Ｐゴシック" charset="-128"/>
                <a:cs typeface="Arial"/>
              </a:rPr>
              <a:t> region:</a:t>
            </a:r>
            <a:r>
              <a:rPr kumimoji="0" lang="en-US" altLang="zh-CN" sz="24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solidFill>
                  <a:srgbClr val="000000"/>
                </a:solidFill>
                <a:effectLst/>
                <a:uLnTx/>
                <a:uFillTx/>
                <a:latin typeface="+mn-lt"/>
                <a:ea typeface="ＭＳ Ｐゴシック" charset="-128"/>
                <a:cs typeface="Arial"/>
              </a:rPr>
              <a:t>  </a:t>
            </a:r>
          </a:p>
        </p:txBody>
      </p:sp>
      <p:graphicFrame>
        <p:nvGraphicFramePr>
          <p:cNvPr id="105475" name="Object 3"/>
          <p:cNvGraphicFramePr>
            <a:graphicFrameLocks noChangeAspect="1"/>
          </p:cNvGraphicFramePr>
          <p:nvPr/>
        </p:nvGraphicFramePr>
        <p:xfrm>
          <a:off x="1114425" y="3276600"/>
          <a:ext cx="1200150" cy="390525"/>
        </p:xfrm>
        <a:graphic>
          <a:graphicData uri="http://schemas.openxmlformats.org/presentationml/2006/ole">
            <p:oleObj spid="_x0000_s105475" name="Equation" r:id="rId6" imgW="622300" imgH="203200" progId="Equation.DSMT4">
              <p:embed/>
            </p:oleObj>
          </a:graphicData>
        </a:graphic>
      </p:graphicFrame>
      <p:graphicFrame>
        <p:nvGraphicFramePr>
          <p:cNvPr id="105476" name="Object 4"/>
          <p:cNvGraphicFramePr>
            <a:graphicFrameLocks noChangeAspect="1"/>
          </p:cNvGraphicFramePr>
          <p:nvPr/>
        </p:nvGraphicFramePr>
        <p:xfrm>
          <a:off x="2590800" y="3287713"/>
          <a:ext cx="1420812" cy="366712"/>
        </p:xfrm>
        <a:graphic>
          <a:graphicData uri="http://schemas.openxmlformats.org/presentationml/2006/ole">
            <p:oleObj spid="_x0000_s105476" name="Equation" r:id="rId7" imgW="736600" imgH="190500" progId="Equation.DSMT4">
              <p:embed/>
            </p:oleObj>
          </a:graphicData>
        </a:graphic>
      </p:graphicFrame>
      <p:graphicFrame>
        <p:nvGraphicFramePr>
          <p:cNvPr id="105477" name="Object 5"/>
          <p:cNvGraphicFramePr>
            <a:graphicFrameLocks noChangeAspect="1"/>
          </p:cNvGraphicFramePr>
          <p:nvPr/>
        </p:nvGraphicFramePr>
        <p:xfrm>
          <a:off x="4373562" y="3287713"/>
          <a:ext cx="1493838" cy="366712"/>
        </p:xfrm>
        <a:graphic>
          <a:graphicData uri="http://schemas.openxmlformats.org/presentationml/2006/ole">
            <p:oleObj spid="_x0000_s105477" name="Equation" r:id="rId8" imgW="774700" imgH="190500" progId="Equation.DSMT4">
              <p:embed/>
            </p:oleObj>
          </a:graphicData>
        </a:graphic>
      </p:graphicFrame>
      <p:graphicFrame>
        <p:nvGraphicFramePr>
          <p:cNvPr id="105478" name="Object 6"/>
          <p:cNvGraphicFramePr>
            <a:graphicFrameLocks noChangeAspect="1"/>
          </p:cNvGraphicFramePr>
          <p:nvPr/>
        </p:nvGraphicFramePr>
        <p:xfrm>
          <a:off x="6172200" y="3300413"/>
          <a:ext cx="1446212" cy="341312"/>
        </p:xfrm>
        <a:graphic>
          <a:graphicData uri="http://schemas.openxmlformats.org/presentationml/2006/ole">
            <p:oleObj spid="_x0000_s105478" name="Equation" r:id="rId9" imgW="749300" imgH="177800" progId="Equation.DSMT4">
              <p:embed/>
            </p:oleObj>
          </a:graphicData>
        </a:graphic>
      </p:graphicFrame>
      <p:sp>
        <p:nvSpPr>
          <p:cNvPr id="23" name="Rectangle 4"/>
          <p:cNvSpPr txBox="1">
            <a:spLocks noChangeArrowheads="1"/>
          </p:cNvSpPr>
          <p:nvPr/>
        </p:nvSpPr>
        <p:spPr bwMode="auto">
          <a:xfrm>
            <a:off x="304800" y="3886200"/>
            <a:ext cx="846455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400" dirty="0" smtClean="0">
                <a:solidFill>
                  <a:srgbClr val="006600"/>
                </a:solidFill>
                <a:latin typeface="+mn-lt"/>
                <a:ea typeface="ＭＳ Ｐゴシック" charset="-128"/>
                <a:cs typeface="Arial"/>
              </a:rPr>
              <a:t>Uncertain parameter ranges</a:t>
            </a:r>
            <a:r>
              <a:rPr kumimoji="0" lang="en-US" altLang="zh-CN" sz="2400" b="1" i="0" u="none" strike="noStrike" kern="1200" cap="none" spc="0" normalizeH="0" noProof="0" dirty="0" smtClean="0">
                <a:ln>
                  <a:noFill/>
                </a:ln>
                <a:solidFill>
                  <a:srgbClr val="006600"/>
                </a:solidFill>
                <a:effectLst/>
                <a:uLnTx/>
                <a:uFillTx/>
                <a:latin typeface="+mn-lt"/>
                <a:ea typeface="ＭＳ Ｐゴシック" charset="-128"/>
                <a:cs typeface="Arial"/>
              </a:rPr>
              <a:t>:</a:t>
            </a:r>
            <a:r>
              <a:rPr kumimoji="0" lang="en-US" altLang="zh-CN" sz="24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solidFill>
                  <a:srgbClr val="000000"/>
                </a:solidFill>
                <a:effectLst/>
                <a:uLnTx/>
                <a:uFillTx/>
                <a:latin typeface="+mn-lt"/>
                <a:ea typeface="ＭＳ Ｐゴシック" charset="-128"/>
                <a:cs typeface="Arial"/>
              </a:rPr>
              <a:t>  </a:t>
            </a:r>
          </a:p>
        </p:txBody>
      </p:sp>
      <p:graphicFrame>
        <p:nvGraphicFramePr>
          <p:cNvPr id="105479" name="Object 7"/>
          <p:cNvGraphicFramePr>
            <a:graphicFrameLocks noChangeAspect="1"/>
          </p:cNvGraphicFramePr>
          <p:nvPr/>
        </p:nvGraphicFramePr>
        <p:xfrm>
          <a:off x="957263" y="4538663"/>
          <a:ext cx="1517650" cy="439737"/>
        </p:xfrm>
        <a:graphic>
          <a:graphicData uri="http://schemas.openxmlformats.org/presentationml/2006/ole">
            <p:oleObj spid="_x0000_s105479" name="Equation" r:id="rId10" imgW="787400" imgH="228600" progId="Equation.DSMT4">
              <p:embed/>
            </p:oleObj>
          </a:graphicData>
        </a:graphic>
      </p:graphicFrame>
      <p:graphicFrame>
        <p:nvGraphicFramePr>
          <p:cNvPr id="105480" name="Object 8"/>
          <p:cNvGraphicFramePr>
            <a:graphicFrameLocks noChangeAspect="1"/>
          </p:cNvGraphicFramePr>
          <p:nvPr/>
        </p:nvGraphicFramePr>
        <p:xfrm>
          <a:off x="2579688" y="4537075"/>
          <a:ext cx="1446212" cy="439738"/>
        </p:xfrm>
        <a:graphic>
          <a:graphicData uri="http://schemas.openxmlformats.org/presentationml/2006/ole">
            <p:oleObj spid="_x0000_s105480" name="Equation" r:id="rId11" imgW="749300" imgH="228600" progId="Equation.DSMT4">
              <p:embed/>
            </p:oleObj>
          </a:graphicData>
        </a:graphic>
      </p:graphicFrame>
      <p:graphicFrame>
        <p:nvGraphicFramePr>
          <p:cNvPr id="105481" name="Object 9"/>
          <p:cNvGraphicFramePr>
            <a:graphicFrameLocks noChangeAspect="1"/>
          </p:cNvGraphicFramePr>
          <p:nvPr/>
        </p:nvGraphicFramePr>
        <p:xfrm>
          <a:off x="4252913" y="4562475"/>
          <a:ext cx="1738312" cy="390525"/>
        </p:xfrm>
        <a:graphic>
          <a:graphicData uri="http://schemas.openxmlformats.org/presentationml/2006/ole">
            <p:oleObj spid="_x0000_s105481" name="Equation" r:id="rId12" imgW="901700" imgH="203200" progId="Equation.DSMT4">
              <p:embed/>
            </p:oleObj>
          </a:graphicData>
        </a:graphic>
      </p:graphicFrame>
      <p:graphicFrame>
        <p:nvGraphicFramePr>
          <p:cNvPr id="105482" name="Object 10"/>
          <p:cNvGraphicFramePr>
            <a:graphicFrameLocks noChangeAspect="1"/>
          </p:cNvGraphicFramePr>
          <p:nvPr/>
        </p:nvGraphicFramePr>
        <p:xfrm>
          <a:off x="6064250" y="4562475"/>
          <a:ext cx="1666875" cy="388938"/>
        </p:xfrm>
        <a:graphic>
          <a:graphicData uri="http://schemas.openxmlformats.org/presentationml/2006/ole">
            <p:oleObj spid="_x0000_s105482" name="Equation" r:id="rId13" imgW="863600" imgH="203200" progId="Equation.DSMT4">
              <p:embed/>
            </p:oleObj>
          </a:graphicData>
        </a:graphic>
      </p:graphicFrame>
      <p:sp>
        <p:nvSpPr>
          <p:cNvPr id="16" name="Rectangle 4"/>
          <p:cNvSpPr txBox="1">
            <a:spLocks noChangeArrowheads="1"/>
          </p:cNvSpPr>
          <p:nvPr/>
        </p:nvSpPr>
        <p:spPr bwMode="auto">
          <a:xfrm>
            <a:off x="304800" y="5181600"/>
            <a:ext cx="846455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400" noProof="0" dirty="0" smtClean="0">
                <a:solidFill>
                  <a:srgbClr val="006600"/>
                </a:solidFill>
                <a:latin typeface="+mn-lt"/>
                <a:ea typeface="ＭＳ Ｐゴシック" charset="-128"/>
                <a:cs typeface="Arial"/>
              </a:rPr>
              <a:t>Stimulus</a:t>
            </a:r>
            <a:r>
              <a:rPr kumimoji="0" lang="en-US" altLang="zh-CN" sz="2400" b="1" i="0" u="none" strike="noStrike" kern="1200" cap="none" spc="0" normalizeH="0" noProof="0" dirty="0" smtClean="0">
                <a:ln>
                  <a:noFill/>
                </a:ln>
                <a:solidFill>
                  <a:srgbClr val="006600"/>
                </a:solidFill>
                <a:effectLst/>
                <a:uLnTx/>
                <a:uFillTx/>
                <a:latin typeface="+mn-lt"/>
                <a:ea typeface="ＭＳ Ｐゴシック" charset="-128"/>
                <a:cs typeface="Arial"/>
              </a:rPr>
              <a:t>: </a:t>
            </a:r>
            <a:r>
              <a:rPr lang="en-US" altLang="zh-CN" sz="2400" dirty="0" smtClean="0">
                <a:latin typeface="+mn-lt"/>
                <a:ea typeface="ＭＳ Ｐゴシック" charset="-128"/>
                <a:cs typeface="Arial"/>
              </a:rPr>
              <a:t>  </a:t>
            </a:r>
            <a:r>
              <a:rPr kumimoji="0" lang="en-US" altLang="zh-CN" sz="2400" b="1" i="0" u="none" strike="noStrike" kern="1200" cap="none" spc="0" normalizeH="0" baseline="0" noProof="0" dirty="0" smtClean="0">
                <a:ln>
                  <a:noFill/>
                </a:ln>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effectLst/>
                <a:uLnTx/>
                <a:uFillTx/>
                <a:latin typeface="+mn-lt"/>
                <a:ea typeface="ＭＳ Ｐゴシック" charset="-128"/>
                <a:cs typeface="Arial"/>
              </a:rPr>
              <a:t>  </a:t>
            </a:r>
          </a:p>
        </p:txBody>
      </p:sp>
      <p:graphicFrame>
        <p:nvGraphicFramePr>
          <p:cNvPr id="105485" name="Object 13"/>
          <p:cNvGraphicFramePr>
            <a:graphicFrameLocks noChangeAspect="1"/>
          </p:cNvGraphicFramePr>
          <p:nvPr/>
        </p:nvGraphicFramePr>
        <p:xfrm>
          <a:off x="2362200" y="5280025"/>
          <a:ext cx="635000" cy="293688"/>
        </p:xfrm>
        <a:graphic>
          <a:graphicData uri="http://schemas.openxmlformats.org/presentationml/2006/ole">
            <p:oleObj spid="_x0000_s105485" name="Equation" r:id="rId14" imgW="330200" imgH="1524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37604">
                                            <p:txEl>
                                              <p:pRg st="0" end="0"/>
                                            </p:txEl>
                                          </p:spTgt>
                                        </p:tgtEl>
                                        <p:attrNameLst>
                                          <p:attrName>style.opacity</p:attrName>
                                        </p:attrNameLst>
                                      </p:cBhvr>
                                      <p:to>
                                        <p:strVal val="0.5"/>
                                      </p:to>
                                    </p:set>
                                    <p:animEffect filter="image" prLst="opacity: 0.5">
                                      <p:cBhvr rctx="IE">
                                        <p:cTn id="7" dur="indefinite"/>
                                        <p:tgtEl>
                                          <p:spTgt spid="537604">
                                            <p:txEl>
                                              <p:pRg st="0" end="0"/>
                                            </p:txEl>
                                          </p:spTgt>
                                        </p:tgtEl>
                                      </p:cBhvr>
                                    </p:animEffect>
                                  </p:childTnLst>
                                </p:cTn>
                              </p:par>
                              <p:par>
                                <p:cTn id="8" presetID="9" presetClass="emph" presetSubtype="0" grpId="0" nodeType="withEffect">
                                  <p:stCondLst>
                                    <p:cond delay="0"/>
                                  </p:stCondLst>
                                  <p:childTnLst>
                                    <p:set>
                                      <p:cBhvr rctx="PPT">
                                        <p:cTn id="9" dur="indefinite"/>
                                        <p:tgtEl>
                                          <p:spTgt spid="537604">
                                            <p:txEl>
                                              <p:pRg st="1" end="1"/>
                                            </p:txEl>
                                          </p:spTgt>
                                        </p:tgtEl>
                                        <p:attrNameLst>
                                          <p:attrName>style.opacity</p:attrName>
                                        </p:attrNameLst>
                                      </p:cBhvr>
                                      <p:to>
                                        <p:strVal val="0.5"/>
                                      </p:to>
                                    </p:set>
                                    <p:animEffect filter="image" prLst="opacity: 0.5">
                                      <p:cBhvr rctx="IE">
                                        <p:cTn id="10" dur="indefinite"/>
                                        <p:tgtEl>
                                          <p:spTgt spid="537604">
                                            <p:txEl>
                                              <p:pRg st="1" end="1"/>
                                            </p:txEl>
                                          </p:spTgt>
                                        </p:tgtEl>
                                      </p:cBhvr>
                                    </p:animEffect>
                                  </p:childTnLst>
                                </p:cTn>
                              </p:par>
                              <p:par>
                                <p:cTn id="11" presetID="9" presetClass="emph" presetSubtype="0" nodeType="withEffect">
                                  <p:stCondLst>
                                    <p:cond delay="0"/>
                                  </p:stCondLst>
                                  <p:childTnLst>
                                    <p:set>
                                      <p:cBhvr rctx="PPT">
                                        <p:cTn id="12" dur="indefinite"/>
                                        <p:tgtEl>
                                          <p:spTgt spid="105474"/>
                                        </p:tgtEl>
                                        <p:attrNameLst>
                                          <p:attrName>style.opacity</p:attrName>
                                        </p:attrNameLst>
                                      </p:cBhvr>
                                      <p:to>
                                        <p:strVal val="0.5"/>
                                      </p:to>
                                    </p:set>
                                    <p:animEffect filter="image" prLst="opacity: 0.5">
                                      <p:cBhvr rctx="IE">
                                        <p:cTn id="13" dur="indefinite"/>
                                        <p:tgtEl>
                                          <p:spTgt spid="10547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547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547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547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547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mph" presetSubtype="0" grpId="1" nodeType="clickEffect">
                                  <p:stCondLst>
                                    <p:cond delay="0"/>
                                  </p:stCondLst>
                                  <p:childTnLst>
                                    <p:set>
                                      <p:cBhvr rctx="PPT">
                                        <p:cTn id="27" dur="indefinite"/>
                                        <p:tgtEl>
                                          <p:spTgt spid="17"/>
                                        </p:tgtEl>
                                        <p:attrNameLst>
                                          <p:attrName>style.opacity</p:attrName>
                                        </p:attrNameLst>
                                      </p:cBhvr>
                                      <p:to>
                                        <p:strVal val="0.5"/>
                                      </p:to>
                                    </p:set>
                                    <p:animEffect filter="image" prLst="opacity: 0.5">
                                      <p:cBhvr rctx="IE">
                                        <p:cTn id="28" dur="indefinite"/>
                                        <p:tgtEl>
                                          <p:spTgt spid="17"/>
                                        </p:tgtEl>
                                      </p:cBhvr>
                                    </p:animEffect>
                                  </p:childTnLst>
                                </p:cTn>
                              </p:par>
                              <p:par>
                                <p:cTn id="29" presetID="9" presetClass="emph" presetSubtype="0" nodeType="withEffect">
                                  <p:stCondLst>
                                    <p:cond delay="0"/>
                                  </p:stCondLst>
                                  <p:childTnLst>
                                    <p:set>
                                      <p:cBhvr rctx="PPT">
                                        <p:cTn id="30" dur="indefinite"/>
                                        <p:tgtEl>
                                          <p:spTgt spid="105478"/>
                                        </p:tgtEl>
                                        <p:attrNameLst>
                                          <p:attrName>style.opacity</p:attrName>
                                        </p:attrNameLst>
                                      </p:cBhvr>
                                      <p:to>
                                        <p:strVal val="0.5"/>
                                      </p:to>
                                    </p:set>
                                    <p:animEffect filter="image" prLst="opacity: 0.5">
                                      <p:cBhvr rctx="IE">
                                        <p:cTn id="31" dur="indefinite"/>
                                        <p:tgtEl>
                                          <p:spTgt spid="105478"/>
                                        </p:tgtEl>
                                      </p:cBhvr>
                                    </p:animEffect>
                                  </p:childTnLst>
                                </p:cTn>
                              </p:par>
                              <p:par>
                                <p:cTn id="32" presetID="9" presetClass="emph" presetSubtype="0" nodeType="withEffect">
                                  <p:stCondLst>
                                    <p:cond delay="0"/>
                                  </p:stCondLst>
                                  <p:childTnLst>
                                    <p:set>
                                      <p:cBhvr rctx="PPT">
                                        <p:cTn id="33" dur="indefinite"/>
                                        <p:tgtEl>
                                          <p:spTgt spid="105477"/>
                                        </p:tgtEl>
                                        <p:attrNameLst>
                                          <p:attrName>style.opacity</p:attrName>
                                        </p:attrNameLst>
                                      </p:cBhvr>
                                      <p:to>
                                        <p:strVal val="0.5"/>
                                      </p:to>
                                    </p:set>
                                    <p:animEffect filter="image" prLst="opacity: 0.5">
                                      <p:cBhvr rctx="IE">
                                        <p:cTn id="34" dur="indefinite"/>
                                        <p:tgtEl>
                                          <p:spTgt spid="105477"/>
                                        </p:tgtEl>
                                      </p:cBhvr>
                                    </p:animEffect>
                                  </p:childTnLst>
                                </p:cTn>
                              </p:par>
                              <p:par>
                                <p:cTn id="35" presetID="9" presetClass="emph" presetSubtype="0" nodeType="withEffect">
                                  <p:stCondLst>
                                    <p:cond delay="0"/>
                                  </p:stCondLst>
                                  <p:childTnLst>
                                    <p:set>
                                      <p:cBhvr rctx="PPT">
                                        <p:cTn id="36" dur="indefinite"/>
                                        <p:tgtEl>
                                          <p:spTgt spid="105475"/>
                                        </p:tgtEl>
                                        <p:attrNameLst>
                                          <p:attrName>style.opacity</p:attrName>
                                        </p:attrNameLst>
                                      </p:cBhvr>
                                      <p:to>
                                        <p:strVal val="0.5"/>
                                      </p:to>
                                    </p:set>
                                    <p:animEffect filter="image" prLst="opacity: 0.5">
                                      <p:cBhvr rctx="IE">
                                        <p:cTn id="37" dur="indefinite"/>
                                        <p:tgtEl>
                                          <p:spTgt spid="105475"/>
                                        </p:tgtEl>
                                      </p:cBhvr>
                                    </p:animEffect>
                                  </p:childTnLst>
                                </p:cTn>
                              </p:par>
                              <p:par>
                                <p:cTn id="38" presetID="9" presetClass="emph" presetSubtype="0" nodeType="withEffect">
                                  <p:stCondLst>
                                    <p:cond delay="0"/>
                                  </p:stCondLst>
                                  <p:childTnLst>
                                    <p:set>
                                      <p:cBhvr rctx="PPT">
                                        <p:cTn id="39" dur="indefinite"/>
                                        <p:tgtEl>
                                          <p:spTgt spid="105476"/>
                                        </p:tgtEl>
                                        <p:attrNameLst>
                                          <p:attrName>style.opacity</p:attrName>
                                        </p:attrNameLst>
                                      </p:cBhvr>
                                      <p:to>
                                        <p:strVal val="0.5"/>
                                      </p:to>
                                    </p:set>
                                    <p:animEffect filter="image" prLst="opacity: 0.5">
                                      <p:cBhvr rctx="IE">
                                        <p:cTn id="40" dur="indefinite"/>
                                        <p:tgtEl>
                                          <p:spTgt spid="105476"/>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547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4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4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4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mph" presetSubtype="0" grpId="1" nodeType="clickEffect">
                                  <p:stCondLst>
                                    <p:cond delay="0"/>
                                  </p:stCondLst>
                                  <p:childTnLst>
                                    <p:set>
                                      <p:cBhvr rctx="PPT">
                                        <p:cTn id="54" dur="indefinite"/>
                                        <p:tgtEl>
                                          <p:spTgt spid="23"/>
                                        </p:tgtEl>
                                        <p:attrNameLst>
                                          <p:attrName>style.opacity</p:attrName>
                                        </p:attrNameLst>
                                      </p:cBhvr>
                                      <p:to>
                                        <p:strVal val="0.5"/>
                                      </p:to>
                                    </p:set>
                                    <p:animEffect filter="image" prLst="opacity: 0.5">
                                      <p:cBhvr rctx="IE">
                                        <p:cTn id="55" dur="indefinite"/>
                                        <p:tgtEl>
                                          <p:spTgt spid="23"/>
                                        </p:tgtEl>
                                      </p:cBhvr>
                                    </p:animEffect>
                                  </p:childTnLst>
                                </p:cTn>
                              </p:par>
                              <p:par>
                                <p:cTn id="56" presetID="9" presetClass="emph" presetSubtype="0" nodeType="withEffect">
                                  <p:stCondLst>
                                    <p:cond delay="0"/>
                                  </p:stCondLst>
                                  <p:childTnLst>
                                    <p:set>
                                      <p:cBhvr rctx="PPT">
                                        <p:cTn id="57" dur="indefinite"/>
                                        <p:tgtEl>
                                          <p:spTgt spid="105482"/>
                                        </p:tgtEl>
                                        <p:attrNameLst>
                                          <p:attrName>style.opacity</p:attrName>
                                        </p:attrNameLst>
                                      </p:cBhvr>
                                      <p:to>
                                        <p:strVal val="0.5"/>
                                      </p:to>
                                    </p:set>
                                    <p:animEffect filter="image" prLst="opacity: 0.5">
                                      <p:cBhvr rctx="IE">
                                        <p:cTn id="58" dur="indefinite"/>
                                        <p:tgtEl>
                                          <p:spTgt spid="105482"/>
                                        </p:tgtEl>
                                      </p:cBhvr>
                                    </p:animEffect>
                                  </p:childTnLst>
                                </p:cTn>
                              </p:par>
                              <p:par>
                                <p:cTn id="59" presetID="9" presetClass="emph" presetSubtype="0" nodeType="withEffect">
                                  <p:stCondLst>
                                    <p:cond delay="0"/>
                                  </p:stCondLst>
                                  <p:childTnLst>
                                    <p:set>
                                      <p:cBhvr rctx="PPT">
                                        <p:cTn id="60" dur="indefinite"/>
                                        <p:tgtEl>
                                          <p:spTgt spid="105481"/>
                                        </p:tgtEl>
                                        <p:attrNameLst>
                                          <p:attrName>style.opacity</p:attrName>
                                        </p:attrNameLst>
                                      </p:cBhvr>
                                      <p:to>
                                        <p:strVal val="0.5"/>
                                      </p:to>
                                    </p:set>
                                    <p:animEffect filter="image" prLst="opacity: 0.5">
                                      <p:cBhvr rctx="IE">
                                        <p:cTn id="61" dur="indefinite"/>
                                        <p:tgtEl>
                                          <p:spTgt spid="105481"/>
                                        </p:tgtEl>
                                      </p:cBhvr>
                                    </p:animEffect>
                                  </p:childTnLst>
                                </p:cTn>
                              </p:par>
                              <p:par>
                                <p:cTn id="62" presetID="9" presetClass="emph" presetSubtype="0" nodeType="withEffect">
                                  <p:stCondLst>
                                    <p:cond delay="0"/>
                                  </p:stCondLst>
                                  <p:childTnLst>
                                    <p:set>
                                      <p:cBhvr rctx="PPT">
                                        <p:cTn id="63" dur="indefinite"/>
                                        <p:tgtEl>
                                          <p:spTgt spid="105479"/>
                                        </p:tgtEl>
                                        <p:attrNameLst>
                                          <p:attrName>style.opacity</p:attrName>
                                        </p:attrNameLst>
                                      </p:cBhvr>
                                      <p:to>
                                        <p:strVal val="0.5"/>
                                      </p:to>
                                    </p:set>
                                    <p:animEffect filter="image" prLst="opacity: 0.5">
                                      <p:cBhvr rctx="IE">
                                        <p:cTn id="64" dur="indefinite"/>
                                        <p:tgtEl>
                                          <p:spTgt spid="105479"/>
                                        </p:tgtEl>
                                      </p:cBhvr>
                                    </p:animEffect>
                                  </p:childTnLst>
                                </p:cTn>
                              </p:par>
                              <p:par>
                                <p:cTn id="65" presetID="9" presetClass="emph" presetSubtype="0" nodeType="withEffect">
                                  <p:stCondLst>
                                    <p:cond delay="0"/>
                                  </p:stCondLst>
                                  <p:childTnLst>
                                    <p:set>
                                      <p:cBhvr rctx="PPT">
                                        <p:cTn id="66" dur="indefinite"/>
                                        <p:tgtEl>
                                          <p:spTgt spid="105480"/>
                                        </p:tgtEl>
                                        <p:attrNameLst>
                                          <p:attrName>style.opacity</p:attrName>
                                        </p:attrNameLst>
                                      </p:cBhvr>
                                      <p:to>
                                        <p:strVal val="0.5"/>
                                      </p:to>
                                    </p:set>
                                    <p:animEffect filter="image" prLst="opacity: 0.5">
                                      <p:cBhvr rctx="IE">
                                        <p:cTn id="67" dur="indefinite"/>
                                        <p:tgtEl>
                                          <p:spTgt spid="105480"/>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05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4" grpId="0" build="p"/>
      <p:bldP spid="17" grpId="0"/>
      <p:bldP spid="17" grpId="1"/>
      <p:bldP spid="23" grpId="0"/>
      <p:bldP spid="23" grpId="1"/>
      <p:bldP spid="16"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 name="Rectangle 90"/>
          <p:cNvSpPr/>
          <p:nvPr/>
        </p:nvSpPr>
        <p:spPr bwMode="auto">
          <a:xfrm>
            <a:off x="4419600" y="1744662"/>
            <a:ext cx="1600200" cy="2209800"/>
          </a:xfrm>
          <a:prstGeom prst="rect">
            <a:avLst/>
          </a:prstGeom>
          <a:solidFill>
            <a:schemeClr val="accent4">
              <a:lumMod val="40000"/>
              <a:lumOff val="60000"/>
            </a:schemeClr>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2" name="Rectangle 91"/>
          <p:cNvSpPr/>
          <p:nvPr/>
        </p:nvSpPr>
        <p:spPr bwMode="auto">
          <a:xfrm>
            <a:off x="6019800" y="1744662"/>
            <a:ext cx="1600200" cy="2209800"/>
          </a:xfrm>
          <a:prstGeom prst="rect">
            <a:avLst/>
          </a:prstGeom>
          <a:solidFill>
            <a:schemeClr val="accent3">
              <a:lumMod val="40000"/>
              <a:lumOff val="60000"/>
            </a:schemeClr>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0" name="Rectangle 89"/>
          <p:cNvSpPr/>
          <p:nvPr/>
        </p:nvSpPr>
        <p:spPr bwMode="auto">
          <a:xfrm>
            <a:off x="2819400" y="1744662"/>
            <a:ext cx="1600200" cy="2209800"/>
          </a:xfrm>
          <a:prstGeom prst="rect">
            <a:avLst/>
          </a:prstGeom>
          <a:solidFill>
            <a:srgbClr val="CCECFF"/>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88" name="Rectangle 87"/>
          <p:cNvSpPr/>
          <p:nvPr/>
        </p:nvSpPr>
        <p:spPr bwMode="auto">
          <a:xfrm>
            <a:off x="1752600" y="1744662"/>
            <a:ext cx="1066800" cy="2209800"/>
          </a:xfrm>
          <a:prstGeom prst="rect">
            <a:avLst/>
          </a:prstGeom>
          <a:solidFill>
            <a:srgbClr val="E1B45C"/>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37602" name="Rectangle 2"/>
          <p:cNvSpPr>
            <a:spLocks noGrp="1" noChangeArrowheads="1"/>
          </p:cNvSpPr>
          <p:nvPr>
            <p:ph type="title"/>
          </p:nvPr>
        </p:nvSpPr>
        <p:spPr>
          <a:xfrm>
            <a:off x="457200" y="236538"/>
            <a:ext cx="8229600" cy="677862"/>
          </a:xfrm>
        </p:spPr>
        <p:txBody>
          <a:bodyPr/>
          <a:lstStyle/>
          <a:p>
            <a:pPr>
              <a:defRPr/>
            </a:pPr>
            <a:r>
              <a:rPr lang="en-US" sz="3200" b="1" dirty="0" smtClean="0">
                <a:solidFill>
                  <a:srgbClr val="A50021"/>
                </a:solidFill>
                <a:latin typeface="+mn-lt"/>
              </a:rPr>
              <a:t>State Space Partition</a:t>
            </a:r>
            <a:endParaRPr lang="en-US" sz="3200" b="1" dirty="0">
              <a:solidFill>
                <a:srgbClr val="A50021"/>
              </a:solidFill>
              <a:latin typeface="+mn-lt"/>
            </a:endParaRPr>
          </a:p>
        </p:txBody>
      </p:sp>
      <p:sp>
        <p:nvSpPr>
          <p:cNvPr id="537604" name="Rectangle 4"/>
          <p:cNvSpPr>
            <a:spLocks noGrp="1" noChangeArrowheads="1"/>
          </p:cNvSpPr>
          <p:nvPr>
            <p:ph type="body" sz="half" idx="1"/>
          </p:nvPr>
        </p:nvSpPr>
        <p:spPr>
          <a:xfrm>
            <a:off x="990600" y="4724400"/>
            <a:ext cx="7467600" cy="990600"/>
          </a:xfrm>
        </p:spPr>
        <p:txBody>
          <a:bodyPr/>
          <a:lstStyle/>
          <a:p>
            <a:pPr>
              <a:spcBef>
                <a:spcPts val="360"/>
              </a:spcBef>
              <a:defRPr/>
            </a:pPr>
            <a:r>
              <a:rPr lang="en-US" altLang="zh-CN" sz="2400" b="1" kern="1200" dirty="0" err="1" smtClean="0">
                <a:solidFill>
                  <a:srgbClr val="006600"/>
                </a:solidFill>
                <a:cs typeface="Arial"/>
              </a:rPr>
              <a:t>Hyperrectangles</a:t>
            </a:r>
            <a:r>
              <a:rPr lang="en-US" altLang="zh-CN" sz="2400" b="1" kern="1200" dirty="0" smtClean="0">
                <a:solidFill>
                  <a:srgbClr val="006600"/>
                </a:solidFill>
                <a:cs typeface="Arial"/>
              </a:rPr>
              <a:t>: </a:t>
            </a:r>
            <a:r>
              <a:rPr lang="en-US" altLang="zh-CN" sz="2400" b="1" dirty="0" smtClean="0">
                <a:ea typeface="SimSun" pitchFamily="2" charset="-122"/>
                <a:cs typeface="SimSun" pitchFamily="2" charset="-122"/>
              </a:rPr>
              <a:t>4 dimensional (</a:t>
            </a:r>
            <a:r>
              <a:rPr lang="en-US" altLang="zh-CN" sz="2400" b="1" dirty="0" err="1" smtClean="0">
                <a:ea typeface="SimSun" pitchFamily="2" charset="-122"/>
                <a:cs typeface="SimSun" pitchFamily="2" charset="-122"/>
              </a:rPr>
              <a:t>uv</a:t>
            </a:r>
            <a:r>
              <a:rPr lang="en-US" altLang="zh-CN" sz="2400" b="1" dirty="0" smtClean="0">
                <a:ea typeface="SimSun" pitchFamily="2" charset="-122"/>
                <a:cs typeface="SimSun" pitchFamily="2" charset="-122"/>
              </a:rPr>
              <a:t>-projection)</a:t>
            </a:r>
            <a:endParaRPr lang="en-US" altLang="zh-CN" sz="2400" b="1" dirty="0" smtClean="0">
              <a:solidFill>
                <a:srgbClr val="1F497D"/>
              </a:solidFill>
              <a:cs typeface="Arial"/>
            </a:endParaRPr>
          </a:p>
          <a:p>
            <a:pPr lvl="1">
              <a:spcBef>
                <a:spcPts val="1560"/>
              </a:spcBef>
              <a:defRPr/>
            </a:pPr>
            <a:r>
              <a:rPr lang="en-US" altLang="zh-CN" sz="2000" b="1" dirty="0" smtClean="0">
                <a:solidFill>
                  <a:srgbClr val="1F497D"/>
                </a:solidFill>
                <a:cs typeface="Arial"/>
              </a:rPr>
              <a:t>Arrows: </a:t>
            </a:r>
            <a:r>
              <a:rPr lang="en-US" altLang="zh-CN" sz="2000" b="1" dirty="0" smtClean="0">
                <a:solidFill>
                  <a:srgbClr val="000000"/>
                </a:solidFill>
                <a:cs typeface="Arial"/>
              </a:rPr>
              <a:t>indicate the </a:t>
            </a:r>
            <a:r>
              <a:rPr lang="en-US" altLang="zh-CN" sz="2000" b="1" dirty="0" smtClean="0">
                <a:solidFill>
                  <a:srgbClr val="800000"/>
                </a:solidFill>
                <a:cs typeface="Arial"/>
              </a:rPr>
              <a:t>vector field  </a:t>
            </a:r>
          </a:p>
        </p:txBody>
      </p:sp>
      <p:pic>
        <p:nvPicPr>
          <p:cNvPr id="20485" name="Picture 11"/>
          <p:cNvPicPr>
            <a:picLocks noGrp="1" noChangeAspect="1" noChangeArrowheads="1"/>
          </p:cNvPicPr>
          <p:nvPr>
            <p:ph sz="quarter" idx="3"/>
          </p:nvPr>
        </p:nvPicPr>
        <p:blipFill>
          <a:blip r:embed="rId4"/>
          <a:srcRect/>
          <a:stretch>
            <a:fillRect/>
          </a:stretch>
        </p:blipFill>
        <p:spPr>
          <a:xfrm>
            <a:off x="2147483647" y="2147483647"/>
            <a:ext cx="2147482688" cy="2127011875"/>
          </a:xfrm>
        </p:spPr>
      </p:pic>
      <p:cxnSp>
        <p:nvCxnSpPr>
          <p:cNvPr id="18" name="Straight Arrow Connector 17"/>
          <p:cNvCxnSpPr/>
          <p:nvPr/>
        </p:nvCxnSpPr>
        <p:spPr bwMode="auto">
          <a:xfrm>
            <a:off x="7086600" y="3954462"/>
            <a:ext cx="9144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5400000" flipH="1" flipV="1">
            <a:off x="381000" y="2582862"/>
            <a:ext cx="2743994" cy="794"/>
          </a:xfrm>
          <a:prstGeom prst="straightConnector1">
            <a:avLst/>
          </a:prstGeom>
          <a:noFill/>
          <a:ln w="25400" cap="flat" cmpd="sng" algn="ctr">
            <a:solidFill>
              <a:schemeClr val="tx1"/>
            </a:solidFill>
            <a:prstDash val="solid"/>
            <a:round/>
            <a:headEnd type="none" w="med" len="med"/>
            <a:tailEnd type="arrow"/>
          </a:ln>
          <a:effectLst/>
        </p:spPr>
      </p:cxnSp>
      <p:cxnSp>
        <p:nvCxnSpPr>
          <p:cNvPr id="24" name="Straight Connector 23"/>
          <p:cNvCxnSpPr/>
          <p:nvPr/>
        </p:nvCxnSpPr>
        <p:spPr bwMode="auto">
          <a:xfrm>
            <a:off x="1753394" y="1744662"/>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6" name="Straight Connector 25"/>
          <p:cNvCxnSpPr/>
          <p:nvPr/>
        </p:nvCxnSpPr>
        <p:spPr bwMode="auto">
          <a:xfrm>
            <a:off x="1753394" y="2124074"/>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8" name="Straight Connector 27"/>
          <p:cNvCxnSpPr/>
          <p:nvPr/>
        </p:nvCxnSpPr>
        <p:spPr bwMode="auto">
          <a:xfrm rot="5400000">
            <a:off x="11803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29" name="Straight Connector 28"/>
          <p:cNvCxnSpPr/>
          <p:nvPr/>
        </p:nvCxnSpPr>
        <p:spPr bwMode="auto">
          <a:xfrm rot="5400000">
            <a:off x="1715294"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rot="5400000">
            <a:off x="2247105"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1" name="Straight Connector 30"/>
          <p:cNvCxnSpPr/>
          <p:nvPr/>
        </p:nvCxnSpPr>
        <p:spPr bwMode="auto">
          <a:xfrm rot="5400000">
            <a:off x="3848894"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2" name="Straight Connector 31"/>
          <p:cNvCxnSpPr/>
          <p:nvPr/>
        </p:nvCxnSpPr>
        <p:spPr bwMode="auto">
          <a:xfrm rot="5400000">
            <a:off x="2780505"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rot="5400000">
            <a:off x="3313906"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4" name="Straight Connector 33"/>
          <p:cNvCxnSpPr/>
          <p:nvPr/>
        </p:nvCxnSpPr>
        <p:spPr bwMode="auto">
          <a:xfrm rot="5400000">
            <a:off x="6514306"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5" name="Straight Connector 34"/>
          <p:cNvCxnSpPr/>
          <p:nvPr/>
        </p:nvCxnSpPr>
        <p:spPr bwMode="auto">
          <a:xfrm rot="5400000">
            <a:off x="43807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6" name="Straight Connector 35"/>
          <p:cNvCxnSpPr/>
          <p:nvPr/>
        </p:nvCxnSpPr>
        <p:spPr bwMode="auto">
          <a:xfrm rot="5400000">
            <a:off x="4915694"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7" name="Straight Connector 36"/>
          <p:cNvCxnSpPr/>
          <p:nvPr/>
        </p:nvCxnSpPr>
        <p:spPr bwMode="auto">
          <a:xfrm rot="5400000">
            <a:off x="59809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8" name="Straight Connector 37"/>
          <p:cNvCxnSpPr/>
          <p:nvPr/>
        </p:nvCxnSpPr>
        <p:spPr bwMode="auto">
          <a:xfrm rot="5400000">
            <a:off x="5447506" y="2848768"/>
            <a:ext cx="2209800" cy="1588"/>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07531" name="Object 11"/>
          <p:cNvGraphicFramePr>
            <a:graphicFrameLocks noChangeAspect="1"/>
          </p:cNvGraphicFramePr>
          <p:nvPr/>
        </p:nvGraphicFramePr>
        <p:xfrm>
          <a:off x="7772400" y="3573462"/>
          <a:ext cx="244475" cy="244475"/>
        </p:xfrm>
        <a:graphic>
          <a:graphicData uri="http://schemas.openxmlformats.org/presentationml/2006/ole">
            <p:oleObj spid="_x0000_s107531" name="Equation" r:id="rId5" imgW="127000" imgH="127000" progId="Equation.DSMT4">
              <p:embed/>
            </p:oleObj>
          </a:graphicData>
        </a:graphic>
      </p:graphicFrame>
      <p:graphicFrame>
        <p:nvGraphicFramePr>
          <p:cNvPr id="107532" name="Object 12"/>
          <p:cNvGraphicFramePr>
            <a:graphicFrameLocks noChangeAspect="1"/>
          </p:cNvGraphicFramePr>
          <p:nvPr/>
        </p:nvGraphicFramePr>
        <p:xfrm>
          <a:off x="1447800" y="1211262"/>
          <a:ext cx="220662" cy="244475"/>
        </p:xfrm>
        <a:graphic>
          <a:graphicData uri="http://schemas.openxmlformats.org/presentationml/2006/ole">
            <p:oleObj spid="_x0000_s107532" name="Equation" r:id="rId6" imgW="114300" imgH="127000" progId="Equation.DSMT4">
              <p:embed/>
            </p:oleObj>
          </a:graphicData>
        </a:graphic>
      </p:graphicFrame>
      <p:graphicFrame>
        <p:nvGraphicFramePr>
          <p:cNvPr id="107533" name="Object 13"/>
          <p:cNvGraphicFramePr>
            <a:graphicFrameLocks noChangeAspect="1"/>
          </p:cNvGraphicFramePr>
          <p:nvPr/>
        </p:nvGraphicFramePr>
        <p:xfrm>
          <a:off x="1085850" y="1516062"/>
          <a:ext cx="590550" cy="292100"/>
        </p:xfrm>
        <a:graphic>
          <a:graphicData uri="http://schemas.openxmlformats.org/presentationml/2006/ole">
            <p:oleObj spid="_x0000_s107533" name="Equation" r:id="rId7" imgW="304800" imgH="152400" progId="Equation.DSMT4">
              <p:embed/>
            </p:oleObj>
          </a:graphicData>
        </a:graphic>
      </p:graphicFrame>
      <p:graphicFrame>
        <p:nvGraphicFramePr>
          <p:cNvPr id="107534" name="Object 14"/>
          <p:cNvGraphicFramePr>
            <a:graphicFrameLocks noChangeAspect="1"/>
          </p:cNvGraphicFramePr>
          <p:nvPr/>
        </p:nvGraphicFramePr>
        <p:xfrm>
          <a:off x="1066800" y="1973262"/>
          <a:ext cx="614363" cy="315913"/>
        </p:xfrm>
        <a:graphic>
          <a:graphicData uri="http://schemas.openxmlformats.org/presentationml/2006/ole">
            <p:oleObj spid="_x0000_s107534" name="Equation" r:id="rId8" imgW="317500" imgH="165100" progId="Equation.DSMT4">
              <p:embed/>
            </p:oleObj>
          </a:graphicData>
        </a:graphic>
      </p:graphicFrame>
      <p:graphicFrame>
        <p:nvGraphicFramePr>
          <p:cNvPr id="107535" name="Object 15"/>
          <p:cNvGraphicFramePr>
            <a:graphicFrameLocks noChangeAspect="1"/>
          </p:cNvGraphicFramePr>
          <p:nvPr/>
        </p:nvGraphicFramePr>
        <p:xfrm>
          <a:off x="1054100" y="3649662"/>
          <a:ext cx="615950" cy="292100"/>
        </p:xfrm>
        <a:graphic>
          <a:graphicData uri="http://schemas.openxmlformats.org/presentationml/2006/ole">
            <p:oleObj spid="_x0000_s107535" name="Equation" r:id="rId9" imgW="317500" imgH="152400" progId="Equation.DSMT4">
              <p:embed/>
            </p:oleObj>
          </a:graphicData>
        </a:graphic>
      </p:graphicFrame>
      <p:graphicFrame>
        <p:nvGraphicFramePr>
          <p:cNvPr id="107536" name="Object 16"/>
          <p:cNvGraphicFramePr>
            <a:graphicFrameLocks noChangeAspect="1"/>
          </p:cNvGraphicFramePr>
          <p:nvPr/>
        </p:nvGraphicFramePr>
        <p:xfrm>
          <a:off x="1660525" y="4022724"/>
          <a:ext cx="320675" cy="388938"/>
        </p:xfrm>
        <a:graphic>
          <a:graphicData uri="http://schemas.openxmlformats.org/presentationml/2006/ole">
            <p:oleObj spid="_x0000_s107536" name="Equation" r:id="rId10" imgW="165100" imgH="203200" progId="Equation.DSMT4">
              <p:embed/>
            </p:oleObj>
          </a:graphicData>
        </a:graphic>
      </p:graphicFrame>
      <p:graphicFrame>
        <p:nvGraphicFramePr>
          <p:cNvPr id="107537" name="Object 17"/>
          <p:cNvGraphicFramePr>
            <a:graphicFrameLocks noChangeAspect="1"/>
          </p:cNvGraphicFramePr>
          <p:nvPr/>
        </p:nvGraphicFramePr>
        <p:xfrm>
          <a:off x="2146300" y="4030662"/>
          <a:ext cx="295275" cy="388938"/>
        </p:xfrm>
        <a:graphic>
          <a:graphicData uri="http://schemas.openxmlformats.org/presentationml/2006/ole">
            <p:oleObj spid="_x0000_s107537" name="Equation" r:id="rId11" imgW="152400" imgH="203200" progId="Equation.DSMT4">
              <p:embed/>
            </p:oleObj>
          </a:graphicData>
        </a:graphic>
      </p:graphicFrame>
      <p:graphicFrame>
        <p:nvGraphicFramePr>
          <p:cNvPr id="107538" name="Object 18"/>
          <p:cNvGraphicFramePr>
            <a:graphicFrameLocks noChangeAspect="1"/>
          </p:cNvGraphicFramePr>
          <p:nvPr/>
        </p:nvGraphicFramePr>
        <p:xfrm>
          <a:off x="2667000" y="4030662"/>
          <a:ext cx="319087" cy="388938"/>
        </p:xfrm>
        <a:graphic>
          <a:graphicData uri="http://schemas.openxmlformats.org/presentationml/2006/ole">
            <p:oleObj spid="_x0000_s107538" name="Equation" r:id="rId12" imgW="165100" imgH="203200" progId="Equation.DSMT4">
              <p:embed/>
            </p:oleObj>
          </a:graphicData>
        </a:graphic>
      </p:graphicFrame>
      <p:graphicFrame>
        <p:nvGraphicFramePr>
          <p:cNvPr id="107539" name="Object 19"/>
          <p:cNvGraphicFramePr>
            <a:graphicFrameLocks noChangeAspect="1"/>
          </p:cNvGraphicFramePr>
          <p:nvPr/>
        </p:nvGraphicFramePr>
        <p:xfrm>
          <a:off x="3186112" y="4030662"/>
          <a:ext cx="319088" cy="388938"/>
        </p:xfrm>
        <a:graphic>
          <a:graphicData uri="http://schemas.openxmlformats.org/presentationml/2006/ole">
            <p:oleObj spid="_x0000_s107539" name="Equation" r:id="rId13" imgW="165100" imgH="203200" progId="Equation.DSMT4">
              <p:embed/>
            </p:oleObj>
          </a:graphicData>
        </a:graphic>
      </p:graphicFrame>
      <p:graphicFrame>
        <p:nvGraphicFramePr>
          <p:cNvPr id="107540" name="Object 20"/>
          <p:cNvGraphicFramePr>
            <a:graphicFrameLocks noChangeAspect="1"/>
          </p:cNvGraphicFramePr>
          <p:nvPr/>
        </p:nvGraphicFramePr>
        <p:xfrm>
          <a:off x="3719513" y="4030662"/>
          <a:ext cx="319087" cy="388938"/>
        </p:xfrm>
        <a:graphic>
          <a:graphicData uri="http://schemas.openxmlformats.org/presentationml/2006/ole">
            <p:oleObj spid="_x0000_s107540" name="Equation" r:id="rId14" imgW="165100" imgH="203200" progId="Equation.DSMT4">
              <p:embed/>
            </p:oleObj>
          </a:graphicData>
        </a:graphic>
      </p:graphicFrame>
      <p:graphicFrame>
        <p:nvGraphicFramePr>
          <p:cNvPr id="107541" name="Object 21"/>
          <p:cNvGraphicFramePr>
            <a:graphicFrameLocks noChangeAspect="1"/>
          </p:cNvGraphicFramePr>
          <p:nvPr/>
        </p:nvGraphicFramePr>
        <p:xfrm>
          <a:off x="4267200" y="4030662"/>
          <a:ext cx="319087" cy="388938"/>
        </p:xfrm>
        <a:graphic>
          <a:graphicData uri="http://schemas.openxmlformats.org/presentationml/2006/ole">
            <p:oleObj spid="_x0000_s107541" name="Equation" r:id="rId15" imgW="165100" imgH="203200" progId="Equation.DSMT4">
              <p:embed/>
            </p:oleObj>
          </a:graphicData>
        </a:graphic>
      </p:graphicFrame>
      <p:cxnSp>
        <p:nvCxnSpPr>
          <p:cNvPr id="55" name="Straight Connector 54"/>
          <p:cNvCxnSpPr/>
          <p:nvPr/>
        </p:nvCxnSpPr>
        <p:spPr bwMode="auto">
          <a:xfrm>
            <a:off x="33528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59" name="Straight Connector 58"/>
          <p:cNvCxnSpPr/>
          <p:nvPr/>
        </p:nvCxnSpPr>
        <p:spPr bwMode="auto">
          <a:xfrm>
            <a:off x="3886200" y="1744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1" name="Straight Connector 60"/>
          <p:cNvCxnSpPr/>
          <p:nvPr/>
        </p:nvCxnSpPr>
        <p:spPr bwMode="auto">
          <a:xfrm>
            <a:off x="49530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2" name="Straight Connector 61"/>
          <p:cNvCxnSpPr/>
          <p:nvPr/>
        </p:nvCxnSpPr>
        <p:spPr bwMode="auto">
          <a:xfrm>
            <a:off x="5486400" y="1744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4" name="Straight Connector 63"/>
          <p:cNvCxnSpPr/>
          <p:nvPr/>
        </p:nvCxnSpPr>
        <p:spPr bwMode="auto">
          <a:xfrm>
            <a:off x="65532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5" name="Straight Connector 64"/>
          <p:cNvCxnSpPr/>
          <p:nvPr/>
        </p:nvCxnSpPr>
        <p:spPr bwMode="auto">
          <a:xfrm>
            <a:off x="7086600" y="1744662"/>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67" name="Straight Connector 66"/>
          <p:cNvCxnSpPr/>
          <p:nvPr/>
        </p:nvCxnSpPr>
        <p:spPr bwMode="auto">
          <a:xfrm>
            <a:off x="33528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8" name="Straight Connector 67"/>
          <p:cNvCxnSpPr/>
          <p:nvPr/>
        </p:nvCxnSpPr>
        <p:spPr bwMode="auto">
          <a:xfrm>
            <a:off x="3886200" y="21240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9" name="Straight Connector 68"/>
          <p:cNvCxnSpPr/>
          <p:nvPr/>
        </p:nvCxnSpPr>
        <p:spPr bwMode="auto">
          <a:xfrm>
            <a:off x="49530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0" name="Straight Connector 69"/>
          <p:cNvCxnSpPr/>
          <p:nvPr/>
        </p:nvCxnSpPr>
        <p:spPr bwMode="auto">
          <a:xfrm>
            <a:off x="5486400" y="21240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1" name="Straight Connector 70"/>
          <p:cNvCxnSpPr/>
          <p:nvPr/>
        </p:nvCxnSpPr>
        <p:spPr bwMode="auto">
          <a:xfrm>
            <a:off x="65532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2" name="Straight Connector 71"/>
          <p:cNvCxnSpPr/>
          <p:nvPr/>
        </p:nvCxnSpPr>
        <p:spPr bwMode="auto">
          <a:xfrm>
            <a:off x="7086600" y="2124074"/>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75" name="Straight Connector 74"/>
          <p:cNvCxnSpPr/>
          <p:nvPr/>
        </p:nvCxnSpPr>
        <p:spPr bwMode="auto">
          <a:xfrm>
            <a:off x="65532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6" name="Straight Connector 75"/>
          <p:cNvCxnSpPr/>
          <p:nvPr/>
        </p:nvCxnSpPr>
        <p:spPr bwMode="auto">
          <a:xfrm>
            <a:off x="5486400" y="39528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7" name="Straight Connector 76"/>
          <p:cNvCxnSpPr/>
          <p:nvPr/>
        </p:nvCxnSpPr>
        <p:spPr bwMode="auto">
          <a:xfrm>
            <a:off x="33528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8" name="Straight Connector 77"/>
          <p:cNvCxnSpPr/>
          <p:nvPr/>
        </p:nvCxnSpPr>
        <p:spPr bwMode="auto">
          <a:xfrm>
            <a:off x="49530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9" name="Straight Connector 78"/>
          <p:cNvCxnSpPr/>
          <p:nvPr/>
        </p:nvCxnSpPr>
        <p:spPr bwMode="auto">
          <a:xfrm>
            <a:off x="3886200" y="39528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80" name="Straight Connector 79"/>
          <p:cNvCxnSpPr/>
          <p:nvPr/>
        </p:nvCxnSpPr>
        <p:spPr bwMode="auto">
          <a:xfrm>
            <a:off x="1752600" y="3952874"/>
            <a:ext cx="1599406" cy="1588"/>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07542" name="Object 22"/>
          <p:cNvGraphicFramePr>
            <a:graphicFrameLocks noChangeAspect="1"/>
          </p:cNvGraphicFramePr>
          <p:nvPr/>
        </p:nvGraphicFramePr>
        <p:xfrm>
          <a:off x="5892800" y="4030662"/>
          <a:ext cx="392113" cy="388938"/>
        </p:xfrm>
        <a:graphic>
          <a:graphicData uri="http://schemas.openxmlformats.org/presentationml/2006/ole">
            <p:oleObj spid="_x0000_s107542" name="Equation" r:id="rId16" imgW="203200" imgH="203200" progId="Equation.DSMT4">
              <p:embed/>
            </p:oleObj>
          </a:graphicData>
        </a:graphic>
      </p:graphicFrame>
      <p:graphicFrame>
        <p:nvGraphicFramePr>
          <p:cNvPr id="107543" name="Object 23"/>
          <p:cNvGraphicFramePr>
            <a:graphicFrameLocks noChangeAspect="1"/>
          </p:cNvGraphicFramePr>
          <p:nvPr/>
        </p:nvGraphicFramePr>
        <p:xfrm>
          <a:off x="6364288" y="4030662"/>
          <a:ext cx="393700" cy="388938"/>
        </p:xfrm>
        <a:graphic>
          <a:graphicData uri="http://schemas.openxmlformats.org/presentationml/2006/ole">
            <p:oleObj spid="_x0000_s107543" name="Equation" r:id="rId17" imgW="203200" imgH="203200" progId="Equation.DSMT4">
              <p:embed/>
            </p:oleObj>
          </a:graphicData>
        </a:graphic>
      </p:graphicFrame>
      <p:graphicFrame>
        <p:nvGraphicFramePr>
          <p:cNvPr id="107544" name="Object 24"/>
          <p:cNvGraphicFramePr>
            <a:graphicFrameLocks noChangeAspect="1"/>
          </p:cNvGraphicFramePr>
          <p:nvPr/>
        </p:nvGraphicFramePr>
        <p:xfrm>
          <a:off x="6946900" y="4030662"/>
          <a:ext cx="417513" cy="388938"/>
        </p:xfrm>
        <a:graphic>
          <a:graphicData uri="http://schemas.openxmlformats.org/presentationml/2006/ole">
            <p:oleObj spid="_x0000_s107544" name="Equation" r:id="rId18" imgW="215900" imgH="203200" progId="Equation.DSMT4">
              <p:embed/>
            </p:oleObj>
          </a:graphicData>
        </a:graphic>
      </p:graphicFrame>
      <p:graphicFrame>
        <p:nvGraphicFramePr>
          <p:cNvPr id="107545" name="Object 25"/>
          <p:cNvGraphicFramePr>
            <a:graphicFrameLocks noChangeAspect="1"/>
          </p:cNvGraphicFramePr>
          <p:nvPr/>
        </p:nvGraphicFramePr>
        <p:xfrm>
          <a:off x="7418388" y="4030662"/>
          <a:ext cx="417512" cy="388938"/>
        </p:xfrm>
        <a:graphic>
          <a:graphicData uri="http://schemas.openxmlformats.org/presentationml/2006/ole">
            <p:oleObj spid="_x0000_s107545" name="Equation" r:id="rId19" imgW="215900" imgH="203200" progId="Equation.DSMT4">
              <p:embed/>
            </p:oleObj>
          </a:graphicData>
        </a:graphic>
      </p:graphicFrame>
      <p:graphicFrame>
        <p:nvGraphicFramePr>
          <p:cNvPr id="107547" name="Object 27"/>
          <p:cNvGraphicFramePr>
            <a:graphicFrameLocks noChangeAspect="1"/>
          </p:cNvGraphicFramePr>
          <p:nvPr/>
        </p:nvGraphicFramePr>
        <p:xfrm>
          <a:off x="5373688" y="4030662"/>
          <a:ext cx="393700" cy="388938"/>
        </p:xfrm>
        <a:graphic>
          <a:graphicData uri="http://schemas.openxmlformats.org/presentationml/2006/ole">
            <p:oleObj spid="_x0000_s107547" name="Equation" r:id="rId20" imgW="203200" imgH="203200" progId="Equation.DSMT4">
              <p:embed/>
            </p:oleObj>
          </a:graphicData>
        </a:graphic>
      </p:graphicFrame>
      <p:graphicFrame>
        <p:nvGraphicFramePr>
          <p:cNvPr id="107548" name="Object 28"/>
          <p:cNvGraphicFramePr>
            <a:graphicFrameLocks noChangeAspect="1"/>
          </p:cNvGraphicFramePr>
          <p:nvPr/>
        </p:nvGraphicFramePr>
        <p:xfrm>
          <a:off x="4800600" y="4030662"/>
          <a:ext cx="319087" cy="388938"/>
        </p:xfrm>
        <a:graphic>
          <a:graphicData uri="http://schemas.openxmlformats.org/presentationml/2006/ole">
            <p:oleObj spid="_x0000_s107548" name="Equation" r:id="rId21" imgW="165100" imgH="203200" progId="Equation.DSMT4">
              <p:embed/>
            </p:oleObj>
          </a:graphicData>
        </a:graphic>
      </p:graphicFrame>
      <p:sp>
        <p:nvSpPr>
          <p:cNvPr id="93" name="Rectangle 92"/>
          <p:cNvSpPr/>
          <p:nvPr/>
        </p:nvSpPr>
        <p:spPr bwMode="auto">
          <a:xfrm>
            <a:off x="1752600" y="1744662"/>
            <a:ext cx="533400" cy="381000"/>
          </a:xfrm>
          <a:prstGeom prst="rect">
            <a:avLst/>
          </a:prstGeom>
          <a:solidFill>
            <a:srgbClr val="BC7836"/>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nvGrpSpPr>
          <p:cNvPr id="98" name="Group 97"/>
          <p:cNvGrpSpPr/>
          <p:nvPr/>
        </p:nvGrpSpPr>
        <p:grpSpPr>
          <a:xfrm>
            <a:off x="1828800" y="1820862"/>
            <a:ext cx="381000" cy="153988"/>
            <a:chOff x="1828800" y="1981200"/>
            <a:chExt cx="381000" cy="153988"/>
          </a:xfrm>
        </p:grpSpPr>
        <p:cxnSp>
          <p:nvCxnSpPr>
            <p:cNvPr id="95" name="Straight Arrow Connector 94"/>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96" name="Straight Arrow Connector 95"/>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97" name="Straight Arrow Connector 96"/>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99" name="Group 98"/>
          <p:cNvGrpSpPr/>
          <p:nvPr/>
        </p:nvGrpSpPr>
        <p:grpSpPr>
          <a:xfrm>
            <a:off x="2362200" y="1820862"/>
            <a:ext cx="381000" cy="153988"/>
            <a:chOff x="1828800" y="1981200"/>
            <a:chExt cx="381000" cy="153988"/>
          </a:xfrm>
        </p:grpSpPr>
        <p:cxnSp>
          <p:nvCxnSpPr>
            <p:cNvPr id="100" name="Straight Arrow Connector 9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1" name="Straight Arrow Connector 10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2" name="Straight Arrow Connector 10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03" name="Group 102"/>
          <p:cNvGrpSpPr/>
          <p:nvPr/>
        </p:nvGrpSpPr>
        <p:grpSpPr>
          <a:xfrm>
            <a:off x="2895600" y="1820862"/>
            <a:ext cx="381000" cy="153988"/>
            <a:chOff x="1828800" y="1981200"/>
            <a:chExt cx="381000" cy="153988"/>
          </a:xfrm>
        </p:grpSpPr>
        <p:cxnSp>
          <p:nvCxnSpPr>
            <p:cNvPr id="104" name="Straight Arrow Connector 10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5" name="Straight Arrow Connector 10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6" name="Straight Arrow Connector 10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07" name="Group 106"/>
          <p:cNvGrpSpPr/>
          <p:nvPr/>
        </p:nvGrpSpPr>
        <p:grpSpPr>
          <a:xfrm>
            <a:off x="3429000" y="1820862"/>
            <a:ext cx="381000" cy="153988"/>
            <a:chOff x="1828800" y="1981200"/>
            <a:chExt cx="381000" cy="153988"/>
          </a:xfrm>
        </p:grpSpPr>
        <p:cxnSp>
          <p:nvCxnSpPr>
            <p:cNvPr id="108" name="Straight Arrow Connector 10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9" name="Straight Arrow Connector 10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0" name="Straight Arrow Connector 10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11" name="Group 110"/>
          <p:cNvGrpSpPr/>
          <p:nvPr/>
        </p:nvGrpSpPr>
        <p:grpSpPr>
          <a:xfrm>
            <a:off x="3962400" y="1820862"/>
            <a:ext cx="381000" cy="153988"/>
            <a:chOff x="1828800" y="1981200"/>
            <a:chExt cx="381000" cy="153988"/>
          </a:xfrm>
        </p:grpSpPr>
        <p:cxnSp>
          <p:nvCxnSpPr>
            <p:cNvPr id="112" name="Straight Arrow Connector 11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3" name="Straight Arrow Connector 11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4" name="Straight Arrow Connector 11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15" name="Group 114"/>
          <p:cNvGrpSpPr/>
          <p:nvPr/>
        </p:nvGrpSpPr>
        <p:grpSpPr>
          <a:xfrm>
            <a:off x="4495800" y="1897062"/>
            <a:ext cx="381000" cy="153988"/>
            <a:chOff x="1828800" y="1981200"/>
            <a:chExt cx="381000" cy="153988"/>
          </a:xfrm>
        </p:grpSpPr>
        <p:cxnSp>
          <p:nvCxnSpPr>
            <p:cNvPr id="116" name="Straight Arrow Connector 11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7" name="Straight Arrow Connector 11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8" name="Straight Arrow Connector 11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19" name="Group 118"/>
          <p:cNvGrpSpPr/>
          <p:nvPr/>
        </p:nvGrpSpPr>
        <p:grpSpPr>
          <a:xfrm>
            <a:off x="5562600" y="1897062"/>
            <a:ext cx="381000" cy="153988"/>
            <a:chOff x="1828800" y="1981200"/>
            <a:chExt cx="381000" cy="153988"/>
          </a:xfrm>
        </p:grpSpPr>
        <p:cxnSp>
          <p:nvCxnSpPr>
            <p:cNvPr id="120" name="Straight Arrow Connector 11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1" name="Straight Arrow Connector 12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2" name="Straight Arrow Connector 12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23" name="Group 122"/>
          <p:cNvGrpSpPr/>
          <p:nvPr/>
        </p:nvGrpSpPr>
        <p:grpSpPr>
          <a:xfrm rot="1380000">
            <a:off x="6096000" y="1897062"/>
            <a:ext cx="381000" cy="153988"/>
            <a:chOff x="1828800" y="1981200"/>
            <a:chExt cx="381000" cy="153988"/>
          </a:xfrm>
        </p:grpSpPr>
        <p:cxnSp>
          <p:nvCxnSpPr>
            <p:cNvPr id="124" name="Straight Arrow Connector 12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5" name="Straight Arrow Connector 12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6" name="Straight Arrow Connector 12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27" name="Group 126"/>
          <p:cNvGrpSpPr/>
          <p:nvPr/>
        </p:nvGrpSpPr>
        <p:grpSpPr>
          <a:xfrm rot="5340000">
            <a:off x="7147859" y="1859483"/>
            <a:ext cx="381000" cy="153988"/>
            <a:chOff x="1828800" y="1981200"/>
            <a:chExt cx="381000" cy="153988"/>
          </a:xfrm>
        </p:grpSpPr>
        <p:cxnSp>
          <p:nvCxnSpPr>
            <p:cNvPr id="128" name="Straight Arrow Connector 12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9" name="Straight Arrow Connector 12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0" name="Straight Arrow Connector 12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31" name="Group 130"/>
          <p:cNvGrpSpPr/>
          <p:nvPr/>
        </p:nvGrpSpPr>
        <p:grpSpPr>
          <a:xfrm rot="5340000">
            <a:off x="7128807" y="2466453"/>
            <a:ext cx="381000" cy="153988"/>
            <a:chOff x="1828800" y="1981200"/>
            <a:chExt cx="381000" cy="153988"/>
          </a:xfrm>
        </p:grpSpPr>
        <p:cxnSp>
          <p:nvCxnSpPr>
            <p:cNvPr id="132" name="Straight Arrow Connector 13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3" name="Straight Arrow Connector 13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4" name="Straight Arrow Connector 13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35" name="Group 134"/>
          <p:cNvGrpSpPr/>
          <p:nvPr/>
        </p:nvGrpSpPr>
        <p:grpSpPr>
          <a:xfrm rot="3180000">
            <a:off x="6615036" y="2459791"/>
            <a:ext cx="381000" cy="153988"/>
            <a:chOff x="1828800" y="1981200"/>
            <a:chExt cx="381000" cy="153988"/>
          </a:xfrm>
        </p:grpSpPr>
        <p:cxnSp>
          <p:nvCxnSpPr>
            <p:cNvPr id="136" name="Straight Arrow Connector 13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7" name="Straight Arrow Connector 13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8" name="Straight Arrow Connector 13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39" name="Group 138"/>
          <p:cNvGrpSpPr/>
          <p:nvPr/>
        </p:nvGrpSpPr>
        <p:grpSpPr>
          <a:xfrm rot="2160000">
            <a:off x="6614459" y="1841931"/>
            <a:ext cx="381000" cy="153988"/>
            <a:chOff x="1828800" y="1981200"/>
            <a:chExt cx="381000" cy="153988"/>
          </a:xfrm>
        </p:grpSpPr>
        <p:cxnSp>
          <p:nvCxnSpPr>
            <p:cNvPr id="140" name="Straight Arrow Connector 13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1" name="Straight Arrow Connector 14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2" name="Straight Arrow Connector 14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43" name="Group 142"/>
          <p:cNvGrpSpPr/>
          <p:nvPr/>
        </p:nvGrpSpPr>
        <p:grpSpPr>
          <a:xfrm rot="16200000">
            <a:off x="1828800" y="2391568"/>
            <a:ext cx="381000" cy="153988"/>
            <a:chOff x="1828800" y="1981200"/>
            <a:chExt cx="381000" cy="153988"/>
          </a:xfrm>
        </p:grpSpPr>
        <p:cxnSp>
          <p:nvCxnSpPr>
            <p:cNvPr id="144" name="Straight Arrow Connector 14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5" name="Straight Arrow Connector 14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6" name="Straight Arrow Connector 14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79" name="Group 178"/>
          <p:cNvGrpSpPr/>
          <p:nvPr/>
        </p:nvGrpSpPr>
        <p:grpSpPr>
          <a:xfrm rot="16200000">
            <a:off x="1791494" y="2924968"/>
            <a:ext cx="381000" cy="153988"/>
            <a:chOff x="1828800" y="1981200"/>
            <a:chExt cx="381000" cy="153988"/>
          </a:xfrm>
        </p:grpSpPr>
        <p:cxnSp>
          <p:nvCxnSpPr>
            <p:cNvPr id="180" name="Straight Arrow Connector 17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1" name="Straight Arrow Connector 18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2" name="Straight Arrow Connector 18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83" name="Group 182"/>
          <p:cNvGrpSpPr/>
          <p:nvPr/>
        </p:nvGrpSpPr>
        <p:grpSpPr>
          <a:xfrm rot="16200000">
            <a:off x="1791494" y="3458368"/>
            <a:ext cx="381000" cy="153988"/>
            <a:chOff x="1828800" y="1981200"/>
            <a:chExt cx="381000" cy="153988"/>
          </a:xfrm>
        </p:grpSpPr>
        <p:cxnSp>
          <p:nvCxnSpPr>
            <p:cNvPr id="184" name="Straight Arrow Connector 18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5" name="Straight Arrow Connector 18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6" name="Straight Arrow Connector 18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87" name="Group 186"/>
          <p:cNvGrpSpPr/>
          <p:nvPr/>
        </p:nvGrpSpPr>
        <p:grpSpPr>
          <a:xfrm rot="13800000">
            <a:off x="2323306" y="2990390"/>
            <a:ext cx="381000" cy="153988"/>
            <a:chOff x="1828800" y="1981200"/>
            <a:chExt cx="381000" cy="153988"/>
          </a:xfrm>
        </p:grpSpPr>
        <p:cxnSp>
          <p:nvCxnSpPr>
            <p:cNvPr id="188" name="Straight Arrow Connector 18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9" name="Straight Arrow Connector 18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0" name="Straight Arrow Connector 18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91" name="Group 190"/>
          <p:cNvGrpSpPr/>
          <p:nvPr/>
        </p:nvGrpSpPr>
        <p:grpSpPr>
          <a:xfrm rot="13140000">
            <a:off x="2356199" y="3469146"/>
            <a:ext cx="381000" cy="153988"/>
            <a:chOff x="1828800" y="1981200"/>
            <a:chExt cx="381000" cy="153988"/>
          </a:xfrm>
        </p:grpSpPr>
        <p:cxnSp>
          <p:nvCxnSpPr>
            <p:cNvPr id="192" name="Straight Arrow Connector 19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3" name="Straight Arrow Connector 19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4" name="Straight Arrow Connector 19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95" name="Group 194"/>
          <p:cNvGrpSpPr/>
          <p:nvPr/>
        </p:nvGrpSpPr>
        <p:grpSpPr>
          <a:xfrm rot="13800000">
            <a:off x="2353132" y="2472691"/>
            <a:ext cx="381000" cy="153988"/>
            <a:chOff x="1828800" y="1981200"/>
            <a:chExt cx="381000" cy="153988"/>
          </a:xfrm>
        </p:grpSpPr>
        <p:cxnSp>
          <p:nvCxnSpPr>
            <p:cNvPr id="196" name="Straight Arrow Connector 19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7" name="Straight Arrow Connector 19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8" name="Straight Arrow Connector 19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99" name="Group 198"/>
          <p:cNvGrpSpPr/>
          <p:nvPr/>
        </p:nvGrpSpPr>
        <p:grpSpPr>
          <a:xfrm rot="12480000">
            <a:off x="2904668" y="2462845"/>
            <a:ext cx="381000" cy="153988"/>
            <a:chOff x="1828800" y="1981200"/>
            <a:chExt cx="381000" cy="153988"/>
          </a:xfrm>
        </p:grpSpPr>
        <p:cxnSp>
          <p:nvCxnSpPr>
            <p:cNvPr id="200" name="Straight Arrow Connector 19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1" name="Straight Arrow Connector 20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2" name="Straight Arrow Connector 20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03" name="Group 202"/>
          <p:cNvGrpSpPr/>
          <p:nvPr/>
        </p:nvGrpSpPr>
        <p:grpSpPr>
          <a:xfrm rot="13200000">
            <a:off x="2909449" y="2992100"/>
            <a:ext cx="381000" cy="153988"/>
            <a:chOff x="1828800" y="1981200"/>
            <a:chExt cx="381000" cy="153988"/>
          </a:xfrm>
        </p:grpSpPr>
        <p:cxnSp>
          <p:nvCxnSpPr>
            <p:cNvPr id="204" name="Straight Arrow Connector 20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5" name="Straight Arrow Connector 20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6" name="Straight Arrow Connector 20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07" name="Group 206"/>
          <p:cNvGrpSpPr/>
          <p:nvPr/>
        </p:nvGrpSpPr>
        <p:grpSpPr>
          <a:xfrm rot="13740000">
            <a:off x="2900523" y="3543636"/>
            <a:ext cx="381000" cy="153988"/>
            <a:chOff x="1828800" y="1981200"/>
            <a:chExt cx="381000" cy="153988"/>
          </a:xfrm>
        </p:grpSpPr>
        <p:cxnSp>
          <p:nvCxnSpPr>
            <p:cNvPr id="208" name="Straight Arrow Connector 20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9" name="Straight Arrow Connector 20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10" name="Straight Arrow Connector 20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 name="Rectangle 90"/>
          <p:cNvSpPr/>
          <p:nvPr/>
        </p:nvSpPr>
        <p:spPr bwMode="auto">
          <a:xfrm>
            <a:off x="4419600" y="1744662"/>
            <a:ext cx="1600200" cy="2209800"/>
          </a:xfrm>
          <a:prstGeom prst="rect">
            <a:avLst/>
          </a:prstGeom>
          <a:solidFill>
            <a:schemeClr val="accent4">
              <a:lumMod val="40000"/>
              <a:lumOff val="60000"/>
            </a:schemeClr>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2" name="Rectangle 91"/>
          <p:cNvSpPr/>
          <p:nvPr/>
        </p:nvSpPr>
        <p:spPr bwMode="auto">
          <a:xfrm>
            <a:off x="6019800" y="1744662"/>
            <a:ext cx="1600200" cy="2209800"/>
          </a:xfrm>
          <a:prstGeom prst="rect">
            <a:avLst/>
          </a:prstGeom>
          <a:solidFill>
            <a:schemeClr val="accent3">
              <a:lumMod val="40000"/>
              <a:lumOff val="60000"/>
            </a:schemeClr>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0" name="Rectangle 89"/>
          <p:cNvSpPr/>
          <p:nvPr/>
        </p:nvSpPr>
        <p:spPr bwMode="auto">
          <a:xfrm>
            <a:off x="2819400" y="1744662"/>
            <a:ext cx="1600200" cy="2209800"/>
          </a:xfrm>
          <a:prstGeom prst="rect">
            <a:avLst/>
          </a:prstGeom>
          <a:solidFill>
            <a:srgbClr val="CCECFF"/>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88" name="Rectangle 87"/>
          <p:cNvSpPr/>
          <p:nvPr/>
        </p:nvSpPr>
        <p:spPr bwMode="auto">
          <a:xfrm>
            <a:off x="1752600" y="1744662"/>
            <a:ext cx="1066800" cy="2209800"/>
          </a:xfrm>
          <a:prstGeom prst="rect">
            <a:avLst/>
          </a:prstGeom>
          <a:solidFill>
            <a:srgbClr val="E1B45C"/>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37602" name="Rectangle 2"/>
          <p:cNvSpPr>
            <a:spLocks noGrp="1" noChangeArrowheads="1"/>
          </p:cNvSpPr>
          <p:nvPr>
            <p:ph type="title"/>
          </p:nvPr>
        </p:nvSpPr>
        <p:spPr>
          <a:xfrm>
            <a:off x="457200" y="236538"/>
            <a:ext cx="8229600" cy="677862"/>
          </a:xfrm>
        </p:spPr>
        <p:txBody>
          <a:bodyPr/>
          <a:lstStyle/>
          <a:p>
            <a:pPr>
              <a:defRPr/>
            </a:pPr>
            <a:r>
              <a:rPr lang="en-US" sz="3200" b="1" dirty="0" smtClean="0">
                <a:solidFill>
                  <a:srgbClr val="A50021"/>
                </a:solidFill>
                <a:latin typeface="+mn-lt"/>
              </a:rPr>
              <a:t>Embedding Transition System </a:t>
            </a:r>
            <a:r>
              <a:rPr lang="en-US" sz="3200" b="1" dirty="0" err="1" smtClean="0">
                <a:solidFill>
                  <a:srgbClr val="A50021"/>
                </a:solidFill>
                <a:latin typeface="+mn-lt"/>
              </a:rPr>
              <a:t>T</a:t>
            </a:r>
            <a:r>
              <a:rPr lang="en-US" sz="3200" b="1" baseline="-25000" dirty="0" err="1" smtClean="0">
                <a:solidFill>
                  <a:srgbClr val="A50021"/>
                </a:solidFill>
                <a:latin typeface="+mn-lt"/>
              </a:rPr>
              <a:t>X</a:t>
            </a:r>
            <a:r>
              <a:rPr lang="en-US" sz="3200" b="1" dirty="0" err="1" smtClean="0">
                <a:solidFill>
                  <a:srgbClr val="A50021"/>
                </a:solidFill>
                <a:latin typeface="+mn-lt"/>
              </a:rPr>
              <a:t>(p</a:t>
            </a:r>
            <a:r>
              <a:rPr lang="en-US" sz="3200" b="1" dirty="0" smtClean="0">
                <a:solidFill>
                  <a:srgbClr val="A50021"/>
                </a:solidFill>
                <a:latin typeface="+mn-lt"/>
              </a:rPr>
              <a:t>) </a:t>
            </a:r>
            <a:endParaRPr lang="en-US" sz="3200" b="1" dirty="0">
              <a:solidFill>
                <a:srgbClr val="A50021"/>
              </a:solidFill>
              <a:latin typeface="+mn-lt"/>
            </a:endParaRPr>
          </a:p>
        </p:txBody>
      </p:sp>
      <p:pic>
        <p:nvPicPr>
          <p:cNvPr id="20485" name="Picture 11"/>
          <p:cNvPicPr>
            <a:picLocks noGrp="1" noChangeAspect="1" noChangeArrowheads="1"/>
          </p:cNvPicPr>
          <p:nvPr>
            <p:ph sz="quarter" idx="3"/>
          </p:nvPr>
        </p:nvPicPr>
        <p:blipFill>
          <a:blip r:embed="rId4"/>
          <a:srcRect/>
          <a:stretch>
            <a:fillRect/>
          </a:stretch>
        </p:blipFill>
        <p:spPr>
          <a:xfrm>
            <a:off x="2147483647" y="2147483647"/>
            <a:ext cx="2147482688" cy="2127011875"/>
          </a:xfrm>
        </p:spPr>
      </p:pic>
      <p:cxnSp>
        <p:nvCxnSpPr>
          <p:cNvPr id="18" name="Straight Arrow Connector 17"/>
          <p:cNvCxnSpPr/>
          <p:nvPr/>
        </p:nvCxnSpPr>
        <p:spPr bwMode="auto">
          <a:xfrm>
            <a:off x="7086600" y="3954462"/>
            <a:ext cx="9144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5400000" flipH="1" flipV="1">
            <a:off x="381000" y="2582862"/>
            <a:ext cx="2743994" cy="794"/>
          </a:xfrm>
          <a:prstGeom prst="straightConnector1">
            <a:avLst/>
          </a:prstGeom>
          <a:noFill/>
          <a:ln w="25400" cap="flat" cmpd="sng" algn="ctr">
            <a:solidFill>
              <a:schemeClr val="tx1"/>
            </a:solidFill>
            <a:prstDash val="solid"/>
            <a:round/>
            <a:headEnd type="none" w="med" len="med"/>
            <a:tailEnd type="arrow"/>
          </a:ln>
          <a:effectLst/>
        </p:spPr>
      </p:cxnSp>
      <p:cxnSp>
        <p:nvCxnSpPr>
          <p:cNvPr id="24" name="Straight Connector 23"/>
          <p:cNvCxnSpPr/>
          <p:nvPr/>
        </p:nvCxnSpPr>
        <p:spPr bwMode="auto">
          <a:xfrm>
            <a:off x="1753394" y="1744662"/>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6" name="Straight Connector 25"/>
          <p:cNvCxnSpPr/>
          <p:nvPr/>
        </p:nvCxnSpPr>
        <p:spPr bwMode="auto">
          <a:xfrm>
            <a:off x="1753394" y="2124074"/>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8" name="Straight Connector 27"/>
          <p:cNvCxnSpPr/>
          <p:nvPr/>
        </p:nvCxnSpPr>
        <p:spPr bwMode="auto">
          <a:xfrm rot="5400000">
            <a:off x="11803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29" name="Straight Connector 28"/>
          <p:cNvCxnSpPr/>
          <p:nvPr/>
        </p:nvCxnSpPr>
        <p:spPr bwMode="auto">
          <a:xfrm rot="5400000">
            <a:off x="1715294"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rot="5400000">
            <a:off x="2247105"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1" name="Straight Connector 30"/>
          <p:cNvCxnSpPr/>
          <p:nvPr/>
        </p:nvCxnSpPr>
        <p:spPr bwMode="auto">
          <a:xfrm rot="5400000">
            <a:off x="3848894"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2" name="Straight Connector 31"/>
          <p:cNvCxnSpPr/>
          <p:nvPr/>
        </p:nvCxnSpPr>
        <p:spPr bwMode="auto">
          <a:xfrm rot="5400000">
            <a:off x="2780505"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rot="5400000">
            <a:off x="3313906"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4" name="Straight Connector 33"/>
          <p:cNvCxnSpPr/>
          <p:nvPr/>
        </p:nvCxnSpPr>
        <p:spPr bwMode="auto">
          <a:xfrm rot="5400000">
            <a:off x="6514306"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5" name="Straight Connector 34"/>
          <p:cNvCxnSpPr/>
          <p:nvPr/>
        </p:nvCxnSpPr>
        <p:spPr bwMode="auto">
          <a:xfrm rot="5400000">
            <a:off x="43807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6" name="Straight Connector 35"/>
          <p:cNvCxnSpPr/>
          <p:nvPr/>
        </p:nvCxnSpPr>
        <p:spPr bwMode="auto">
          <a:xfrm rot="5400000">
            <a:off x="4915694"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7" name="Straight Connector 36"/>
          <p:cNvCxnSpPr/>
          <p:nvPr/>
        </p:nvCxnSpPr>
        <p:spPr bwMode="auto">
          <a:xfrm rot="5400000">
            <a:off x="59809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8" name="Straight Connector 37"/>
          <p:cNvCxnSpPr/>
          <p:nvPr/>
        </p:nvCxnSpPr>
        <p:spPr bwMode="auto">
          <a:xfrm rot="5400000">
            <a:off x="5447506" y="2848768"/>
            <a:ext cx="2209800" cy="1588"/>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07531" name="Object 11"/>
          <p:cNvGraphicFramePr>
            <a:graphicFrameLocks noChangeAspect="1"/>
          </p:cNvGraphicFramePr>
          <p:nvPr/>
        </p:nvGraphicFramePr>
        <p:xfrm>
          <a:off x="7772400" y="3573462"/>
          <a:ext cx="244475" cy="244475"/>
        </p:xfrm>
        <a:graphic>
          <a:graphicData uri="http://schemas.openxmlformats.org/presentationml/2006/ole">
            <p:oleObj spid="_x0000_s129026" name="Equation" r:id="rId5" imgW="127000" imgH="127000" progId="Equation.DSMT4">
              <p:embed/>
            </p:oleObj>
          </a:graphicData>
        </a:graphic>
      </p:graphicFrame>
      <p:graphicFrame>
        <p:nvGraphicFramePr>
          <p:cNvPr id="107532" name="Object 12"/>
          <p:cNvGraphicFramePr>
            <a:graphicFrameLocks noChangeAspect="1"/>
          </p:cNvGraphicFramePr>
          <p:nvPr/>
        </p:nvGraphicFramePr>
        <p:xfrm>
          <a:off x="1447800" y="1211262"/>
          <a:ext cx="220662" cy="244475"/>
        </p:xfrm>
        <a:graphic>
          <a:graphicData uri="http://schemas.openxmlformats.org/presentationml/2006/ole">
            <p:oleObj spid="_x0000_s129027" name="Equation" r:id="rId6" imgW="114300" imgH="127000" progId="Equation.DSMT4">
              <p:embed/>
            </p:oleObj>
          </a:graphicData>
        </a:graphic>
      </p:graphicFrame>
      <p:graphicFrame>
        <p:nvGraphicFramePr>
          <p:cNvPr id="107533" name="Object 13"/>
          <p:cNvGraphicFramePr>
            <a:graphicFrameLocks noChangeAspect="1"/>
          </p:cNvGraphicFramePr>
          <p:nvPr/>
        </p:nvGraphicFramePr>
        <p:xfrm>
          <a:off x="1085850" y="1516062"/>
          <a:ext cx="590550" cy="292100"/>
        </p:xfrm>
        <a:graphic>
          <a:graphicData uri="http://schemas.openxmlformats.org/presentationml/2006/ole">
            <p:oleObj spid="_x0000_s129028" name="Equation" r:id="rId7" imgW="304800" imgH="152400" progId="Equation.DSMT4">
              <p:embed/>
            </p:oleObj>
          </a:graphicData>
        </a:graphic>
      </p:graphicFrame>
      <p:graphicFrame>
        <p:nvGraphicFramePr>
          <p:cNvPr id="107534" name="Object 14"/>
          <p:cNvGraphicFramePr>
            <a:graphicFrameLocks noChangeAspect="1"/>
          </p:cNvGraphicFramePr>
          <p:nvPr/>
        </p:nvGraphicFramePr>
        <p:xfrm>
          <a:off x="1066800" y="1973262"/>
          <a:ext cx="614363" cy="315913"/>
        </p:xfrm>
        <a:graphic>
          <a:graphicData uri="http://schemas.openxmlformats.org/presentationml/2006/ole">
            <p:oleObj spid="_x0000_s129029" name="Equation" r:id="rId8" imgW="317500" imgH="165100" progId="Equation.DSMT4">
              <p:embed/>
            </p:oleObj>
          </a:graphicData>
        </a:graphic>
      </p:graphicFrame>
      <p:graphicFrame>
        <p:nvGraphicFramePr>
          <p:cNvPr id="107535" name="Object 15"/>
          <p:cNvGraphicFramePr>
            <a:graphicFrameLocks noChangeAspect="1"/>
          </p:cNvGraphicFramePr>
          <p:nvPr/>
        </p:nvGraphicFramePr>
        <p:xfrm>
          <a:off x="1054100" y="3649662"/>
          <a:ext cx="615950" cy="292100"/>
        </p:xfrm>
        <a:graphic>
          <a:graphicData uri="http://schemas.openxmlformats.org/presentationml/2006/ole">
            <p:oleObj spid="_x0000_s129030" name="Equation" r:id="rId9" imgW="317500" imgH="152400" progId="Equation.DSMT4">
              <p:embed/>
            </p:oleObj>
          </a:graphicData>
        </a:graphic>
      </p:graphicFrame>
      <p:graphicFrame>
        <p:nvGraphicFramePr>
          <p:cNvPr id="107536" name="Object 16"/>
          <p:cNvGraphicFramePr>
            <a:graphicFrameLocks noChangeAspect="1"/>
          </p:cNvGraphicFramePr>
          <p:nvPr/>
        </p:nvGraphicFramePr>
        <p:xfrm>
          <a:off x="1660525" y="4022724"/>
          <a:ext cx="320675" cy="388938"/>
        </p:xfrm>
        <a:graphic>
          <a:graphicData uri="http://schemas.openxmlformats.org/presentationml/2006/ole">
            <p:oleObj spid="_x0000_s129031" name="Equation" r:id="rId10" imgW="165100" imgH="203200" progId="Equation.DSMT4">
              <p:embed/>
            </p:oleObj>
          </a:graphicData>
        </a:graphic>
      </p:graphicFrame>
      <p:graphicFrame>
        <p:nvGraphicFramePr>
          <p:cNvPr id="107537" name="Object 17"/>
          <p:cNvGraphicFramePr>
            <a:graphicFrameLocks noChangeAspect="1"/>
          </p:cNvGraphicFramePr>
          <p:nvPr/>
        </p:nvGraphicFramePr>
        <p:xfrm>
          <a:off x="2146300" y="4030662"/>
          <a:ext cx="295275" cy="388938"/>
        </p:xfrm>
        <a:graphic>
          <a:graphicData uri="http://schemas.openxmlformats.org/presentationml/2006/ole">
            <p:oleObj spid="_x0000_s129032" name="Equation" r:id="rId11" imgW="152400" imgH="203200" progId="Equation.DSMT4">
              <p:embed/>
            </p:oleObj>
          </a:graphicData>
        </a:graphic>
      </p:graphicFrame>
      <p:graphicFrame>
        <p:nvGraphicFramePr>
          <p:cNvPr id="107538" name="Object 18"/>
          <p:cNvGraphicFramePr>
            <a:graphicFrameLocks noChangeAspect="1"/>
          </p:cNvGraphicFramePr>
          <p:nvPr/>
        </p:nvGraphicFramePr>
        <p:xfrm>
          <a:off x="2667000" y="4030662"/>
          <a:ext cx="319087" cy="388938"/>
        </p:xfrm>
        <a:graphic>
          <a:graphicData uri="http://schemas.openxmlformats.org/presentationml/2006/ole">
            <p:oleObj spid="_x0000_s129033" name="Equation" r:id="rId12" imgW="165100" imgH="203200" progId="Equation.DSMT4">
              <p:embed/>
            </p:oleObj>
          </a:graphicData>
        </a:graphic>
      </p:graphicFrame>
      <p:graphicFrame>
        <p:nvGraphicFramePr>
          <p:cNvPr id="107539" name="Object 19"/>
          <p:cNvGraphicFramePr>
            <a:graphicFrameLocks noChangeAspect="1"/>
          </p:cNvGraphicFramePr>
          <p:nvPr/>
        </p:nvGraphicFramePr>
        <p:xfrm>
          <a:off x="3186112" y="4030662"/>
          <a:ext cx="319088" cy="388938"/>
        </p:xfrm>
        <a:graphic>
          <a:graphicData uri="http://schemas.openxmlformats.org/presentationml/2006/ole">
            <p:oleObj spid="_x0000_s129034" name="Equation" r:id="rId13" imgW="165100" imgH="203200" progId="Equation.DSMT4">
              <p:embed/>
            </p:oleObj>
          </a:graphicData>
        </a:graphic>
      </p:graphicFrame>
      <p:graphicFrame>
        <p:nvGraphicFramePr>
          <p:cNvPr id="107540" name="Object 20"/>
          <p:cNvGraphicFramePr>
            <a:graphicFrameLocks noChangeAspect="1"/>
          </p:cNvGraphicFramePr>
          <p:nvPr/>
        </p:nvGraphicFramePr>
        <p:xfrm>
          <a:off x="3719513" y="4030662"/>
          <a:ext cx="319087" cy="388938"/>
        </p:xfrm>
        <a:graphic>
          <a:graphicData uri="http://schemas.openxmlformats.org/presentationml/2006/ole">
            <p:oleObj spid="_x0000_s129035" name="Equation" r:id="rId14" imgW="165100" imgH="203200" progId="Equation.DSMT4">
              <p:embed/>
            </p:oleObj>
          </a:graphicData>
        </a:graphic>
      </p:graphicFrame>
      <p:graphicFrame>
        <p:nvGraphicFramePr>
          <p:cNvPr id="107541" name="Object 21"/>
          <p:cNvGraphicFramePr>
            <a:graphicFrameLocks noChangeAspect="1"/>
          </p:cNvGraphicFramePr>
          <p:nvPr/>
        </p:nvGraphicFramePr>
        <p:xfrm>
          <a:off x="4267200" y="4030662"/>
          <a:ext cx="319087" cy="388938"/>
        </p:xfrm>
        <a:graphic>
          <a:graphicData uri="http://schemas.openxmlformats.org/presentationml/2006/ole">
            <p:oleObj spid="_x0000_s129036" name="Equation" r:id="rId15" imgW="165100" imgH="203200" progId="Equation.DSMT4">
              <p:embed/>
            </p:oleObj>
          </a:graphicData>
        </a:graphic>
      </p:graphicFrame>
      <p:cxnSp>
        <p:nvCxnSpPr>
          <p:cNvPr id="55" name="Straight Connector 54"/>
          <p:cNvCxnSpPr/>
          <p:nvPr/>
        </p:nvCxnSpPr>
        <p:spPr bwMode="auto">
          <a:xfrm>
            <a:off x="33528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59" name="Straight Connector 58"/>
          <p:cNvCxnSpPr/>
          <p:nvPr/>
        </p:nvCxnSpPr>
        <p:spPr bwMode="auto">
          <a:xfrm>
            <a:off x="3886200" y="1744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1" name="Straight Connector 60"/>
          <p:cNvCxnSpPr/>
          <p:nvPr/>
        </p:nvCxnSpPr>
        <p:spPr bwMode="auto">
          <a:xfrm>
            <a:off x="49530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2" name="Straight Connector 61"/>
          <p:cNvCxnSpPr/>
          <p:nvPr/>
        </p:nvCxnSpPr>
        <p:spPr bwMode="auto">
          <a:xfrm>
            <a:off x="5486400" y="1744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4" name="Straight Connector 63"/>
          <p:cNvCxnSpPr/>
          <p:nvPr/>
        </p:nvCxnSpPr>
        <p:spPr bwMode="auto">
          <a:xfrm>
            <a:off x="65532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5" name="Straight Connector 64"/>
          <p:cNvCxnSpPr/>
          <p:nvPr/>
        </p:nvCxnSpPr>
        <p:spPr bwMode="auto">
          <a:xfrm>
            <a:off x="7086600" y="1744662"/>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67" name="Straight Connector 66"/>
          <p:cNvCxnSpPr/>
          <p:nvPr/>
        </p:nvCxnSpPr>
        <p:spPr bwMode="auto">
          <a:xfrm>
            <a:off x="33528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8" name="Straight Connector 67"/>
          <p:cNvCxnSpPr/>
          <p:nvPr/>
        </p:nvCxnSpPr>
        <p:spPr bwMode="auto">
          <a:xfrm>
            <a:off x="3886200" y="21240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9" name="Straight Connector 68"/>
          <p:cNvCxnSpPr/>
          <p:nvPr/>
        </p:nvCxnSpPr>
        <p:spPr bwMode="auto">
          <a:xfrm>
            <a:off x="49530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0" name="Straight Connector 69"/>
          <p:cNvCxnSpPr/>
          <p:nvPr/>
        </p:nvCxnSpPr>
        <p:spPr bwMode="auto">
          <a:xfrm>
            <a:off x="5486400" y="21240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1" name="Straight Connector 70"/>
          <p:cNvCxnSpPr/>
          <p:nvPr/>
        </p:nvCxnSpPr>
        <p:spPr bwMode="auto">
          <a:xfrm>
            <a:off x="65532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2" name="Straight Connector 71"/>
          <p:cNvCxnSpPr/>
          <p:nvPr/>
        </p:nvCxnSpPr>
        <p:spPr bwMode="auto">
          <a:xfrm>
            <a:off x="7086600" y="2124074"/>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75" name="Straight Connector 74"/>
          <p:cNvCxnSpPr/>
          <p:nvPr/>
        </p:nvCxnSpPr>
        <p:spPr bwMode="auto">
          <a:xfrm>
            <a:off x="65532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6" name="Straight Connector 75"/>
          <p:cNvCxnSpPr/>
          <p:nvPr/>
        </p:nvCxnSpPr>
        <p:spPr bwMode="auto">
          <a:xfrm>
            <a:off x="5486400" y="39528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7" name="Straight Connector 76"/>
          <p:cNvCxnSpPr/>
          <p:nvPr/>
        </p:nvCxnSpPr>
        <p:spPr bwMode="auto">
          <a:xfrm>
            <a:off x="33528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8" name="Straight Connector 77"/>
          <p:cNvCxnSpPr/>
          <p:nvPr/>
        </p:nvCxnSpPr>
        <p:spPr bwMode="auto">
          <a:xfrm>
            <a:off x="49530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9" name="Straight Connector 78"/>
          <p:cNvCxnSpPr/>
          <p:nvPr/>
        </p:nvCxnSpPr>
        <p:spPr bwMode="auto">
          <a:xfrm>
            <a:off x="3886200" y="39528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80" name="Straight Connector 79"/>
          <p:cNvCxnSpPr/>
          <p:nvPr/>
        </p:nvCxnSpPr>
        <p:spPr bwMode="auto">
          <a:xfrm>
            <a:off x="1752600" y="3952874"/>
            <a:ext cx="1599406" cy="1588"/>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07542" name="Object 22"/>
          <p:cNvGraphicFramePr>
            <a:graphicFrameLocks noChangeAspect="1"/>
          </p:cNvGraphicFramePr>
          <p:nvPr/>
        </p:nvGraphicFramePr>
        <p:xfrm>
          <a:off x="5892800" y="4030662"/>
          <a:ext cx="392113" cy="388938"/>
        </p:xfrm>
        <a:graphic>
          <a:graphicData uri="http://schemas.openxmlformats.org/presentationml/2006/ole">
            <p:oleObj spid="_x0000_s129037" name="Equation" r:id="rId16" imgW="203200" imgH="203200" progId="Equation.DSMT4">
              <p:embed/>
            </p:oleObj>
          </a:graphicData>
        </a:graphic>
      </p:graphicFrame>
      <p:graphicFrame>
        <p:nvGraphicFramePr>
          <p:cNvPr id="107543" name="Object 23"/>
          <p:cNvGraphicFramePr>
            <a:graphicFrameLocks noChangeAspect="1"/>
          </p:cNvGraphicFramePr>
          <p:nvPr/>
        </p:nvGraphicFramePr>
        <p:xfrm>
          <a:off x="6364288" y="4030662"/>
          <a:ext cx="393700" cy="388938"/>
        </p:xfrm>
        <a:graphic>
          <a:graphicData uri="http://schemas.openxmlformats.org/presentationml/2006/ole">
            <p:oleObj spid="_x0000_s129038" name="Equation" r:id="rId17" imgW="203200" imgH="203200" progId="Equation.DSMT4">
              <p:embed/>
            </p:oleObj>
          </a:graphicData>
        </a:graphic>
      </p:graphicFrame>
      <p:graphicFrame>
        <p:nvGraphicFramePr>
          <p:cNvPr id="107544" name="Object 24"/>
          <p:cNvGraphicFramePr>
            <a:graphicFrameLocks noChangeAspect="1"/>
          </p:cNvGraphicFramePr>
          <p:nvPr/>
        </p:nvGraphicFramePr>
        <p:xfrm>
          <a:off x="6946900" y="4030662"/>
          <a:ext cx="417513" cy="388938"/>
        </p:xfrm>
        <a:graphic>
          <a:graphicData uri="http://schemas.openxmlformats.org/presentationml/2006/ole">
            <p:oleObj spid="_x0000_s129039" name="Equation" r:id="rId18" imgW="215900" imgH="203200" progId="Equation.DSMT4">
              <p:embed/>
            </p:oleObj>
          </a:graphicData>
        </a:graphic>
      </p:graphicFrame>
      <p:graphicFrame>
        <p:nvGraphicFramePr>
          <p:cNvPr id="107545" name="Object 25"/>
          <p:cNvGraphicFramePr>
            <a:graphicFrameLocks noChangeAspect="1"/>
          </p:cNvGraphicFramePr>
          <p:nvPr/>
        </p:nvGraphicFramePr>
        <p:xfrm>
          <a:off x="7418388" y="4030662"/>
          <a:ext cx="417512" cy="388938"/>
        </p:xfrm>
        <a:graphic>
          <a:graphicData uri="http://schemas.openxmlformats.org/presentationml/2006/ole">
            <p:oleObj spid="_x0000_s129040" name="Equation" r:id="rId19" imgW="215900" imgH="203200" progId="Equation.DSMT4">
              <p:embed/>
            </p:oleObj>
          </a:graphicData>
        </a:graphic>
      </p:graphicFrame>
      <p:graphicFrame>
        <p:nvGraphicFramePr>
          <p:cNvPr id="107547" name="Object 27"/>
          <p:cNvGraphicFramePr>
            <a:graphicFrameLocks noChangeAspect="1"/>
          </p:cNvGraphicFramePr>
          <p:nvPr/>
        </p:nvGraphicFramePr>
        <p:xfrm>
          <a:off x="5373688" y="4030662"/>
          <a:ext cx="393700" cy="388938"/>
        </p:xfrm>
        <a:graphic>
          <a:graphicData uri="http://schemas.openxmlformats.org/presentationml/2006/ole">
            <p:oleObj spid="_x0000_s129041" name="Equation" r:id="rId20" imgW="203200" imgH="203200" progId="Equation.DSMT4">
              <p:embed/>
            </p:oleObj>
          </a:graphicData>
        </a:graphic>
      </p:graphicFrame>
      <p:graphicFrame>
        <p:nvGraphicFramePr>
          <p:cNvPr id="107548" name="Object 28"/>
          <p:cNvGraphicFramePr>
            <a:graphicFrameLocks noChangeAspect="1"/>
          </p:cNvGraphicFramePr>
          <p:nvPr/>
        </p:nvGraphicFramePr>
        <p:xfrm>
          <a:off x="4800600" y="4030662"/>
          <a:ext cx="319087" cy="388938"/>
        </p:xfrm>
        <a:graphic>
          <a:graphicData uri="http://schemas.openxmlformats.org/presentationml/2006/ole">
            <p:oleObj spid="_x0000_s129042" name="Equation" r:id="rId21" imgW="165100" imgH="203200" progId="Equation.DSMT4">
              <p:embed/>
            </p:oleObj>
          </a:graphicData>
        </a:graphic>
      </p:graphicFrame>
      <p:sp>
        <p:nvSpPr>
          <p:cNvPr id="93" name="Rectangle 92"/>
          <p:cNvSpPr/>
          <p:nvPr/>
        </p:nvSpPr>
        <p:spPr bwMode="auto">
          <a:xfrm>
            <a:off x="1752600" y="1744662"/>
            <a:ext cx="533400" cy="381000"/>
          </a:xfrm>
          <a:prstGeom prst="rect">
            <a:avLst/>
          </a:prstGeom>
          <a:solidFill>
            <a:srgbClr val="BC7836"/>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nvGrpSpPr>
          <p:cNvPr id="2" name="Group 97"/>
          <p:cNvGrpSpPr/>
          <p:nvPr/>
        </p:nvGrpSpPr>
        <p:grpSpPr>
          <a:xfrm>
            <a:off x="1828800" y="1820862"/>
            <a:ext cx="381000" cy="153988"/>
            <a:chOff x="1828800" y="1981200"/>
            <a:chExt cx="381000" cy="153988"/>
          </a:xfrm>
        </p:grpSpPr>
        <p:cxnSp>
          <p:nvCxnSpPr>
            <p:cNvPr id="95" name="Straight Arrow Connector 94"/>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96" name="Straight Arrow Connector 95"/>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97" name="Straight Arrow Connector 96"/>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3" name="Group 98"/>
          <p:cNvGrpSpPr/>
          <p:nvPr/>
        </p:nvGrpSpPr>
        <p:grpSpPr>
          <a:xfrm>
            <a:off x="2362200" y="1820862"/>
            <a:ext cx="381000" cy="153988"/>
            <a:chOff x="1828800" y="1981200"/>
            <a:chExt cx="381000" cy="153988"/>
          </a:xfrm>
        </p:grpSpPr>
        <p:cxnSp>
          <p:nvCxnSpPr>
            <p:cNvPr id="100" name="Straight Arrow Connector 9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1" name="Straight Arrow Connector 10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2" name="Straight Arrow Connector 10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4" name="Group 102"/>
          <p:cNvGrpSpPr/>
          <p:nvPr/>
        </p:nvGrpSpPr>
        <p:grpSpPr>
          <a:xfrm>
            <a:off x="2895600" y="1820862"/>
            <a:ext cx="381000" cy="153988"/>
            <a:chOff x="1828800" y="1981200"/>
            <a:chExt cx="381000" cy="153988"/>
          </a:xfrm>
        </p:grpSpPr>
        <p:cxnSp>
          <p:nvCxnSpPr>
            <p:cNvPr id="104" name="Straight Arrow Connector 10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5" name="Straight Arrow Connector 10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6" name="Straight Arrow Connector 10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5" name="Group 106"/>
          <p:cNvGrpSpPr/>
          <p:nvPr/>
        </p:nvGrpSpPr>
        <p:grpSpPr>
          <a:xfrm>
            <a:off x="3429000" y="1820862"/>
            <a:ext cx="381000" cy="153988"/>
            <a:chOff x="1828800" y="1981200"/>
            <a:chExt cx="381000" cy="153988"/>
          </a:xfrm>
        </p:grpSpPr>
        <p:cxnSp>
          <p:nvCxnSpPr>
            <p:cNvPr id="108" name="Straight Arrow Connector 10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9" name="Straight Arrow Connector 10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0" name="Straight Arrow Connector 10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6" name="Group 110"/>
          <p:cNvGrpSpPr/>
          <p:nvPr/>
        </p:nvGrpSpPr>
        <p:grpSpPr>
          <a:xfrm>
            <a:off x="3962400" y="1820862"/>
            <a:ext cx="381000" cy="153988"/>
            <a:chOff x="1828800" y="1981200"/>
            <a:chExt cx="381000" cy="153988"/>
          </a:xfrm>
        </p:grpSpPr>
        <p:cxnSp>
          <p:nvCxnSpPr>
            <p:cNvPr id="112" name="Straight Arrow Connector 11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3" name="Straight Arrow Connector 11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4" name="Straight Arrow Connector 11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7" name="Group 114"/>
          <p:cNvGrpSpPr/>
          <p:nvPr/>
        </p:nvGrpSpPr>
        <p:grpSpPr>
          <a:xfrm>
            <a:off x="4495800" y="1897062"/>
            <a:ext cx="381000" cy="153988"/>
            <a:chOff x="1828800" y="1981200"/>
            <a:chExt cx="381000" cy="153988"/>
          </a:xfrm>
        </p:grpSpPr>
        <p:cxnSp>
          <p:nvCxnSpPr>
            <p:cNvPr id="116" name="Straight Arrow Connector 11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7" name="Straight Arrow Connector 11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8" name="Straight Arrow Connector 11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8" name="Group 118"/>
          <p:cNvGrpSpPr/>
          <p:nvPr/>
        </p:nvGrpSpPr>
        <p:grpSpPr>
          <a:xfrm>
            <a:off x="5562600" y="1897062"/>
            <a:ext cx="381000" cy="153988"/>
            <a:chOff x="1828800" y="1981200"/>
            <a:chExt cx="381000" cy="153988"/>
          </a:xfrm>
        </p:grpSpPr>
        <p:cxnSp>
          <p:nvCxnSpPr>
            <p:cNvPr id="120" name="Straight Arrow Connector 11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1" name="Straight Arrow Connector 12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2" name="Straight Arrow Connector 12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9" name="Group 122"/>
          <p:cNvGrpSpPr/>
          <p:nvPr/>
        </p:nvGrpSpPr>
        <p:grpSpPr>
          <a:xfrm rot="1380000">
            <a:off x="6096000" y="1897062"/>
            <a:ext cx="381000" cy="153988"/>
            <a:chOff x="1828800" y="1981200"/>
            <a:chExt cx="381000" cy="153988"/>
          </a:xfrm>
        </p:grpSpPr>
        <p:cxnSp>
          <p:nvCxnSpPr>
            <p:cNvPr id="124" name="Straight Arrow Connector 12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5" name="Straight Arrow Connector 12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6" name="Straight Arrow Connector 12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0" name="Group 126"/>
          <p:cNvGrpSpPr/>
          <p:nvPr/>
        </p:nvGrpSpPr>
        <p:grpSpPr>
          <a:xfrm rot="5340000">
            <a:off x="7147859" y="1859483"/>
            <a:ext cx="381000" cy="153988"/>
            <a:chOff x="1828800" y="1981200"/>
            <a:chExt cx="381000" cy="153988"/>
          </a:xfrm>
        </p:grpSpPr>
        <p:cxnSp>
          <p:nvCxnSpPr>
            <p:cNvPr id="128" name="Straight Arrow Connector 12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9" name="Straight Arrow Connector 12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0" name="Straight Arrow Connector 12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1" name="Group 130"/>
          <p:cNvGrpSpPr/>
          <p:nvPr/>
        </p:nvGrpSpPr>
        <p:grpSpPr>
          <a:xfrm rot="5340000">
            <a:off x="7128807" y="2466453"/>
            <a:ext cx="381000" cy="153988"/>
            <a:chOff x="1828800" y="1981200"/>
            <a:chExt cx="381000" cy="153988"/>
          </a:xfrm>
        </p:grpSpPr>
        <p:cxnSp>
          <p:nvCxnSpPr>
            <p:cNvPr id="132" name="Straight Arrow Connector 13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3" name="Straight Arrow Connector 13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4" name="Straight Arrow Connector 13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2" name="Group 134"/>
          <p:cNvGrpSpPr/>
          <p:nvPr/>
        </p:nvGrpSpPr>
        <p:grpSpPr>
          <a:xfrm rot="3180000">
            <a:off x="6615036" y="2459791"/>
            <a:ext cx="381000" cy="153988"/>
            <a:chOff x="1828800" y="1981200"/>
            <a:chExt cx="381000" cy="153988"/>
          </a:xfrm>
        </p:grpSpPr>
        <p:cxnSp>
          <p:nvCxnSpPr>
            <p:cNvPr id="136" name="Straight Arrow Connector 13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7" name="Straight Arrow Connector 13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8" name="Straight Arrow Connector 13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3" name="Group 138"/>
          <p:cNvGrpSpPr/>
          <p:nvPr/>
        </p:nvGrpSpPr>
        <p:grpSpPr>
          <a:xfrm rot="2160000">
            <a:off x="6614459" y="1841931"/>
            <a:ext cx="381000" cy="153988"/>
            <a:chOff x="1828800" y="1981200"/>
            <a:chExt cx="381000" cy="153988"/>
          </a:xfrm>
        </p:grpSpPr>
        <p:cxnSp>
          <p:nvCxnSpPr>
            <p:cNvPr id="140" name="Straight Arrow Connector 13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1" name="Straight Arrow Connector 14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2" name="Straight Arrow Connector 14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4" name="Group 142"/>
          <p:cNvGrpSpPr/>
          <p:nvPr/>
        </p:nvGrpSpPr>
        <p:grpSpPr>
          <a:xfrm rot="16200000">
            <a:off x="1828800" y="2391568"/>
            <a:ext cx="381000" cy="153988"/>
            <a:chOff x="1828800" y="1981200"/>
            <a:chExt cx="381000" cy="153988"/>
          </a:xfrm>
        </p:grpSpPr>
        <p:cxnSp>
          <p:nvCxnSpPr>
            <p:cNvPr id="144" name="Straight Arrow Connector 14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5" name="Straight Arrow Connector 14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6" name="Straight Arrow Connector 14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6" name="Group 182"/>
          <p:cNvGrpSpPr/>
          <p:nvPr/>
        </p:nvGrpSpPr>
        <p:grpSpPr>
          <a:xfrm rot="16200000">
            <a:off x="1791494" y="3458368"/>
            <a:ext cx="381000" cy="153988"/>
            <a:chOff x="1828800" y="1981200"/>
            <a:chExt cx="381000" cy="153988"/>
          </a:xfrm>
        </p:grpSpPr>
        <p:cxnSp>
          <p:nvCxnSpPr>
            <p:cNvPr id="184" name="Straight Arrow Connector 18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5" name="Straight Arrow Connector 18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6" name="Straight Arrow Connector 18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9" name="Group 190"/>
          <p:cNvGrpSpPr/>
          <p:nvPr/>
        </p:nvGrpSpPr>
        <p:grpSpPr>
          <a:xfrm rot="13140000">
            <a:off x="2356199" y="3469146"/>
            <a:ext cx="381000" cy="153988"/>
            <a:chOff x="1828800" y="1981200"/>
            <a:chExt cx="381000" cy="153988"/>
          </a:xfrm>
        </p:grpSpPr>
        <p:cxnSp>
          <p:nvCxnSpPr>
            <p:cNvPr id="192" name="Straight Arrow Connector 19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3" name="Straight Arrow Connector 19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4" name="Straight Arrow Connector 19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0" name="Group 194"/>
          <p:cNvGrpSpPr/>
          <p:nvPr/>
        </p:nvGrpSpPr>
        <p:grpSpPr>
          <a:xfrm rot="13800000">
            <a:off x="2353132" y="2472691"/>
            <a:ext cx="381000" cy="153988"/>
            <a:chOff x="1828800" y="1981200"/>
            <a:chExt cx="381000" cy="153988"/>
          </a:xfrm>
        </p:grpSpPr>
        <p:cxnSp>
          <p:nvCxnSpPr>
            <p:cNvPr id="196" name="Straight Arrow Connector 19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7" name="Straight Arrow Connector 19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8" name="Straight Arrow Connector 19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2" name="Group 198"/>
          <p:cNvGrpSpPr/>
          <p:nvPr/>
        </p:nvGrpSpPr>
        <p:grpSpPr>
          <a:xfrm rot="12480000">
            <a:off x="2904668" y="2462845"/>
            <a:ext cx="381000" cy="153988"/>
            <a:chOff x="1828800" y="1981200"/>
            <a:chExt cx="381000" cy="153988"/>
          </a:xfrm>
        </p:grpSpPr>
        <p:cxnSp>
          <p:nvCxnSpPr>
            <p:cNvPr id="200" name="Straight Arrow Connector 19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1" name="Straight Arrow Connector 20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2" name="Straight Arrow Connector 20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3" name="Group 202"/>
          <p:cNvGrpSpPr/>
          <p:nvPr/>
        </p:nvGrpSpPr>
        <p:grpSpPr>
          <a:xfrm rot="13200000">
            <a:off x="2909449" y="2992100"/>
            <a:ext cx="381000" cy="153988"/>
            <a:chOff x="1828800" y="1981200"/>
            <a:chExt cx="381000" cy="153988"/>
          </a:xfrm>
        </p:grpSpPr>
        <p:cxnSp>
          <p:nvCxnSpPr>
            <p:cNvPr id="204" name="Straight Arrow Connector 20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5" name="Straight Arrow Connector 20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6" name="Straight Arrow Connector 20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5" name="Group 206"/>
          <p:cNvGrpSpPr/>
          <p:nvPr/>
        </p:nvGrpSpPr>
        <p:grpSpPr>
          <a:xfrm rot="13740000">
            <a:off x="2900523" y="3543636"/>
            <a:ext cx="381000" cy="153988"/>
            <a:chOff x="1828800" y="1981200"/>
            <a:chExt cx="381000" cy="153988"/>
          </a:xfrm>
        </p:grpSpPr>
        <p:cxnSp>
          <p:nvCxnSpPr>
            <p:cNvPr id="208" name="Straight Arrow Connector 20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9" name="Straight Arrow Connector 20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10" name="Straight Arrow Connector 20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aphicFrame>
        <p:nvGraphicFramePr>
          <p:cNvPr id="129043" name="Object 19"/>
          <p:cNvGraphicFramePr>
            <a:graphicFrameLocks noChangeAspect="1"/>
          </p:cNvGraphicFramePr>
          <p:nvPr/>
        </p:nvGraphicFramePr>
        <p:xfrm>
          <a:off x="838200" y="4625975"/>
          <a:ext cx="7629525" cy="457200"/>
        </p:xfrm>
        <a:graphic>
          <a:graphicData uri="http://schemas.openxmlformats.org/presentationml/2006/ole">
            <p:oleObj spid="_x0000_s129043" name="Equation" r:id="rId22" imgW="4203700" imgH="254000" progId="Equation.DSMT4">
              <p:embed/>
            </p:oleObj>
          </a:graphicData>
        </a:graphic>
      </p:graphicFrame>
      <p:graphicFrame>
        <p:nvGraphicFramePr>
          <p:cNvPr id="129045" name="Object 21"/>
          <p:cNvGraphicFramePr>
            <a:graphicFrameLocks noChangeAspect="1"/>
          </p:cNvGraphicFramePr>
          <p:nvPr/>
        </p:nvGraphicFramePr>
        <p:xfrm>
          <a:off x="1784350" y="2709862"/>
          <a:ext cx="320675" cy="292100"/>
        </p:xfrm>
        <a:graphic>
          <a:graphicData uri="http://schemas.openxmlformats.org/presentationml/2006/ole">
            <p:oleObj spid="_x0000_s129045" name="Equation" r:id="rId23" imgW="165100" imgH="152400" progId="Equation.DSMT4">
              <p:embed/>
            </p:oleObj>
          </a:graphicData>
        </a:graphic>
      </p:graphicFrame>
      <p:graphicFrame>
        <p:nvGraphicFramePr>
          <p:cNvPr id="129046" name="Object 22"/>
          <p:cNvGraphicFramePr>
            <a:graphicFrameLocks noChangeAspect="1"/>
          </p:cNvGraphicFramePr>
          <p:nvPr/>
        </p:nvGraphicFramePr>
        <p:xfrm>
          <a:off x="2481263" y="3082925"/>
          <a:ext cx="246062" cy="242887"/>
        </p:xfrm>
        <a:graphic>
          <a:graphicData uri="http://schemas.openxmlformats.org/presentationml/2006/ole">
            <p:oleObj spid="_x0000_s129046" name="Equation" r:id="rId24" imgW="127000" imgH="127000" progId="Equation.DSMT4">
              <p:embed/>
            </p:oleObj>
          </a:graphicData>
        </a:graphic>
      </p:graphicFrame>
      <p:sp>
        <p:nvSpPr>
          <p:cNvPr id="149" name="Dodecagon 148"/>
          <p:cNvSpPr>
            <a:spLocks noChangeAspect="1"/>
          </p:cNvSpPr>
          <p:nvPr/>
        </p:nvSpPr>
        <p:spPr bwMode="auto">
          <a:xfrm>
            <a:off x="2000250" y="2944812"/>
            <a:ext cx="45720" cy="45720"/>
          </a:xfrm>
          <a:prstGeom prst="dodecagon">
            <a:avLst/>
          </a:prstGeom>
          <a:solidFill>
            <a:srgbClr val="800000"/>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50" name="Dodecagon 149"/>
          <p:cNvSpPr>
            <a:spLocks noChangeAspect="1"/>
          </p:cNvSpPr>
          <p:nvPr/>
        </p:nvSpPr>
        <p:spPr bwMode="auto">
          <a:xfrm>
            <a:off x="2419350" y="3192462"/>
            <a:ext cx="45720" cy="45720"/>
          </a:xfrm>
          <a:prstGeom prst="dodecagon">
            <a:avLst/>
          </a:prstGeom>
          <a:solidFill>
            <a:srgbClr val="800000"/>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aphicFrame>
        <p:nvGraphicFramePr>
          <p:cNvPr id="129047" name="Object 23"/>
          <p:cNvGraphicFramePr>
            <a:graphicFrameLocks noChangeAspect="1"/>
          </p:cNvGraphicFramePr>
          <p:nvPr/>
        </p:nvGraphicFramePr>
        <p:xfrm>
          <a:off x="2613025" y="5092700"/>
          <a:ext cx="2624138" cy="366713"/>
        </p:xfrm>
        <a:graphic>
          <a:graphicData uri="http://schemas.openxmlformats.org/presentationml/2006/ole">
            <p:oleObj spid="_x0000_s129047" name="Equation" r:id="rId25" imgW="1524000" imgH="215900" progId="Equation.DSMT4">
              <p:embed/>
            </p:oleObj>
          </a:graphicData>
        </a:graphic>
      </p:graphicFrame>
      <p:graphicFrame>
        <p:nvGraphicFramePr>
          <p:cNvPr id="129048" name="Object 24"/>
          <p:cNvGraphicFramePr>
            <a:graphicFrameLocks noChangeAspect="1"/>
          </p:cNvGraphicFramePr>
          <p:nvPr/>
        </p:nvGraphicFramePr>
        <p:xfrm>
          <a:off x="2600325" y="5467350"/>
          <a:ext cx="4213225" cy="366713"/>
        </p:xfrm>
        <a:graphic>
          <a:graphicData uri="http://schemas.openxmlformats.org/presentationml/2006/ole">
            <p:oleObj spid="_x0000_s129048" name="Equation" r:id="rId26" imgW="2451100" imgH="215900" progId="Equation.DSMT4">
              <p:embed/>
            </p:oleObj>
          </a:graphicData>
        </a:graphic>
      </p:graphicFrame>
      <p:graphicFrame>
        <p:nvGraphicFramePr>
          <p:cNvPr id="129049" name="Object 25"/>
          <p:cNvGraphicFramePr>
            <a:graphicFrameLocks noChangeAspect="1"/>
          </p:cNvGraphicFramePr>
          <p:nvPr/>
        </p:nvGraphicFramePr>
        <p:xfrm>
          <a:off x="2595563" y="5867400"/>
          <a:ext cx="4005262" cy="344487"/>
        </p:xfrm>
        <a:graphic>
          <a:graphicData uri="http://schemas.openxmlformats.org/presentationml/2006/ole">
            <p:oleObj spid="_x0000_s129049" name="Equation" r:id="rId27" imgW="2171700" imgH="190500" progId="Equation.DSMT4">
              <p:embed/>
            </p:oleObj>
          </a:graphicData>
        </a:graphic>
      </p:graphicFrame>
      <p:graphicFrame>
        <p:nvGraphicFramePr>
          <p:cNvPr id="129050" name="Object 26"/>
          <p:cNvGraphicFramePr>
            <a:graphicFrameLocks noChangeAspect="1"/>
          </p:cNvGraphicFramePr>
          <p:nvPr/>
        </p:nvGraphicFramePr>
        <p:xfrm>
          <a:off x="2127250" y="2882900"/>
          <a:ext cx="165100" cy="277813"/>
        </p:xfrm>
        <a:graphic>
          <a:graphicData uri="http://schemas.openxmlformats.org/presentationml/2006/ole">
            <p:oleObj spid="_x0000_s129050" name="Equation" r:id="rId28" imgW="127000" imgH="215900" progId="Equation.DSMT4">
              <p:embed/>
            </p:oleObj>
          </a:graphicData>
        </a:graphic>
      </p:graphicFrame>
      <p:cxnSp>
        <p:nvCxnSpPr>
          <p:cNvPr id="151" name="Curved Connector 150"/>
          <p:cNvCxnSpPr>
            <a:stCxn id="150" idx="8"/>
            <a:endCxn id="149" idx="5"/>
          </p:cNvCxnSpPr>
          <p:nvPr/>
        </p:nvCxnSpPr>
        <p:spPr bwMode="auto">
          <a:xfrm rot="10800000">
            <a:off x="2016984" y="2990532"/>
            <a:ext cx="402366" cy="218664"/>
          </a:xfrm>
          <a:prstGeom prst="curvedConnector2">
            <a:avLst/>
          </a:prstGeom>
          <a:noFill/>
          <a:ln w="15875" cap="flat" cmpd="sng" algn="ctr">
            <a:solidFill>
              <a:srgbClr val="800000"/>
            </a:solidFill>
            <a:prstDash val="solid"/>
            <a:round/>
            <a:headEnd type="none" w="med" len="med"/>
            <a:tailEnd type="triangle" w="sm" len="med"/>
          </a:ln>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236538"/>
            <a:ext cx="8229600" cy="754062"/>
          </a:xfrm>
        </p:spPr>
        <p:txBody>
          <a:bodyPr/>
          <a:lstStyle/>
          <a:p>
            <a:pPr>
              <a:defRPr/>
            </a:pPr>
            <a:r>
              <a:rPr lang="en-US" sz="3200" b="1" dirty="0" smtClean="0">
                <a:solidFill>
                  <a:srgbClr val="A50021"/>
                </a:solidFill>
                <a:latin typeface="+mn-lt"/>
              </a:rPr>
              <a:t>The Discrete Abstraction </a:t>
            </a:r>
            <a:r>
              <a:rPr lang="en-US" sz="3200" b="1" dirty="0" err="1" smtClean="0">
                <a:solidFill>
                  <a:srgbClr val="A50021"/>
                </a:solidFill>
              </a:rPr>
              <a:t>T</a:t>
            </a:r>
            <a:r>
              <a:rPr lang="en-US" sz="3200" b="1" baseline="-25000" dirty="0" err="1" smtClean="0">
                <a:solidFill>
                  <a:srgbClr val="A50021"/>
                </a:solidFill>
              </a:rPr>
              <a:t>R</a:t>
            </a:r>
            <a:r>
              <a:rPr lang="en-US" sz="3200" b="1" dirty="0" err="1" smtClean="0">
                <a:solidFill>
                  <a:srgbClr val="A50021"/>
                </a:solidFill>
              </a:rPr>
              <a:t>(p</a:t>
            </a:r>
            <a:r>
              <a:rPr lang="en-US" sz="3200" b="1" dirty="0" smtClean="0">
                <a:solidFill>
                  <a:srgbClr val="A50021"/>
                </a:solidFill>
              </a:rPr>
              <a:t>)</a:t>
            </a:r>
            <a:r>
              <a:rPr lang="en-US" sz="3200" b="1" dirty="0" smtClean="0">
                <a:solidFill>
                  <a:srgbClr val="A50021"/>
                </a:solidFill>
                <a:latin typeface="+mn-lt"/>
              </a:rPr>
              <a:t> </a:t>
            </a:r>
            <a:endParaRPr lang="en-US" sz="3200" b="1" dirty="0">
              <a:solidFill>
                <a:srgbClr val="A50021"/>
              </a:solidFill>
              <a:latin typeface="+mn-lt"/>
            </a:endParaRPr>
          </a:p>
        </p:txBody>
      </p:sp>
      <p:pic>
        <p:nvPicPr>
          <p:cNvPr id="20485" name="Picture 11"/>
          <p:cNvPicPr>
            <a:picLocks noGrp="1" noChangeAspect="1" noChangeArrowheads="1"/>
          </p:cNvPicPr>
          <p:nvPr>
            <p:ph sz="quarter" idx="3"/>
          </p:nvPr>
        </p:nvPicPr>
        <p:blipFill>
          <a:blip r:embed="rId4"/>
          <a:srcRect/>
          <a:stretch>
            <a:fillRect/>
          </a:stretch>
        </p:blipFill>
        <p:spPr>
          <a:xfrm>
            <a:off x="2147483647" y="2147483647"/>
            <a:ext cx="2147482688" cy="2127011875"/>
          </a:xfrm>
        </p:spPr>
      </p:pic>
      <p:cxnSp>
        <p:nvCxnSpPr>
          <p:cNvPr id="18" name="Straight Arrow Connector 17"/>
          <p:cNvCxnSpPr/>
          <p:nvPr/>
        </p:nvCxnSpPr>
        <p:spPr bwMode="auto">
          <a:xfrm>
            <a:off x="7086600" y="3956050"/>
            <a:ext cx="9144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5400000" flipH="1" flipV="1">
            <a:off x="381000" y="2584450"/>
            <a:ext cx="2743994" cy="794"/>
          </a:xfrm>
          <a:prstGeom prst="straightConnector1">
            <a:avLst/>
          </a:prstGeom>
          <a:noFill/>
          <a:ln w="25400" cap="flat" cmpd="sng" algn="ctr">
            <a:solidFill>
              <a:schemeClr val="tx1"/>
            </a:solidFill>
            <a:prstDash val="solid"/>
            <a:round/>
            <a:headEnd type="none" w="med" len="med"/>
            <a:tailEnd type="arrow"/>
          </a:ln>
          <a:effectLst/>
        </p:spPr>
      </p:cxnSp>
      <p:cxnSp>
        <p:nvCxnSpPr>
          <p:cNvPr id="24" name="Straight Connector 23"/>
          <p:cNvCxnSpPr/>
          <p:nvPr/>
        </p:nvCxnSpPr>
        <p:spPr bwMode="auto">
          <a:xfrm>
            <a:off x="1753394" y="1746250"/>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6" name="Straight Connector 25"/>
          <p:cNvCxnSpPr/>
          <p:nvPr/>
        </p:nvCxnSpPr>
        <p:spPr bwMode="auto">
          <a:xfrm>
            <a:off x="1753394" y="2125662"/>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8" name="Straight Connector 27"/>
          <p:cNvCxnSpPr/>
          <p:nvPr/>
        </p:nvCxnSpPr>
        <p:spPr bwMode="auto">
          <a:xfrm rot="5400000">
            <a:off x="1180306"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29" name="Straight Connector 28"/>
          <p:cNvCxnSpPr/>
          <p:nvPr/>
        </p:nvCxnSpPr>
        <p:spPr bwMode="auto">
          <a:xfrm rot="5400000">
            <a:off x="1715294" y="2850356"/>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rot="5400000">
            <a:off x="2247105"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1" name="Straight Connector 30"/>
          <p:cNvCxnSpPr/>
          <p:nvPr/>
        </p:nvCxnSpPr>
        <p:spPr bwMode="auto">
          <a:xfrm rot="5400000">
            <a:off x="3848894"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2" name="Straight Connector 31"/>
          <p:cNvCxnSpPr/>
          <p:nvPr/>
        </p:nvCxnSpPr>
        <p:spPr bwMode="auto">
          <a:xfrm rot="5400000">
            <a:off x="2780505"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rot="5400000">
            <a:off x="3313906" y="2850356"/>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4" name="Straight Connector 33"/>
          <p:cNvCxnSpPr/>
          <p:nvPr/>
        </p:nvCxnSpPr>
        <p:spPr bwMode="auto">
          <a:xfrm rot="5400000">
            <a:off x="6514306" y="2850356"/>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5" name="Straight Connector 34"/>
          <p:cNvCxnSpPr/>
          <p:nvPr/>
        </p:nvCxnSpPr>
        <p:spPr bwMode="auto">
          <a:xfrm rot="5400000">
            <a:off x="4380706"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6" name="Straight Connector 35"/>
          <p:cNvCxnSpPr/>
          <p:nvPr/>
        </p:nvCxnSpPr>
        <p:spPr bwMode="auto">
          <a:xfrm rot="5400000">
            <a:off x="4915694" y="2850356"/>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7" name="Straight Connector 36"/>
          <p:cNvCxnSpPr/>
          <p:nvPr/>
        </p:nvCxnSpPr>
        <p:spPr bwMode="auto">
          <a:xfrm rot="5400000">
            <a:off x="5980906"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8" name="Straight Connector 37"/>
          <p:cNvCxnSpPr/>
          <p:nvPr/>
        </p:nvCxnSpPr>
        <p:spPr bwMode="auto">
          <a:xfrm rot="5400000">
            <a:off x="5447506" y="2850356"/>
            <a:ext cx="2209800" cy="1588"/>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07531" name="Object 11"/>
          <p:cNvGraphicFramePr>
            <a:graphicFrameLocks noChangeAspect="1"/>
          </p:cNvGraphicFramePr>
          <p:nvPr/>
        </p:nvGraphicFramePr>
        <p:xfrm>
          <a:off x="7772400" y="3575050"/>
          <a:ext cx="244475" cy="244475"/>
        </p:xfrm>
        <a:graphic>
          <a:graphicData uri="http://schemas.openxmlformats.org/presentationml/2006/ole">
            <p:oleObj spid="_x0000_s147458" name="Equation" r:id="rId5" imgW="127000" imgH="127000" progId="Equation.DSMT4">
              <p:embed/>
            </p:oleObj>
          </a:graphicData>
        </a:graphic>
      </p:graphicFrame>
      <p:graphicFrame>
        <p:nvGraphicFramePr>
          <p:cNvPr id="107532" name="Object 12"/>
          <p:cNvGraphicFramePr>
            <a:graphicFrameLocks noChangeAspect="1"/>
          </p:cNvGraphicFramePr>
          <p:nvPr/>
        </p:nvGraphicFramePr>
        <p:xfrm>
          <a:off x="1447800" y="1212850"/>
          <a:ext cx="220662" cy="244475"/>
        </p:xfrm>
        <a:graphic>
          <a:graphicData uri="http://schemas.openxmlformats.org/presentationml/2006/ole">
            <p:oleObj spid="_x0000_s147459" name="Equation" r:id="rId6" imgW="114300" imgH="127000" progId="Equation.DSMT4">
              <p:embed/>
            </p:oleObj>
          </a:graphicData>
        </a:graphic>
      </p:graphicFrame>
      <p:graphicFrame>
        <p:nvGraphicFramePr>
          <p:cNvPr id="107533" name="Object 13"/>
          <p:cNvGraphicFramePr>
            <a:graphicFrameLocks noChangeAspect="1"/>
          </p:cNvGraphicFramePr>
          <p:nvPr/>
        </p:nvGraphicFramePr>
        <p:xfrm>
          <a:off x="1085850" y="1517650"/>
          <a:ext cx="590550" cy="292100"/>
        </p:xfrm>
        <a:graphic>
          <a:graphicData uri="http://schemas.openxmlformats.org/presentationml/2006/ole">
            <p:oleObj spid="_x0000_s147460" name="Equation" r:id="rId7" imgW="304800" imgH="152400" progId="Equation.DSMT4">
              <p:embed/>
            </p:oleObj>
          </a:graphicData>
        </a:graphic>
      </p:graphicFrame>
      <p:graphicFrame>
        <p:nvGraphicFramePr>
          <p:cNvPr id="107534" name="Object 14"/>
          <p:cNvGraphicFramePr>
            <a:graphicFrameLocks noChangeAspect="1"/>
          </p:cNvGraphicFramePr>
          <p:nvPr/>
        </p:nvGraphicFramePr>
        <p:xfrm>
          <a:off x="1066800" y="1974850"/>
          <a:ext cx="614363" cy="315913"/>
        </p:xfrm>
        <a:graphic>
          <a:graphicData uri="http://schemas.openxmlformats.org/presentationml/2006/ole">
            <p:oleObj spid="_x0000_s147461" name="Equation" r:id="rId8" imgW="317500" imgH="165100" progId="Equation.DSMT4">
              <p:embed/>
            </p:oleObj>
          </a:graphicData>
        </a:graphic>
      </p:graphicFrame>
      <p:graphicFrame>
        <p:nvGraphicFramePr>
          <p:cNvPr id="107535" name="Object 15"/>
          <p:cNvGraphicFramePr>
            <a:graphicFrameLocks noChangeAspect="1"/>
          </p:cNvGraphicFramePr>
          <p:nvPr/>
        </p:nvGraphicFramePr>
        <p:xfrm>
          <a:off x="1054100" y="3651250"/>
          <a:ext cx="615950" cy="292100"/>
        </p:xfrm>
        <a:graphic>
          <a:graphicData uri="http://schemas.openxmlformats.org/presentationml/2006/ole">
            <p:oleObj spid="_x0000_s147462" name="Equation" r:id="rId9" imgW="317500" imgH="152400" progId="Equation.DSMT4">
              <p:embed/>
            </p:oleObj>
          </a:graphicData>
        </a:graphic>
      </p:graphicFrame>
      <p:graphicFrame>
        <p:nvGraphicFramePr>
          <p:cNvPr id="107536" name="Object 16"/>
          <p:cNvGraphicFramePr>
            <a:graphicFrameLocks noChangeAspect="1"/>
          </p:cNvGraphicFramePr>
          <p:nvPr/>
        </p:nvGraphicFramePr>
        <p:xfrm>
          <a:off x="1660525" y="4024312"/>
          <a:ext cx="320675" cy="388938"/>
        </p:xfrm>
        <a:graphic>
          <a:graphicData uri="http://schemas.openxmlformats.org/presentationml/2006/ole">
            <p:oleObj spid="_x0000_s147463" name="Equation" r:id="rId10" imgW="165100" imgH="203200" progId="Equation.DSMT4">
              <p:embed/>
            </p:oleObj>
          </a:graphicData>
        </a:graphic>
      </p:graphicFrame>
      <p:graphicFrame>
        <p:nvGraphicFramePr>
          <p:cNvPr id="107537" name="Object 17"/>
          <p:cNvGraphicFramePr>
            <a:graphicFrameLocks noChangeAspect="1"/>
          </p:cNvGraphicFramePr>
          <p:nvPr/>
        </p:nvGraphicFramePr>
        <p:xfrm>
          <a:off x="2146300" y="4032250"/>
          <a:ext cx="295275" cy="388938"/>
        </p:xfrm>
        <a:graphic>
          <a:graphicData uri="http://schemas.openxmlformats.org/presentationml/2006/ole">
            <p:oleObj spid="_x0000_s147464" name="Equation" r:id="rId11" imgW="152400" imgH="203200" progId="Equation.DSMT4">
              <p:embed/>
            </p:oleObj>
          </a:graphicData>
        </a:graphic>
      </p:graphicFrame>
      <p:graphicFrame>
        <p:nvGraphicFramePr>
          <p:cNvPr id="107538" name="Object 18"/>
          <p:cNvGraphicFramePr>
            <a:graphicFrameLocks noChangeAspect="1"/>
          </p:cNvGraphicFramePr>
          <p:nvPr/>
        </p:nvGraphicFramePr>
        <p:xfrm>
          <a:off x="2667000" y="4032250"/>
          <a:ext cx="319087" cy="388938"/>
        </p:xfrm>
        <a:graphic>
          <a:graphicData uri="http://schemas.openxmlformats.org/presentationml/2006/ole">
            <p:oleObj spid="_x0000_s147465" name="Equation" r:id="rId12" imgW="165100" imgH="203200" progId="Equation.DSMT4">
              <p:embed/>
            </p:oleObj>
          </a:graphicData>
        </a:graphic>
      </p:graphicFrame>
      <p:graphicFrame>
        <p:nvGraphicFramePr>
          <p:cNvPr id="107539" name="Object 19"/>
          <p:cNvGraphicFramePr>
            <a:graphicFrameLocks noChangeAspect="1"/>
          </p:cNvGraphicFramePr>
          <p:nvPr/>
        </p:nvGraphicFramePr>
        <p:xfrm>
          <a:off x="3186112" y="4032250"/>
          <a:ext cx="319088" cy="388938"/>
        </p:xfrm>
        <a:graphic>
          <a:graphicData uri="http://schemas.openxmlformats.org/presentationml/2006/ole">
            <p:oleObj spid="_x0000_s147466" name="Equation" r:id="rId13" imgW="165100" imgH="203200" progId="Equation.DSMT4">
              <p:embed/>
            </p:oleObj>
          </a:graphicData>
        </a:graphic>
      </p:graphicFrame>
      <p:graphicFrame>
        <p:nvGraphicFramePr>
          <p:cNvPr id="107540" name="Object 20"/>
          <p:cNvGraphicFramePr>
            <a:graphicFrameLocks noChangeAspect="1"/>
          </p:cNvGraphicFramePr>
          <p:nvPr/>
        </p:nvGraphicFramePr>
        <p:xfrm>
          <a:off x="3719513" y="4032250"/>
          <a:ext cx="319087" cy="388938"/>
        </p:xfrm>
        <a:graphic>
          <a:graphicData uri="http://schemas.openxmlformats.org/presentationml/2006/ole">
            <p:oleObj spid="_x0000_s147467" name="Equation" r:id="rId14" imgW="165100" imgH="203200" progId="Equation.DSMT4">
              <p:embed/>
            </p:oleObj>
          </a:graphicData>
        </a:graphic>
      </p:graphicFrame>
      <p:graphicFrame>
        <p:nvGraphicFramePr>
          <p:cNvPr id="107541" name="Object 21"/>
          <p:cNvGraphicFramePr>
            <a:graphicFrameLocks noChangeAspect="1"/>
          </p:cNvGraphicFramePr>
          <p:nvPr/>
        </p:nvGraphicFramePr>
        <p:xfrm>
          <a:off x="4267200" y="4032250"/>
          <a:ext cx="319087" cy="388938"/>
        </p:xfrm>
        <a:graphic>
          <a:graphicData uri="http://schemas.openxmlformats.org/presentationml/2006/ole">
            <p:oleObj spid="_x0000_s147468" name="Equation" r:id="rId15" imgW="165100" imgH="203200" progId="Equation.DSMT4">
              <p:embed/>
            </p:oleObj>
          </a:graphicData>
        </a:graphic>
      </p:graphicFrame>
      <p:cxnSp>
        <p:nvCxnSpPr>
          <p:cNvPr id="55" name="Straight Connector 54"/>
          <p:cNvCxnSpPr/>
          <p:nvPr/>
        </p:nvCxnSpPr>
        <p:spPr bwMode="auto">
          <a:xfrm>
            <a:off x="3352800" y="1746250"/>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59" name="Straight Connector 58"/>
          <p:cNvCxnSpPr/>
          <p:nvPr/>
        </p:nvCxnSpPr>
        <p:spPr bwMode="auto">
          <a:xfrm>
            <a:off x="3886200" y="1746250"/>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1" name="Straight Connector 60"/>
          <p:cNvCxnSpPr/>
          <p:nvPr/>
        </p:nvCxnSpPr>
        <p:spPr bwMode="auto">
          <a:xfrm>
            <a:off x="4953000" y="1746250"/>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2" name="Straight Connector 61"/>
          <p:cNvCxnSpPr/>
          <p:nvPr/>
        </p:nvCxnSpPr>
        <p:spPr bwMode="auto">
          <a:xfrm>
            <a:off x="5486400" y="1746250"/>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4" name="Straight Connector 63"/>
          <p:cNvCxnSpPr/>
          <p:nvPr/>
        </p:nvCxnSpPr>
        <p:spPr bwMode="auto">
          <a:xfrm>
            <a:off x="6553200" y="1746250"/>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5" name="Straight Connector 64"/>
          <p:cNvCxnSpPr/>
          <p:nvPr/>
        </p:nvCxnSpPr>
        <p:spPr bwMode="auto">
          <a:xfrm>
            <a:off x="7086600" y="1746250"/>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67" name="Straight Connector 66"/>
          <p:cNvCxnSpPr/>
          <p:nvPr/>
        </p:nvCxnSpPr>
        <p:spPr bwMode="auto">
          <a:xfrm>
            <a:off x="3352800" y="2125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8" name="Straight Connector 67"/>
          <p:cNvCxnSpPr/>
          <p:nvPr/>
        </p:nvCxnSpPr>
        <p:spPr bwMode="auto">
          <a:xfrm>
            <a:off x="3886200" y="2125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9" name="Straight Connector 68"/>
          <p:cNvCxnSpPr/>
          <p:nvPr/>
        </p:nvCxnSpPr>
        <p:spPr bwMode="auto">
          <a:xfrm>
            <a:off x="4953000" y="2125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0" name="Straight Connector 69"/>
          <p:cNvCxnSpPr/>
          <p:nvPr/>
        </p:nvCxnSpPr>
        <p:spPr bwMode="auto">
          <a:xfrm>
            <a:off x="5486400" y="2125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1" name="Straight Connector 70"/>
          <p:cNvCxnSpPr/>
          <p:nvPr/>
        </p:nvCxnSpPr>
        <p:spPr bwMode="auto">
          <a:xfrm>
            <a:off x="6553200" y="2125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2" name="Straight Connector 71"/>
          <p:cNvCxnSpPr/>
          <p:nvPr/>
        </p:nvCxnSpPr>
        <p:spPr bwMode="auto">
          <a:xfrm>
            <a:off x="7086600" y="2125662"/>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75" name="Straight Connector 74"/>
          <p:cNvCxnSpPr/>
          <p:nvPr/>
        </p:nvCxnSpPr>
        <p:spPr bwMode="auto">
          <a:xfrm>
            <a:off x="6553200" y="39544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6" name="Straight Connector 75"/>
          <p:cNvCxnSpPr/>
          <p:nvPr/>
        </p:nvCxnSpPr>
        <p:spPr bwMode="auto">
          <a:xfrm>
            <a:off x="5486400" y="39544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7" name="Straight Connector 76"/>
          <p:cNvCxnSpPr/>
          <p:nvPr/>
        </p:nvCxnSpPr>
        <p:spPr bwMode="auto">
          <a:xfrm>
            <a:off x="3352800" y="39544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8" name="Straight Connector 77"/>
          <p:cNvCxnSpPr/>
          <p:nvPr/>
        </p:nvCxnSpPr>
        <p:spPr bwMode="auto">
          <a:xfrm>
            <a:off x="4953000" y="39544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9" name="Straight Connector 78"/>
          <p:cNvCxnSpPr/>
          <p:nvPr/>
        </p:nvCxnSpPr>
        <p:spPr bwMode="auto">
          <a:xfrm>
            <a:off x="3886200" y="39544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80" name="Straight Connector 79"/>
          <p:cNvCxnSpPr/>
          <p:nvPr/>
        </p:nvCxnSpPr>
        <p:spPr bwMode="auto">
          <a:xfrm>
            <a:off x="1752600" y="3954462"/>
            <a:ext cx="1599406" cy="1588"/>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07542" name="Object 22"/>
          <p:cNvGraphicFramePr>
            <a:graphicFrameLocks noChangeAspect="1"/>
          </p:cNvGraphicFramePr>
          <p:nvPr/>
        </p:nvGraphicFramePr>
        <p:xfrm>
          <a:off x="5892800" y="4032250"/>
          <a:ext cx="392113" cy="388938"/>
        </p:xfrm>
        <a:graphic>
          <a:graphicData uri="http://schemas.openxmlformats.org/presentationml/2006/ole">
            <p:oleObj spid="_x0000_s147469" name="Equation" r:id="rId16" imgW="203200" imgH="203200" progId="Equation.DSMT4">
              <p:embed/>
            </p:oleObj>
          </a:graphicData>
        </a:graphic>
      </p:graphicFrame>
      <p:graphicFrame>
        <p:nvGraphicFramePr>
          <p:cNvPr id="107543" name="Object 23"/>
          <p:cNvGraphicFramePr>
            <a:graphicFrameLocks noChangeAspect="1"/>
          </p:cNvGraphicFramePr>
          <p:nvPr/>
        </p:nvGraphicFramePr>
        <p:xfrm>
          <a:off x="6364288" y="4032250"/>
          <a:ext cx="393700" cy="388938"/>
        </p:xfrm>
        <a:graphic>
          <a:graphicData uri="http://schemas.openxmlformats.org/presentationml/2006/ole">
            <p:oleObj spid="_x0000_s147470" name="Equation" r:id="rId17" imgW="203200" imgH="203200" progId="Equation.DSMT4">
              <p:embed/>
            </p:oleObj>
          </a:graphicData>
        </a:graphic>
      </p:graphicFrame>
      <p:graphicFrame>
        <p:nvGraphicFramePr>
          <p:cNvPr id="107544" name="Object 24"/>
          <p:cNvGraphicFramePr>
            <a:graphicFrameLocks noChangeAspect="1"/>
          </p:cNvGraphicFramePr>
          <p:nvPr/>
        </p:nvGraphicFramePr>
        <p:xfrm>
          <a:off x="6946900" y="4032250"/>
          <a:ext cx="417513" cy="388938"/>
        </p:xfrm>
        <a:graphic>
          <a:graphicData uri="http://schemas.openxmlformats.org/presentationml/2006/ole">
            <p:oleObj spid="_x0000_s147471" name="Equation" r:id="rId18" imgW="215900" imgH="203200" progId="Equation.DSMT4">
              <p:embed/>
            </p:oleObj>
          </a:graphicData>
        </a:graphic>
      </p:graphicFrame>
      <p:graphicFrame>
        <p:nvGraphicFramePr>
          <p:cNvPr id="107545" name="Object 25"/>
          <p:cNvGraphicFramePr>
            <a:graphicFrameLocks noChangeAspect="1"/>
          </p:cNvGraphicFramePr>
          <p:nvPr/>
        </p:nvGraphicFramePr>
        <p:xfrm>
          <a:off x="7418388" y="4032250"/>
          <a:ext cx="417512" cy="388938"/>
        </p:xfrm>
        <a:graphic>
          <a:graphicData uri="http://schemas.openxmlformats.org/presentationml/2006/ole">
            <p:oleObj spid="_x0000_s147472" name="Equation" r:id="rId19" imgW="215900" imgH="203200" progId="Equation.DSMT4">
              <p:embed/>
            </p:oleObj>
          </a:graphicData>
        </a:graphic>
      </p:graphicFrame>
      <p:graphicFrame>
        <p:nvGraphicFramePr>
          <p:cNvPr id="107547" name="Object 27"/>
          <p:cNvGraphicFramePr>
            <a:graphicFrameLocks noChangeAspect="1"/>
          </p:cNvGraphicFramePr>
          <p:nvPr/>
        </p:nvGraphicFramePr>
        <p:xfrm>
          <a:off x="5373688" y="4032250"/>
          <a:ext cx="393700" cy="388938"/>
        </p:xfrm>
        <a:graphic>
          <a:graphicData uri="http://schemas.openxmlformats.org/presentationml/2006/ole">
            <p:oleObj spid="_x0000_s147473" name="Equation" r:id="rId20" imgW="203200" imgH="203200" progId="Equation.DSMT4">
              <p:embed/>
            </p:oleObj>
          </a:graphicData>
        </a:graphic>
      </p:graphicFrame>
      <p:graphicFrame>
        <p:nvGraphicFramePr>
          <p:cNvPr id="107548" name="Object 28"/>
          <p:cNvGraphicFramePr>
            <a:graphicFrameLocks noChangeAspect="1"/>
          </p:cNvGraphicFramePr>
          <p:nvPr/>
        </p:nvGraphicFramePr>
        <p:xfrm>
          <a:off x="4800600" y="4032250"/>
          <a:ext cx="319087" cy="388938"/>
        </p:xfrm>
        <a:graphic>
          <a:graphicData uri="http://schemas.openxmlformats.org/presentationml/2006/ole">
            <p:oleObj spid="_x0000_s147474" name="Equation" r:id="rId21" imgW="165100" imgH="203200" progId="Equation.DSMT4">
              <p:embed/>
            </p:oleObj>
          </a:graphicData>
        </a:graphic>
      </p:graphicFrame>
      <p:sp>
        <p:nvSpPr>
          <p:cNvPr id="147" name="Dodecagon 146"/>
          <p:cNvSpPr>
            <a:spLocks noChangeAspect="1"/>
          </p:cNvSpPr>
          <p:nvPr/>
        </p:nvSpPr>
        <p:spPr bwMode="auto">
          <a:xfrm>
            <a:off x="1943100" y="1867408"/>
            <a:ext cx="158008" cy="164592"/>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48" name="Dodecagon 147"/>
          <p:cNvSpPr>
            <a:spLocks noChangeAspect="1"/>
          </p:cNvSpPr>
          <p:nvPr/>
        </p:nvSpPr>
        <p:spPr bwMode="auto">
          <a:xfrm>
            <a:off x="2470150" y="1873758"/>
            <a:ext cx="158008" cy="164592"/>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49" name="Dodecagon 148"/>
          <p:cNvSpPr>
            <a:spLocks noChangeAspect="1"/>
          </p:cNvSpPr>
          <p:nvPr/>
        </p:nvSpPr>
        <p:spPr bwMode="auto">
          <a:xfrm>
            <a:off x="1905000" y="2889250"/>
            <a:ext cx="158008" cy="164592"/>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50" name="Dodecagon 149"/>
          <p:cNvSpPr>
            <a:spLocks noChangeAspect="1"/>
          </p:cNvSpPr>
          <p:nvPr/>
        </p:nvSpPr>
        <p:spPr bwMode="auto">
          <a:xfrm>
            <a:off x="2438400" y="2889250"/>
            <a:ext cx="158008" cy="164592"/>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52" name="Straight Arrow Connector 151"/>
          <p:cNvCxnSpPr>
            <a:stCxn id="147" idx="2"/>
            <a:endCxn id="148" idx="7"/>
          </p:cNvCxnSpPr>
          <p:nvPr/>
        </p:nvCxnSpPr>
        <p:spPr bwMode="auto">
          <a:xfrm>
            <a:off x="2101108" y="1971756"/>
            <a:ext cx="369042" cy="6350"/>
          </a:xfrm>
          <a:prstGeom prst="straightConnector1">
            <a:avLst/>
          </a:prstGeom>
          <a:noFill/>
          <a:ln w="25400" cap="flat" cmpd="sng" algn="ctr">
            <a:solidFill>
              <a:schemeClr val="tx1"/>
            </a:solidFill>
            <a:prstDash val="solid"/>
            <a:round/>
            <a:headEnd type="none" w="med" len="med"/>
            <a:tailEnd type="arrow"/>
          </a:ln>
          <a:effectLst/>
        </p:spPr>
      </p:cxnSp>
      <p:cxnSp>
        <p:nvCxnSpPr>
          <p:cNvPr id="154" name="Straight Arrow Connector 153"/>
          <p:cNvCxnSpPr>
            <a:stCxn id="150" idx="8"/>
            <a:endCxn id="149" idx="1"/>
          </p:cNvCxnSpPr>
          <p:nvPr/>
        </p:nvCxnSpPr>
        <p:spPr bwMode="auto">
          <a:xfrm rot="10800000">
            <a:off x="2063008" y="2949494"/>
            <a:ext cx="375392" cy="1588"/>
          </a:xfrm>
          <a:prstGeom prst="straightConnector1">
            <a:avLst/>
          </a:prstGeom>
          <a:noFill/>
          <a:ln w="25400" cap="flat" cmpd="sng" algn="ctr">
            <a:solidFill>
              <a:schemeClr val="tx1"/>
            </a:solidFill>
            <a:prstDash val="solid"/>
            <a:round/>
            <a:headEnd type="none" w="med" len="med"/>
            <a:tailEnd type="arrow"/>
          </a:ln>
          <a:effectLst/>
        </p:spPr>
      </p:cxnSp>
      <p:cxnSp>
        <p:nvCxnSpPr>
          <p:cNvPr id="156" name="Straight Arrow Connector 155"/>
          <p:cNvCxnSpPr>
            <a:stCxn id="149" idx="11"/>
            <a:endCxn id="147" idx="5"/>
          </p:cNvCxnSpPr>
          <p:nvPr/>
        </p:nvCxnSpPr>
        <p:spPr bwMode="auto">
          <a:xfrm rot="16200000" flipV="1">
            <a:off x="1574429" y="2458505"/>
            <a:ext cx="857250" cy="4240"/>
          </a:xfrm>
          <a:prstGeom prst="straightConnector1">
            <a:avLst/>
          </a:prstGeom>
          <a:noFill/>
          <a:ln w="25400" cap="flat" cmpd="sng" algn="ctr">
            <a:solidFill>
              <a:schemeClr val="tx1"/>
            </a:solidFill>
            <a:prstDash val="solid"/>
            <a:round/>
            <a:headEnd type="none" w="med" len="med"/>
            <a:tailEnd type="arrow"/>
          </a:ln>
          <a:effectLst/>
        </p:spPr>
      </p:cxnSp>
      <p:sp>
        <p:nvSpPr>
          <p:cNvPr id="160" name="Dodecagon 159"/>
          <p:cNvSpPr>
            <a:spLocks noChangeAspect="1"/>
          </p:cNvSpPr>
          <p:nvPr/>
        </p:nvSpPr>
        <p:spPr bwMode="auto">
          <a:xfrm>
            <a:off x="2971800" y="1866900"/>
            <a:ext cx="158008" cy="164592"/>
          </a:xfrm>
          <a:prstGeom prst="dodecagon">
            <a:avLst/>
          </a:prstGeom>
          <a:solidFill>
            <a:srgbClr val="CCECFF"/>
          </a:solidFill>
          <a:ln w="25400" cap="flat" cmpd="sng" algn="ctr">
            <a:solidFill>
              <a:schemeClr val="accent5">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62" name="Straight Arrow Connector 161"/>
          <p:cNvCxnSpPr>
            <a:stCxn id="148" idx="2"/>
            <a:endCxn id="160" idx="7"/>
          </p:cNvCxnSpPr>
          <p:nvPr/>
        </p:nvCxnSpPr>
        <p:spPr bwMode="auto">
          <a:xfrm flipV="1">
            <a:off x="2628158" y="1971248"/>
            <a:ext cx="343642" cy="6858"/>
          </a:xfrm>
          <a:prstGeom prst="straightConnector1">
            <a:avLst/>
          </a:prstGeom>
          <a:noFill/>
          <a:ln w="25400" cap="flat" cmpd="sng" algn="ctr">
            <a:solidFill>
              <a:schemeClr val="tx1"/>
            </a:solidFill>
            <a:prstDash val="solid"/>
            <a:round/>
            <a:headEnd type="none" w="med" len="med"/>
            <a:tailEnd type="arrow"/>
          </a:ln>
          <a:effectLst/>
        </p:spPr>
      </p:cxnSp>
      <p:sp>
        <p:nvSpPr>
          <p:cNvPr id="163" name="Dodecagon 162"/>
          <p:cNvSpPr>
            <a:spLocks noChangeAspect="1"/>
          </p:cNvSpPr>
          <p:nvPr/>
        </p:nvSpPr>
        <p:spPr bwMode="auto">
          <a:xfrm>
            <a:off x="3524250" y="1866900"/>
            <a:ext cx="158008" cy="164592"/>
          </a:xfrm>
          <a:prstGeom prst="dodecagon">
            <a:avLst/>
          </a:prstGeom>
          <a:solidFill>
            <a:srgbClr val="CCECFF"/>
          </a:solidFill>
          <a:ln w="25400" cap="flat" cmpd="sng" algn="ctr">
            <a:solidFill>
              <a:schemeClr val="accent5">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64" name="Dodecagon 163"/>
          <p:cNvSpPr>
            <a:spLocks noChangeAspect="1"/>
          </p:cNvSpPr>
          <p:nvPr/>
        </p:nvSpPr>
        <p:spPr bwMode="auto">
          <a:xfrm>
            <a:off x="4044950" y="1866900"/>
            <a:ext cx="158008" cy="164592"/>
          </a:xfrm>
          <a:prstGeom prst="dodecagon">
            <a:avLst/>
          </a:prstGeom>
          <a:solidFill>
            <a:srgbClr val="CCECFF"/>
          </a:solidFill>
          <a:ln w="25400" cap="flat" cmpd="sng" algn="ctr">
            <a:solidFill>
              <a:schemeClr val="accent5">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75" name="Straight Arrow Connector 174"/>
          <p:cNvCxnSpPr>
            <a:stCxn id="160" idx="2"/>
            <a:endCxn id="163" idx="7"/>
          </p:cNvCxnSpPr>
          <p:nvPr/>
        </p:nvCxnSpPr>
        <p:spPr bwMode="auto">
          <a:xfrm>
            <a:off x="3129808" y="1971248"/>
            <a:ext cx="394442" cy="1588"/>
          </a:xfrm>
          <a:prstGeom prst="straightConnector1">
            <a:avLst/>
          </a:prstGeom>
          <a:noFill/>
          <a:ln w="25400" cap="flat" cmpd="sng" algn="ctr">
            <a:solidFill>
              <a:schemeClr val="tx1"/>
            </a:solidFill>
            <a:prstDash val="solid"/>
            <a:round/>
            <a:headEnd type="none" w="med" len="med"/>
            <a:tailEnd type="arrow"/>
          </a:ln>
          <a:effectLst/>
        </p:spPr>
      </p:cxnSp>
      <p:cxnSp>
        <p:nvCxnSpPr>
          <p:cNvPr id="177" name="Straight Arrow Connector 176"/>
          <p:cNvCxnSpPr>
            <a:endCxn id="164" idx="7"/>
          </p:cNvCxnSpPr>
          <p:nvPr/>
        </p:nvCxnSpPr>
        <p:spPr bwMode="auto">
          <a:xfrm>
            <a:off x="3688608" y="1958548"/>
            <a:ext cx="356342" cy="12700"/>
          </a:xfrm>
          <a:prstGeom prst="straightConnector1">
            <a:avLst/>
          </a:prstGeom>
          <a:noFill/>
          <a:ln w="25400" cap="flat" cmpd="sng" algn="ctr">
            <a:solidFill>
              <a:schemeClr val="tx1"/>
            </a:solidFill>
            <a:prstDash val="solid"/>
            <a:round/>
            <a:headEnd type="none" w="med" len="med"/>
            <a:tailEnd type="arrow"/>
          </a:ln>
          <a:effectLst/>
        </p:spPr>
      </p:cxnSp>
      <p:sp>
        <p:nvSpPr>
          <p:cNvPr id="178" name="Dodecagon 177"/>
          <p:cNvSpPr>
            <a:spLocks noChangeAspect="1"/>
          </p:cNvSpPr>
          <p:nvPr/>
        </p:nvSpPr>
        <p:spPr bwMode="auto">
          <a:xfrm>
            <a:off x="4584700" y="1866900"/>
            <a:ext cx="158008" cy="164592"/>
          </a:xfrm>
          <a:prstGeom prst="dodecagon">
            <a:avLst/>
          </a:prstGeom>
          <a:solidFill>
            <a:schemeClr val="accent4">
              <a:lumMod val="40000"/>
              <a:lumOff val="60000"/>
            </a:schemeClr>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79" name="Dodecagon 178"/>
          <p:cNvSpPr>
            <a:spLocks noChangeAspect="1"/>
          </p:cNvSpPr>
          <p:nvPr/>
        </p:nvSpPr>
        <p:spPr bwMode="auto">
          <a:xfrm>
            <a:off x="5105400" y="1873250"/>
            <a:ext cx="158008" cy="164592"/>
          </a:xfrm>
          <a:prstGeom prst="dodecagon">
            <a:avLst/>
          </a:prstGeom>
          <a:solidFill>
            <a:schemeClr val="accent4">
              <a:lumMod val="40000"/>
              <a:lumOff val="60000"/>
            </a:schemeClr>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83" name="Dodecagon 182"/>
          <p:cNvSpPr>
            <a:spLocks noChangeAspect="1"/>
          </p:cNvSpPr>
          <p:nvPr/>
        </p:nvSpPr>
        <p:spPr bwMode="auto">
          <a:xfrm>
            <a:off x="5645150" y="1866900"/>
            <a:ext cx="158008" cy="164592"/>
          </a:xfrm>
          <a:prstGeom prst="dodecagon">
            <a:avLst/>
          </a:prstGeom>
          <a:solidFill>
            <a:schemeClr val="accent4">
              <a:lumMod val="40000"/>
              <a:lumOff val="60000"/>
            </a:schemeClr>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87" name="Dodecagon 186"/>
          <p:cNvSpPr>
            <a:spLocks noChangeAspect="1"/>
          </p:cNvSpPr>
          <p:nvPr/>
        </p:nvSpPr>
        <p:spPr bwMode="auto">
          <a:xfrm>
            <a:off x="6197600" y="1866900"/>
            <a:ext cx="158008" cy="164592"/>
          </a:xfrm>
          <a:prstGeom prst="dodecagon">
            <a:avLst/>
          </a:prstGeom>
          <a:solidFill>
            <a:schemeClr val="accent3">
              <a:lumMod val="40000"/>
              <a:lumOff val="60000"/>
            </a:schemeClr>
          </a:solidFill>
          <a:ln w="25400" cap="flat" cmpd="sng" algn="ctr">
            <a:solidFill>
              <a:schemeClr val="accent3">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91" name="Dodecagon 190"/>
          <p:cNvSpPr>
            <a:spLocks noChangeAspect="1"/>
          </p:cNvSpPr>
          <p:nvPr/>
        </p:nvSpPr>
        <p:spPr bwMode="auto">
          <a:xfrm>
            <a:off x="6718300" y="1873250"/>
            <a:ext cx="158008" cy="164592"/>
          </a:xfrm>
          <a:prstGeom prst="dodecagon">
            <a:avLst/>
          </a:prstGeom>
          <a:solidFill>
            <a:schemeClr val="accent3">
              <a:lumMod val="40000"/>
              <a:lumOff val="60000"/>
            </a:schemeClr>
          </a:solidFill>
          <a:ln w="25400" cap="flat" cmpd="sng" algn="ctr">
            <a:solidFill>
              <a:schemeClr val="accent3">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95" name="Dodecagon 194"/>
          <p:cNvSpPr>
            <a:spLocks noChangeAspect="1"/>
          </p:cNvSpPr>
          <p:nvPr/>
        </p:nvSpPr>
        <p:spPr bwMode="auto">
          <a:xfrm>
            <a:off x="7239000" y="1873250"/>
            <a:ext cx="158008" cy="164592"/>
          </a:xfrm>
          <a:prstGeom prst="dodecagon">
            <a:avLst/>
          </a:prstGeom>
          <a:solidFill>
            <a:schemeClr val="accent3">
              <a:lumMod val="40000"/>
              <a:lumOff val="60000"/>
            </a:schemeClr>
          </a:solidFill>
          <a:ln w="25400" cap="flat" cmpd="sng" algn="ctr">
            <a:solidFill>
              <a:schemeClr val="accent3">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99" name="Dodecagon 198"/>
          <p:cNvSpPr>
            <a:spLocks noChangeAspect="1"/>
          </p:cNvSpPr>
          <p:nvPr/>
        </p:nvSpPr>
        <p:spPr bwMode="auto">
          <a:xfrm>
            <a:off x="7239000" y="2889250"/>
            <a:ext cx="158008" cy="164592"/>
          </a:xfrm>
          <a:prstGeom prst="dodecagon">
            <a:avLst/>
          </a:prstGeom>
          <a:solidFill>
            <a:schemeClr val="accent3">
              <a:lumMod val="40000"/>
              <a:lumOff val="60000"/>
            </a:schemeClr>
          </a:solidFill>
          <a:ln w="25400" cap="flat" cmpd="sng" algn="ctr">
            <a:solidFill>
              <a:schemeClr val="accent3">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215" name="Straight Arrow Connector 214"/>
          <p:cNvCxnSpPr>
            <a:stCxn id="164" idx="2"/>
            <a:endCxn id="178" idx="7"/>
          </p:cNvCxnSpPr>
          <p:nvPr/>
        </p:nvCxnSpPr>
        <p:spPr bwMode="auto">
          <a:xfrm>
            <a:off x="4202958" y="1971248"/>
            <a:ext cx="381742" cy="1588"/>
          </a:xfrm>
          <a:prstGeom prst="straightConnector1">
            <a:avLst/>
          </a:prstGeom>
          <a:noFill/>
          <a:ln w="25400" cap="flat" cmpd="sng" algn="ctr">
            <a:solidFill>
              <a:schemeClr val="tx1"/>
            </a:solidFill>
            <a:prstDash val="solid"/>
            <a:round/>
            <a:headEnd type="none" w="med" len="med"/>
            <a:tailEnd type="arrow"/>
          </a:ln>
          <a:effectLst/>
        </p:spPr>
      </p:cxnSp>
      <p:cxnSp>
        <p:nvCxnSpPr>
          <p:cNvPr id="217" name="Straight Arrow Connector 216"/>
          <p:cNvCxnSpPr>
            <a:stCxn id="178" idx="2"/>
            <a:endCxn id="179" idx="7"/>
          </p:cNvCxnSpPr>
          <p:nvPr/>
        </p:nvCxnSpPr>
        <p:spPr bwMode="auto">
          <a:xfrm>
            <a:off x="4742708" y="1971248"/>
            <a:ext cx="362692" cy="6350"/>
          </a:xfrm>
          <a:prstGeom prst="straightConnector1">
            <a:avLst/>
          </a:prstGeom>
          <a:noFill/>
          <a:ln w="25400" cap="flat" cmpd="sng" algn="ctr">
            <a:solidFill>
              <a:schemeClr val="tx1"/>
            </a:solidFill>
            <a:prstDash val="solid"/>
            <a:round/>
            <a:headEnd type="none" w="med" len="med"/>
            <a:tailEnd type="arrow"/>
          </a:ln>
          <a:effectLst/>
        </p:spPr>
      </p:cxnSp>
      <p:cxnSp>
        <p:nvCxnSpPr>
          <p:cNvPr id="219" name="Straight Arrow Connector 218"/>
          <p:cNvCxnSpPr>
            <a:stCxn id="179" idx="2"/>
            <a:endCxn id="183" idx="7"/>
          </p:cNvCxnSpPr>
          <p:nvPr/>
        </p:nvCxnSpPr>
        <p:spPr bwMode="auto">
          <a:xfrm flipV="1">
            <a:off x="5263408" y="1971248"/>
            <a:ext cx="381742" cy="6350"/>
          </a:xfrm>
          <a:prstGeom prst="straightConnector1">
            <a:avLst/>
          </a:prstGeom>
          <a:noFill/>
          <a:ln w="25400" cap="flat" cmpd="sng" algn="ctr">
            <a:solidFill>
              <a:schemeClr val="tx1"/>
            </a:solidFill>
            <a:prstDash val="solid"/>
            <a:round/>
            <a:headEnd type="none" w="med" len="med"/>
            <a:tailEnd type="arrow"/>
          </a:ln>
          <a:effectLst/>
        </p:spPr>
      </p:cxnSp>
      <p:cxnSp>
        <p:nvCxnSpPr>
          <p:cNvPr id="223" name="Straight Arrow Connector 222"/>
          <p:cNvCxnSpPr>
            <a:stCxn id="183" idx="2"/>
            <a:endCxn id="187" idx="7"/>
          </p:cNvCxnSpPr>
          <p:nvPr/>
        </p:nvCxnSpPr>
        <p:spPr bwMode="auto">
          <a:xfrm>
            <a:off x="5803158" y="1971248"/>
            <a:ext cx="394442" cy="1588"/>
          </a:xfrm>
          <a:prstGeom prst="straightConnector1">
            <a:avLst/>
          </a:prstGeom>
          <a:noFill/>
          <a:ln w="25400" cap="flat" cmpd="sng" algn="ctr">
            <a:solidFill>
              <a:schemeClr val="tx1"/>
            </a:solidFill>
            <a:prstDash val="solid"/>
            <a:round/>
            <a:headEnd type="none" w="med" len="med"/>
            <a:tailEnd type="arrow"/>
          </a:ln>
          <a:effectLst/>
        </p:spPr>
      </p:cxnSp>
      <p:cxnSp>
        <p:nvCxnSpPr>
          <p:cNvPr id="225" name="Straight Arrow Connector 224"/>
          <p:cNvCxnSpPr>
            <a:stCxn id="187" idx="2"/>
            <a:endCxn id="191" idx="7"/>
          </p:cNvCxnSpPr>
          <p:nvPr/>
        </p:nvCxnSpPr>
        <p:spPr bwMode="auto">
          <a:xfrm>
            <a:off x="6355608" y="1971248"/>
            <a:ext cx="362692" cy="6350"/>
          </a:xfrm>
          <a:prstGeom prst="straightConnector1">
            <a:avLst/>
          </a:prstGeom>
          <a:noFill/>
          <a:ln w="25400" cap="flat" cmpd="sng" algn="ctr">
            <a:solidFill>
              <a:schemeClr val="tx1"/>
            </a:solidFill>
            <a:prstDash val="solid"/>
            <a:round/>
            <a:headEnd type="none" w="med" len="med"/>
            <a:tailEnd type="arrow"/>
          </a:ln>
          <a:effectLst/>
        </p:spPr>
      </p:cxnSp>
      <p:cxnSp>
        <p:nvCxnSpPr>
          <p:cNvPr id="227" name="Straight Arrow Connector 226"/>
          <p:cNvCxnSpPr>
            <a:stCxn id="191" idx="2"/>
            <a:endCxn id="195" idx="7"/>
          </p:cNvCxnSpPr>
          <p:nvPr/>
        </p:nvCxnSpPr>
        <p:spPr bwMode="auto">
          <a:xfrm>
            <a:off x="6876308" y="1977598"/>
            <a:ext cx="362692" cy="1588"/>
          </a:xfrm>
          <a:prstGeom prst="straightConnector1">
            <a:avLst/>
          </a:prstGeom>
          <a:noFill/>
          <a:ln w="25400" cap="flat" cmpd="sng" algn="ctr">
            <a:solidFill>
              <a:schemeClr val="tx1"/>
            </a:solidFill>
            <a:prstDash val="solid"/>
            <a:round/>
            <a:headEnd type="none" w="med" len="med"/>
            <a:tailEnd type="arrow"/>
          </a:ln>
          <a:effectLst/>
        </p:spPr>
      </p:cxnSp>
      <p:cxnSp>
        <p:nvCxnSpPr>
          <p:cNvPr id="235" name="Straight Arrow Connector 234"/>
          <p:cNvCxnSpPr>
            <a:stCxn id="195" idx="5"/>
            <a:endCxn id="199" idx="10"/>
          </p:cNvCxnSpPr>
          <p:nvPr/>
        </p:nvCxnSpPr>
        <p:spPr bwMode="auto">
          <a:xfrm rot="5400000">
            <a:off x="6871130" y="2463546"/>
            <a:ext cx="851408" cy="1588"/>
          </a:xfrm>
          <a:prstGeom prst="straightConnector1">
            <a:avLst/>
          </a:prstGeom>
          <a:noFill/>
          <a:ln w="25400" cap="flat" cmpd="sng" algn="ctr">
            <a:solidFill>
              <a:schemeClr val="tx1"/>
            </a:solidFill>
            <a:prstDash val="solid"/>
            <a:round/>
            <a:headEnd type="none" w="med" len="med"/>
            <a:tailEnd type="arrow"/>
          </a:ln>
          <a:effectLst/>
        </p:spPr>
      </p:cxnSp>
      <p:graphicFrame>
        <p:nvGraphicFramePr>
          <p:cNvPr id="147475" name="Object 19"/>
          <p:cNvGraphicFramePr>
            <a:graphicFrameLocks noChangeAspect="1"/>
          </p:cNvGraphicFramePr>
          <p:nvPr/>
        </p:nvGraphicFramePr>
        <p:xfrm>
          <a:off x="2773363" y="4648200"/>
          <a:ext cx="3757612" cy="411163"/>
        </p:xfrm>
        <a:graphic>
          <a:graphicData uri="http://schemas.openxmlformats.org/presentationml/2006/ole">
            <p:oleObj spid="_x0000_s147475" name="Equation" r:id="rId22" imgW="2070100" imgH="228600" progId="Equation.DSMT4">
              <p:embed/>
            </p:oleObj>
          </a:graphicData>
        </a:graphic>
      </p:graphicFrame>
      <p:graphicFrame>
        <p:nvGraphicFramePr>
          <p:cNvPr id="147476" name="Object 20"/>
          <p:cNvGraphicFramePr>
            <a:graphicFrameLocks noChangeAspect="1"/>
          </p:cNvGraphicFramePr>
          <p:nvPr/>
        </p:nvGraphicFramePr>
        <p:xfrm>
          <a:off x="1522413" y="5105400"/>
          <a:ext cx="6548437" cy="411163"/>
        </p:xfrm>
        <a:graphic>
          <a:graphicData uri="http://schemas.openxmlformats.org/presentationml/2006/ole">
            <p:oleObj spid="_x0000_s147476" name="Equation" r:id="rId23" imgW="3606800" imgH="228600" progId="Equation.DSMT4">
              <p:embed/>
            </p:oleObj>
          </a:graphicData>
        </a:graphic>
      </p:graphicFrame>
      <p:graphicFrame>
        <p:nvGraphicFramePr>
          <p:cNvPr id="147477" name="Object 21"/>
          <p:cNvGraphicFramePr>
            <a:graphicFrameLocks noChangeAspect="1"/>
          </p:cNvGraphicFramePr>
          <p:nvPr/>
        </p:nvGraphicFramePr>
        <p:xfrm>
          <a:off x="2903538" y="5654675"/>
          <a:ext cx="3871912" cy="365125"/>
        </p:xfrm>
        <a:graphic>
          <a:graphicData uri="http://schemas.openxmlformats.org/presentationml/2006/ole">
            <p:oleObj spid="_x0000_s147477" name="Equation" r:id="rId24" imgW="2133600" imgH="2032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Rectangle 2"/>
          <p:cNvSpPr>
            <a:spLocks noGrp="1" noChangeArrowheads="1"/>
          </p:cNvSpPr>
          <p:nvPr>
            <p:ph type="title"/>
          </p:nvPr>
        </p:nvSpPr>
        <p:spPr>
          <a:xfrm>
            <a:off x="457200" y="236538"/>
            <a:ext cx="8229600" cy="830262"/>
          </a:xfrm>
        </p:spPr>
        <p:txBody>
          <a:bodyPr/>
          <a:lstStyle/>
          <a:p>
            <a:pPr>
              <a:defRPr/>
            </a:pPr>
            <a:r>
              <a:rPr lang="en-US" sz="3200" b="1" dirty="0" smtClean="0">
                <a:solidFill>
                  <a:srgbClr val="A50021"/>
                </a:solidFill>
                <a:latin typeface="+mn-lt"/>
              </a:rPr>
              <a:t>Computing </a:t>
            </a:r>
            <a:r>
              <a:rPr lang="en-US" sz="3200" b="1" dirty="0" err="1" smtClean="0">
                <a:solidFill>
                  <a:srgbClr val="A50021"/>
                </a:solidFill>
              </a:rPr>
              <a:t>T</a:t>
            </a:r>
            <a:r>
              <a:rPr lang="en-US" sz="3200" b="1" baseline="-25000" dirty="0" err="1" smtClean="0">
                <a:solidFill>
                  <a:srgbClr val="A50021"/>
                </a:solidFill>
              </a:rPr>
              <a:t>R</a:t>
            </a:r>
            <a:r>
              <a:rPr lang="en-US" sz="3200" b="1" dirty="0" err="1" smtClean="0">
                <a:solidFill>
                  <a:srgbClr val="A50021"/>
                </a:solidFill>
              </a:rPr>
              <a:t>(p</a:t>
            </a:r>
            <a:r>
              <a:rPr lang="en-US" sz="3200" b="1" dirty="0" smtClean="0">
                <a:solidFill>
                  <a:srgbClr val="A50021"/>
                </a:solidFill>
              </a:rPr>
              <a:t>) </a:t>
            </a:r>
            <a:r>
              <a:rPr lang="en-US" sz="3200" b="1" dirty="0" smtClean="0">
                <a:solidFill>
                  <a:srgbClr val="A50021"/>
                </a:solidFill>
                <a:latin typeface="+mn-lt"/>
              </a:rPr>
              <a:t> </a:t>
            </a:r>
            <a:endParaRPr lang="en-US" sz="3200" b="1" dirty="0">
              <a:solidFill>
                <a:srgbClr val="A50021"/>
              </a:solidFill>
              <a:latin typeface="+mn-lt"/>
            </a:endParaRPr>
          </a:p>
        </p:txBody>
      </p:sp>
      <p:sp>
        <p:nvSpPr>
          <p:cNvPr id="61" name="Rectangle 4"/>
          <p:cNvSpPr txBox="1">
            <a:spLocks noChangeArrowheads="1"/>
          </p:cNvSpPr>
          <p:nvPr/>
        </p:nvSpPr>
        <p:spPr bwMode="auto">
          <a:xfrm>
            <a:off x="3505200" y="1752600"/>
            <a:ext cx="5029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tabLst/>
              <a:defRPr/>
            </a:pPr>
            <a:r>
              <a:rPr lang="en-US" altLang="zh-CN" sz="2400" dirty="0" smtClean="0">
                <a:solidFill>
                  <a:srgbClr val="006600"/>
                </a:solidFill>
                <a:latin typeface="+mn-lt"/>
                <a:ea typeface="ＭＳ Ｐゴシック" charset="-128"/>
                <a:cs typeface="Arial"/>
              </a:rPr>
              <a:t>Theorem</a:t>
            </a:r>
            <a:r>
              <a:rPr kumimoji="0" lang="en-US" altLang="zh-CN" sz="2400" b="1" i="0" u="none" strike="noStrike" kern="1200" cap="none" spc="0" normalizeH="0" noProof="0" dirty="0" smtClean="0">
                <a:ln>
                  <a:noFill/>
                </a:ln>
                <a:solidFill>
                  <a:srgbClr val="006600"/>
                </a:solidFill>
                <a:effectLst/>
                <a:uLnTx/>
                <a:uFillTx/>
                <a:latin typeface="+mn-lt"/>
                <a:ea typeface="ＭＳ Ｐゴシック" charset="-128"/>
                <a:cs typeface="Arial"/>
              </a:rPr>
              <a:t>:</a:t>
            </a:r>
            <a:r>
              <a:rPr kumimoji="0" lang="en-US" altLang="zh-CN" sz="24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kumimoji="0" lang="en-US" altLang="zh-CN" sz="2400" b="1" i="0" u="none" strike="noStrike" kern="1200" cap="none" spc="0" normalizeH="0" baseline="0" noProof="0" dirty="0" smtClean="0">
                <a:ln>
                  <a:noFill/>
                </a:ln>
                <a:solidFill>
                  <a:schemeClr val="tx2"/>
                </a:solidFill>
                <a:effectLst/>
                <a:uLnTx/>
                <a:uFillTx/>
                <a:latin typeface="+mn-lt"/>
                <a:ea typeface="ＭＳ Ｐゴシック" charset="-128"/>
                <a:cs typeface="Arial"/>
              </a:rPr>
              <a:t>If</a:t>
            </a:r>
            <a:r>
              <a:rPr kumimoji="0" lang="en-US" altLang="zh-CN" sz="2400" b="1" i="0" u="none" strike="noStrike" kern="1200" cap="none" spc="0" normalizeH="0" baseline="0" noProof="0" dirty="0" smtClean="0">
                <a:ln>
                  <a:noFill/>
                </a:ln>
                <a:effectLst/>
                <a:uLnTx/>
                <a:uFillTx/>
                <a:latin typeface="+mn-lt"/>
                <a:ea typeface="ＭＳ Ｐゴシック" charset="-128"/>
                <a:cs typeface="Arial"/>
              </a:rPr>
              <a:t> </a:t>
            </a:r>
            <a:r>
              <a:rPr kumimoji="0" lang="en-US" altLang="zh-CN" sz="2400" b="1" i="1" u="none" strike="noStrike" kern="1200" cap="none" spc="0" normalizeH="0" baseline="0" noProof="0" dirty="0" err="1" smtClean="0">
                <a:ln>
                  <a:noFill/>
                </a:ln>
                <a:effectLst/>
                <a:uLnTx/>
                <a:uFillTx/>
                <a:latin typeface="+mn-lt"/>
                <a:ea typeface="ＭＳ Ｐゴシック" charset="-128"/>
                <a:cs typeface="Arial"/>
              </a:rPr>
              <a:t>f</a:t>
            </a:r>
            <a:r>
              <a:rPr kumimoji="0" lang="en-US" altLang="zh-CN" sz="2400" b="1" i="0" u="none" strike="noStrike" kern="1200" cap="none" spc="0" normalizeH="0" baseline="0" noProof="0" dirty="0" smtClean="0">
                <a:ln>
                  <a:noFill/>
                </a:ln>
                <a:effectLst/>
                <a:uLnTx/>
                <a:uFillTx/>
                <a:latin typeface="+mn-lt"/>
                <a:ea typeface="ＭＳ Ｐゴシック" charset="-128"/>
                <a:cs typeface="Arial"/>
              </a:rPr>
              <a:t> is multi-affine </a:t>
            </a:r>
            <a:r>
              <a:rPr kumimoji="0" lang="en-US" altLang="zh-CN" sz="2400" b="1" i="0" u="none" strike="noStrike" kern="1200" cap="none" spc="0" normalizeH="0" baseline="0" noProof="0" dirty="0" smtClean="0">
                <a:ln>
                  <a:noFill/>
                </a:ln>
                <a:solidFill>
                  <a:srgbClr val="1F497D"/>
                </a:solidFill>
                <a:effectLst/>
                <a:uLnTx/>
                <a:uFillTx/>
                <a:latin typeface="+mn-lt"/>
                <a:ea typeface="ＭＳ Ｐゴシック" charset="-128"/>
                <a:cs typeface="Arial"/>
              </a:rPr>
              <a:t>then</a:t>
            </a:r>
            <a:r>
              <a:rPr kumimoji="0" lang="en-US" altLang="zh-CN" sz="2000" b="1" i="0" u="none" strike="noStrike" kern="0" cap="none" spc="0" normalizeH="0" baseline="0" noProof="0" dirty="0" smtClean="0">
                <a:ln>
                  <a:noFill/>
                </a:ln>
                <a:solidFill>
                  <a:srgbClr val="1F497D"/>
                </a:solidFill>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solidFill>
                  <a:srgbClr val="000000"/>
                </a:solidFill>
                <a:effectLst/>
                <a:uLnTx/>
                <a:uFillTx/>
                <a:latin typeface="+mn-lt"/>
                <a:ea typeface="ＭＳ Ｐゴシック" charset="-128"/>
                <a:cs typeface="Arial"/>
              </a:rPr>
              <a:t> </a:t>
            </a:r>
          </a:p>
        </p:txBody>
      </p:sp>
      <p:graphicFrame>
        <p:nvGraphicFramePr>
          <p:cNvPr id="123917" name="Object 13"/>
          <p:cNvGraphicFramePr>
            <a:graphicFrameLocks noChangeAspect="1"/>
          </p:cNvGraphicFramePr>
          <p:nvPr/>
        </p:nvGraphicFramePr>
        <p:xfrm>
          <a:off x="3824288" y="2354262"/>
          <a:ext cx="4367212" cy="388938"/>
        </p:xfrm>
        <a:graphic>
          <a:graphicData uri="http://schemas.openxmlformats.org/presentationml/2006/ole">
            <p:oleObj spid="_x0000_s123917" name="Equation" r:id="rId3" imgW="2247900" imgH="203200" progId="Equation.DSMT4">
              <p:embed/>
            </p:oleObj>
          </a:graphicData>
        </a:graphic>
      </p:graphicFrame>
      <p:grpSp>
        <p:nvGrpSpPr>
          <p:cNvPr id="27" name="Group 26"/>
          <p:cNvGrpSpPr>
            <a:grpSpLocks noChangeAspect="1"/>
          </p:cNvGrpSpPr>
          <p:nvPr/>
        </p:nvGrpSpPr>
        <p:grpSpPr>
          <a:xfrm>
            <a:off x="1233756" y="1234440"/>
            <a:ext cx="1585644" cy="2194560"/>
            <a:chOff x="381000" y="1889124"/>
            <a:chExt cx="2490787" cy="3444876"/>
          </a:xfrm>
        </p:grpSpPr>
        <p:sp>
          <p:nvSpPr>
            <p:cNvPr id="7" name="Rectangle 6"/>
            <p:cNvSpPr/>
            <p:nvPr/>
          </p:nvSpPr>
          <p:spPr bwMode="auto">
            <a:xfrm>
              <a:off x="709612" y="2659062"/>
              <a:ext cx="1447800" cy="2362200"/>
            </a:xfrm>
            <a:prstGeom prst="rect">
              <a:avLst/>
            </a:prstGeom>
            <a:solidFill>
              <a:schemeClr val="accent5">
                <a:lumMod val="20000"/>
                <a:lumOff val="80000"/>
              </a:schemeClr>
            </a:solid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9" name="Straight Arrow Connector 8"/>
            <p:cNvCxnSpPr/>
            <p:nvPr/>
          </p:nvCxnSpPr>
          <p:spPr bwMode="auto">
            <a:xfrm rot="5400000" flipH="1" flipV="1">
              <a:off x="2157412" y="2125662"/>
              <a:ext cx="533400" cy="533400"/>
            </a:xfrm>
            <a:prstGeom prst="straightConnector1">
              <a:avLst/>
            </a:prstGeom>
            <a:noFill/>
            <a:ln w="19050" cap="flat" cmpd="sng" algn="ctr">
              <a:solidFill>
                <a:schemeClr val="accent1">
                  <a:lumMod val="75000"/>
                </a:schemeClr>
              </a:solidFill>
              <a:prstDash val="solid"/>
              <a:round/>
              <a:headEnd type="none" w="med" len="med"/>
              <a:tailEnd type="arrow"/>
            </a:ln>
            <a:effectLst/>
          </p:spPr>
        </p:cxnSp>
        <p:cxnSp>
          <p:nvCxnSpPr>
            <p:cNvPr id="12" name="Straight Arrow Connector 11"/>
            <p:cNvCxnSpPr/>
            <p:nvPr/>
          </p:nvCxnSpPr>
          <p:spPr bwMode="auto">
            <a:xfrm flipV="1">
              <a:off x="2157412" y="4652962"/>
              <a:ext cx="546100" cy="368300"/>
            </a:xfrm>
            <a:prstGeom prst="straightConnector1">
              <a:avLst/>
            </a:prstGeom>
            <a:noFill/>
            <a:ln w="19050" cap="flat" cmpd="sng" algn="ctr">
              <a:solidFill>
                <a:schemeClr val="tx2"/>
              </a:solidFill>
              <a:prstDash val="solid"/>
              <a:round/>
              <a:headEnd type="none" w="med" len="med"/>
              <a:tailEnd type="arrow"/>
            </a:ln>
            <a:effectLst/>
          </p:spPr>
        </p:cxnSp>
        <p:cxnSp>
          <p:nvCxnSpPr>
            <p:cNvPr id="15" name="Straight Arrow Connector 14"/>
            <p:cNvCxnSpPr/>
            <p:nvPr/>
          </p:nvCxnSpPr>
          <p:spPr bwMode="auto">
            <a:xfrm rot="5400000" flipH="1" flipV="1">
              <a:off x="442912" y="4602162"/>
              <a:ext cx="685800" cy="152400"/>
            </a:xfrm>
            <a:prstGeom prst="straightConnector1">
              <a:avLst/>
            </a:prstGeom>
            <a:noFill/>
            <a:ln w="19050" cap="flat" cmpd="sng" algn="ctr">
              <a:solidFill>
                <a:schemeClr val="tx2"/>
              </a:solidFill>
              <a:prstDash val="solid"/>
              <a:round/>
              <a:headEnd type="none" w="med" len="med"/>
              <a:tailEnd type="arrow"/>
            </a:ln>
            <a:effectLst/>
          </p:spPr>
        </p:cxnSp>
        <p:cxnSp>
          <p:nvCxnSpPr>
            <p:cNvPr id="17" name="Straight Arrow Connector 16"/>
            <p:cNvCxnSpPr/>
            <p:nvPr/>
          </p:nvCxnSpPr>
          <p:spPr bwMode="auto">
            <a:xfrm rot="16200000" flipV="1">
              <a:off x="481012" y="2430462"/>
              <a:ext cx="381000" cy="76200"/>
            </a:xfrm>
            <a:prstGeom prst="straightConnector1">
              <a:avLst/>
            </a:prstGeom>
            <a:noFill/>
            <a:ln w="19050"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rot="16200000" flipV="1">
              <a:off x="915987" y="3560762"/>
              <a:ext cx="381000" cy="76200"/>
            </a:xfrm>
            <a:prstGeom prst="straightConnector1">
              <a:avLst/>
            </a:prstGeom>
            <a:noFill/>
            <a:ln w="19050" cap="flat" cmpd="sng" algn="ctr">
              <a:solidFill>
                <a:schemeClr val="tx2"/>
              </a:solidFill>
              <a:prstDash val="solid"/>
              <a:round/>
              <a:headEnd type="none" w="med" len="med"/>
              <a:tailEnd type="arrow"/>
            </a:ln>
            <a:effectLst/>
          </p:spPr>
        </p:cxnSp>
        <p:graphicFrame>
          <p:nvGraphicFramePr>
            <p:cNvPr id="123906" name="Object 2"/>
            <p:cNvGraphicFramePr>
              <a:graphicFrameLocks noChangeAspect="1"/>
            </p:cNvGraphicFramePr>
            <p:nvPr/>
          </p:nvGraphicFramePr>
          <p:xfrm>
            <a:off x="858837" y="4259262"/>
            <a:ext cx="688975" cy="388938"/>
          </p:xfrm>
          <a:graphic>
            <a:graphicData uri="http://schemas.openxmlformats.org/presentationml/2006/ole">
              <p:oleObj spid="_x0000_s123906" name="Equation" r:id="rId4" imgW="355600" imgH="203200" progId="Equation.DSMT4">
                <p:embed/>
              </p:oleObj>
            </a:graphicData>
          </a:graphic>
        </p:graphicFrame>
        <p:graphicFrame>
          <p:nvGraphicFramePr>
            <p:cNvPr id="123907" name="Object 3"/>
            <p:cNvGraphicFramePr>
              <a:graphicFrameLocks noChangeAspect="1"/>
            </p:cNvGraphicFramePr>
            <p:nvPr/>
          </p:nvGraphicFramePr>
          <p:xfrm>
            <a:off x="381000" y="1889124"/>
            <a:ext cx="738187" cy="388938"/>
          </p:xfrm>
          <a:graphic>
            <a:graphicData uri="http://schemas.openxmlformats.org/presentationml/2006/ole">
              <p:oleObj spid="_x0000_s123907" name="Equation" r:id="rId5" imgW="381000" imgH="203200" progId="Equation.DSMT4">
                <p:embed/>
              </p:oleObj>
            </a:graphicData>
          </a:graphic>
        </p:graphicFrame>
        <p:graphicFrame>
          <p:nvGraphicFramePr>
            <p:cNvPr id="123908" name="Object 4"/>
            <p:cNvGraphicFramePr>
              <a:graphicFrameLocks noChangeAspect="1"/>
            </p:cNvGraphicFramePr>
            <p:nvPr/>
          </p:nvGraphicFramePr>
          <p:xfrm>
            <a:off x="2157412" y="4259262"/>
            <a:ext cx="714375" cy="388938"/>
          </p:xfrm>
          <a:graphic>
            <a:graphicData uri="http://schemas.openxmlformats.org/presentationml/2006/ole">
              <p:oleObj spid="_x0000_s123908" name="Equation" r:id="rId6" imgW="368300" imgH="203200" progId="Equation.DSMT4">
                <p:embed/>
              </p:oleObj>
            </a:graphicData>
          </a:graphic>
        </p:graphicFrame>
        <p:graphicFrame>
          <p:nvGraphicFramePr>
            <p:cNvPr id="123909" name="Object 5"/>
            <p:cNvGraphicFramePr>
              <a:graphicFrameLocks noChangeAspect="1"/>
            </p:cNvGraphicFramePr>
            <p:nvPr/>
          </p:nvGraphicFramePr>
          <p:xfrm>
            <a:off x="1852612" y="1889124"/>
            <a:ext cx="714375" cy="388938"/>
          </p:xfrm>
          <a:graphic>
            <a:graphicData uri="http://schemas.openxmlformats.org/presentationml/2006/ole">
              <p:oleObj spid="_x0000_s123909" name="Equation" r:id="rId7" imgW="368300" imgH="203200" progId="Equation.DSMT4">
                <p:embed/>
              </p:oleObj>
            </a:graphicData>
          </a:graphic>
        </p:graphicFrame>
        <p:graphicFrame>
          <p:nvGraphicFramePr>
            <p:cNvPr id="123910" name="Object 6"/>
            <p:cNvGraphicFramePr>
              <a:graphicFrameLocks noChangeAspect="1"/>
            </p:cNvGraphicFramePr>
            <p:nvPr/>
          </p:nvGraphicFramePr>
          <p:xfrm>
            <a:off x="2233612" y="2506662"/>
            <a:ext cx="295275" cy="388938"/>
          </p:xfrm>
          <a:graphic>
            <a:graphicData uri="http://schemas.openxmlformats.org/presentationml/2006/ole">
              <p:oleObj spid="_x0000_s123910" name="Equation" r:id="rId8" imgW="152400" imgH="203200" progId="Equation.DSMT4">
                <p:embed/>
              </p:oleObj>
            </a:graphicData>
          </a:graphic>
        </p:graphicFrame>
        <p:graphicFrame>
          <p:nvGraphicFramePr>
            <p:cNvPr id="123911" name="Object 7"/>
            <p:cNvGraphicFramePr>
              <a:graphicFrameLocks noChangeAspect="1"/>
            </p:cNvGraphicFramePr>
            <p:nvPr/>
          </p:nvGraphicFramePr>
          <p:xfrm>
            <a:off x="388937" y="2506662"/>
            <a:ext cx="320675" cy="388938"/>
          </p:xfrm>
          <a:graphic>
            <a:graphicData uri="http://schemas.openxmlformats.org/presentationml/2006/ole">
              <p:oleObj spid="_x0000_s123911" name="Equation" r:id="rId9" imgW="165100" imgH="203200" progId="Equation.DSMT4">
                <p:embed/>
              </p:oleObj>
            </a:graphicData>
          </a:graphic>
        </p:graphicFrame>
        <p:graphicFrame>
          <p:nvGraphicFramePr>
            <p:cNvPr id="123912" name="Object 8"/>
            <p:cNvGraphicFramePr>
              <a:graphicFrameLocks noChangeAspect="1"/>
            </p:cNvGraphicFramePr>
            <p:nvPr/>
          </p:nvGraphicFramePr>
          <p:xfrm>
            <a:off x="477837" y="4937125"/>
            <a:ext cx="295275" cy="388937"/>
          </p:xfrm>
          <a:graphic>
            <a:graphicData uri="http://schemas.openxmlformats.org/presentationml/2006/ole">
              <p:oleObj spid="_x0000_s123912" name="Equation" r:id="rId10" imgW="152400" imgH="203200" progId="Equation.DSMT4">
                <p:embed/>
              </p:oleObj>
            </a:graphicData>
          </a:graphic>
        </p:graphicFrame>
        <p:graphicFrame>
          <p:nvGraphicFramePr>
            <p:cNvPr id="123913" name="Object 9"/>
            <p:cNvGraphicFramePr>
              <a:graphicFrameLocks noChangeAspect="1"/>
            </p:cNvGraphicFramePr>
            <p:nvPr/>
          </p:nvGraphicFramePr>
          <p:xfrm>
            <a:off x="2079625" y="4945062"/>
            <a:ext cx="319087" cy="388938"/>
          </p:xfrm>
          <a:graphic>
            <a:graphicData uri="http://schemas.openxmlformats.org/presentationml/2006/ole">
              <p:oleObj spid="_x0000_s123913" name="Equation" r:id="rId11" imgW="165100" imgH="203200" progId="Equation.DSMT4">
                <p:embed/>
              </p:oleObj>
            </a:graphicData>
          </a:graphic>
        </p:graphicFrame>
        <p:graphicFrame>
          <p:nvGraphicFramePr>
            <p:cNvPr id="123914" name="Object 10"/>
            <p:cNvGraphicFramePr>
              <a:graphicFrameLocks noChangeAspect="1"/>
            </p:cNvGraphicFramePr>
            <p:nvPr/>
          </p:nvGraphicFramePr>
          <p:xfrm>
            <a:off x="1014412" y="3863974"/>
            <a:ext cx="244475" cy="242888"/>
          </p:xfrm>
          <a:graphic>
            <a:graphicData uri="http://schemas.openxmlformats.org/presentationml/2006/ole">
              <p:oleObj spid="_x0000_s123914" name="Equation" r:id="rId12" imgW="127000" imgH="127000" progId="Equation.DSMT4">
                <p:embed/>
              </p:oleObj>
            </a:graphicData>
          </a:graphic>
        </p:graphicFrame>
        <p:graphicFrame>
          <p:nvGraphicFramePr>
            <p:cNvPr id="123915" name="Object 11"/>
            <p:cNvGraphicFramePr>
              <a:graphicFrameLocks noChangeAspect="1"/>
            </p:cNvGraphicFramePr>
            <p:nvPr/>
          </p:nvGraphicFramePr>
          <p:xfrm>
            <a:off x="1335087" y="2811462"/>
            <a:ext cx="636587" cy="387350"/>
          </p:xfrm>
          <a:graphic>
            <a:graphicData uri="http://schemas.openxmlformats.org/presentationml/2006/ole">
              <p:oleObj spid="_x0000_s123915" name="Equation" r:id="rId13" imgW="330200" imgH="203200" progId="Equation.DSMT4">
                <p:embed/>
              </p:oleObj>
            </a:graphicData>
          </a:graphic>
        </p:graphicFrame>
        <p:graphicFrame>
          <p:nvGraphicFramePr>
            <p:cNvPr id="123916" name="Object 12"/>
            <p:cNvGraphicFramePr>
              <a:graphicFrameLocks noChangeAspect="1"/>
            </p:cNvGraphicFramePr>
            <p:nvPr/>
          </p:nvGraphicFramePr>
          <p:xfrm>
            <a:off x="1711325" y="4652962"/>
            <a:ext cx="293687" cy="292100"/>
          </p:xfrm>
          <a:graphic>
            <a:graphicData uri="http://schemas.openxmlformats.org/presentationml/2006/ole">
              <p:oleObj spid="_x0000_s123916" name="Equation" r:id="rId14" imgW="152400" imgH="152400" progId="Equation.DSMT4">
                <p:embed/>
              </p:oleObj>
            </a:graphicData>
          </a:graphic>
        </p:graphicFrame>
        <p:sp>
          <p:nvSpPr>
            <p:cNvPr id="59" name="Freeform 58"/>
            <p:cNvSpPr/>
            <p:nvPr/>
          </p:nvSpPr>
          <p:spPr bwMode="auto">
            <a:xfrm>
              <a:off x="1068387" y="3160712"/>
              <a:ext cx="631825" cy="311150"/>
            </a:xfrm>
            <a:custGeom>
              <a:avLst/>
              <a:gdLst>
                <a:gd name="connsiteX0" fmla="*/ 612775 w 631825"/>
                <a:gd name="connsiteY0" fmla="*/ 311150 h 311150"/>
                <a:gd name="connsiteX1" fmla="*/ 631825 w 631825"/>
                <a:gd name="connsiteY1" fmla="*/ 111125 h 311150"/>
                <a:gd name="connsiteX2" fmla="*/ 187325 w 631825"/>
                <a:gd name="connsiteY2" fmla="*/ 0 h 311150"/>
                <a:gd name="connsiteX3" fmla="*/ 0 w 631825"/>
                <a:gd name="connsiteY3" fmla="*/ 257175 h 311150"/>
                <a:gd name="connsiteX4" fmla="*/ 612775 w 631825"/>
                <a:gd name="connsiteY4" fmla="*/ 311150 h 31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25" h="311150">
                  <a:moveTo>
                    <a:pt x="612775" y="311150"/>
                  </a:moveTo>
                  <a:lnTo>
                    <a:pt x="631825" y="111125"/>
                  </a:lnTo>
                  <a:lnTo>
                    <a:pt x="187325" y="0"/>
                  </a:lnTo>
                  <a:lnTo>
                    <a:pt x="0" y="257175"/>
                  </a:lnTo>
                  <a:lnTo>
                    <a:pt x="612775" y="311150"/>
                  </a:lnTo>
                  <a:close/>
                </a:path>
              </a:pathLst>
            </a:custGeom>
            <a:solidFill>
              <a:schemeClr val="accent6">
                <a:lumMod val="20000"/>
                <a:lumOff val="80000"/>
              </a:schemeClr>
            </a:solidFill>
            <a:ln w="15875"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9" name="Straight Arrow Connector 18"/>
            <p:cNvCxnSpPr/>
            <p:nvPr/>
          </p:nvCxnSpPr>
          <p:spPr bwMode="auto">
            <a:xfrm rot="5400000" flipH="1" flipV="1">
              <a:off x="868362" y="3424237"/>
              <a:ext cx="666750" cy="114300"/>
            </a:xfrm>
            <a:prstGeom prst="straightConnector1">
              <a:avLst/>
            </a:prstGeom>
            <a:noFill/>
            <a:ln w="19050" cap="flat" cmpd="sng" algn="ctr">
              <a:solidFill>
                <a:schemeClr val="tx2"/>
              </a:solidFill>
              <a:prstDash val="solid"/>
              <a:round/>
              <a:headEnd type="none" w="med" len="med"/>
              <a:tailEnd type="arrow"/>
            </a:ln>
            <a:effectLst/>
          </p:spPr>
        </p:cxnSp>
        <p:cxnSp>
          <p:nvCxnSpPr>
            <p:cNvPr id="41" name="Straight Arrow Connector 40"/>
            <p:cNvCxnSpPr/>
            <p:nvPr/>
          </p:nvCxnSpPr>
          <p:spPr bwMode="auto">
            <a:xfrm rot="5400000" flipH="1" flipV="1">
              <a:off x="1176337" y="3262312"/>
              <a:ext cx="533400" cy="533400"/>
            </a:xfrm>
            <a:prstGeom prst="straightConnector1">
              <a:avLst/>
            </a:prstGeom>
            <a:noFill/>
            <a:ln w="19050" cap="flat" cmpd="sng" algn="ctr">
              <a:solidFill>
                <a:schemeClr val="tx2"/>
              </a:solidFill>
              <a:prstDash val="solid"/>
              <a:round/>
              <a:headEnd type="none" w="med" len="med"/>
              <a:tailEnd type="arrow"/>
            </a:ln>
            <a:effectLst/>
          </p:spPr>
        </p:cxnSp>
        <p:cxnSp>
          <p:nvCxnSpPr>
            <p:cNvPr id="21" name="Straight Arrow Connector 20"/>
            <p:cNvCxnSpPr/>
            <p:nvPr/>
          </p:nvCxnSpPr>
          <p:spPr bwMode="auto">
            <a:xfrm flipV="1">
              <a:off x="1144587" y="3465512"/>
              <a:ext cx="546100" cy="349250"/>
            </a:xfrm>
            <a:prstGeom prst="straightConnector1">
              <a:avLst/>
            </a:prstGeom>
            <a:noFill/>
            <a:ln w="19050" cap="flat" cmpd="sng" algn="ctr">
              <a:solidFill>
                <a:schemeClr val="tx2"/>
              </a:solidFill>
              <a:prstDash val="solid"/>
              <a:round/>
              <a:headEnd type="none" w="med" len="med"/>
              <a:tailEnd type="arrow"/>
            </a:ln>
            <a:effectLst/>
          </p:spPr>
        </p:cxnSp>
        <p:sp>
          <p:nvSpPr>
            <p:cNvPr id="26" name="Dodecagon 25"/>
            <p:cNvSpPr>
              <a:spLocks noChangeAspect="1"/>
            </p:cNvSpPr>
            <p:nvPr/>
          </p:nvSpPr>
          <p:spPr bwMode="auto">
            <a:xfrm>
              <a:off x="1130300" y="3784600"/>
              <a:ext cx="45720" cy="45720"/>
            </a:xfrm>
            <a:prstGeom prst="dodecagon">
              <a:avLst/>
            </a:prstGeom>
            <a:solidFill>
              <a:schemeClr val="tx2"/>
            </a:solidFill>
            <a:ln w="254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sp>
        <p:nvSpPr>
          <p:cNvPr id="130" name="Rectangle 4"/>
          <p:cNvSpPr txBox="1">
            <a:spLocks noChangeArrowheads="1"/>
          </p:cNvSpPr>
          <p:nvPr/>
        </p:nvSpPr>
        <p:spPr bwMode="auto">
          <a:xfrm>
            <a:off x="4114800" y="3124200"/>
            <a:ext cx="1752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tabLst/>
              <a:defRPr/>
            </a:pPr>
            <a:r>
              <a:rPr lang="en-US" altLang="zh-CN" sz="2400" noProof="0" dirty="0" smtClean="0">
                <a:solidFill>
                  <a:srgbClr val="006600"/>
                </a:solidFill>
                <a:latin typeface="+mn-lt"/>
                <a:ea typeface="ＭＳ Ｐゴシック" charset="-128"/>
                <a:cs typeface="Arial"/>
              </a:rPr>
              <a:t>Corollary:</a:t>
            </a:r>
            <a:r>
              <a:rPr kumimoji="0" lang="en-US" altLang="zh-CN" sz="2000" b="1" i="0" u="none" strike="noStrike" kern="0" cap="none" spc="0" normalizeH="0" baseline="0" noProof="0" dirty="0" smtClean="0">
                <a:ln>
                  <a:noFill/>
                </a:ln>
                <a:solidFill>
                  <a:srgbClr val="1F497D"/>
                </a:solidFill>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solidFill>
                  <a:srgbClr val="000000"/>
                </a:solidFill>
                <a:effectLst/>
                <a:uLnTx/>
                <a:uFillTx/>
                <a:latin typeface="+mn-lt"/>
                <a:ea typeface="ＭＳ Ｐゴシック" charset="-128"/>
                <a:cs typeface="Arial"/>
              </a:rPr>
              <a:t> </a:t>
            </a:r>
          </a:p>
        </p:txBody>
      </p:sp>
      <p:grpSp>
        <p:nvGrpSpPr>
          <p:cNvPr id="142" name="Group 141"/>
          <p:cNvGrpSpPr/>
          <p:nvPr/>
        </p:nvGrpSpPr>
        <p:grpSpPr>
          <a:xfrm>
            <a:off x="2286000" y="3803332"/>
            <a:ext cx="1569759" cy="2359152"/>
            <a:chOff x="2286000" y="3803332"/>
            <a:chExt cx="1569759" cy="2359152"/>
          </a:xfrm>
        </p:grpSpPr>
        <p:sp>
          <p:nvSpPr>
            <p:cNvPr id="28" name="Rectangle 27"/>
            <p:cNvSpPr/>
            <p:nvPr/>
          </p:nvSpPr>
          <p:spPr bwMode="auto">
            <a:xfrm>
              <a:off x="2853538" y="3989072"/>
              <a:ext cx="866786" cy="1795483"/>
            </a:xfrm>
            <a:prstGeom prst="rect">
              <a:avLst/>
            </a:prstGeom>
            <a:solidFill>
              <a:srgbClr val="E1B45C"/>
            </a:solid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29" name="Straight Connector 28"/>
            <p:cNvCxnSpPr/>
            <p:nvPr/>
          </p:nvCxnSpPr>
          <p:spPr bwMode="auto">
            <a:xfrm rot="5400000">
              <a:off x="2388544" y="4886168"/>
              <a:ext cx="1795483" cy="1290"/>
            </a:xfrm>
            <a:prstGeom prst="line">
              <a:avLst/>
            </a:prstGeom>
            <a:noFill/>
            <a:ln w="12700"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rot="5400000">
              <a:off x="2823228" y="4886168"/>
              <a:ext cx="1795483" cy="1290"/>
            </a:xfrm>
            <a:prstGeom prst="line">
              <a:avLst/>
            </a:prstGeom>
            <a:noFill/>
            <a:ln w="19050" cap="flat" cmpd="sng" algn="ctr">
              <a:solidFill>
                <a:schemeClr val="tx1"/>
              </a:solidFill>
              <a:prstDash val="solid"/>
              <a:round/>
              <a:headEnd type="none" w="med" len="med"/>
              <a:tailEnd type="none" w="lg" len="lg"/>
            </a:ln>
            <a:effectLst/>
          </p:spPr>
        </p:cxnSp>
        <p:graphicFrame>
          <p:nvGraphicFramePr>
            <p:cNvPr id="31" name="Object 13"/>
            <p:cNvGraphicFramePr>
              <a:graphicFrameLocks noChangeAspect="1"/>
            </p:cNvGraphicFramePr>
            <p:nvPr/>
          </p:nvGraphicFramePr>
          <p:xfrm>
            <a:off x="2311797" y="3803332"/>
            <a:ext cx="479828" cy="237334"/>
          </p:xfrm>
          <a:graphic>
            <a:graphicData uri="http://schemas.openxmlformats.org/presentationml/2006/ole">
              <p:oleObj spid="_x0000_s123920" name="Equation" r:id="rId15" imgW="304800" imgH="152400" progId="Equation.DSMT4">
                <p:embed/>
              </p:oleObj>
            </a:graphicData>
          </a:graphic>
        </p:graphicFrame>
        <p:graphicFrame>
          <p:nvGraphicFramePr>
            <p:cNvPr id="32" name="Object 14"/>
            <p:cNvGraphicFramePr>
              <a:graphicFrameLocks noChangeAspect="1"/>
            </p:cNvGraphicFramePr>
            <p:nvPr/>
          </p:nvGraphicFramePr>
          <p:xfrm>
            <a:off x="2296319" y="4174811"/>
            <a:ext cx="499176" cy="256682"/>
          </p:xfrm>
          <a:graphic>
            <a:graphicData uri="http://schemas.openxmlformats.org/presentationml/2006/ole">
              <p:oleObj spid="_x0000_s123921" name="Equation" r:id="rId16" imgW="317500" imgH="165100" progId="Equation.DSMT4">
                <p:embed/>
              </p:oleObj>
            </a:graphicData>
          </a:graphic>
        </p:graphicFrame>
        <p:graphicFrame>
          <p:nvGraphicFramePr>
            <p:cNvPr id="33" name="Object 15"/>
            <p:cNvGraphicFramePr>
              <a:graphicFrameLocks noChangeAspect="1"/>
            </p:cNvGraphicFramePr>
            <p:nvPr/>
          </p:nvGraphicFramePr>
          <p:xfrm>
            <a:off x="2286000" y="5536902"/>
            <a:ext cx="500466" cy="237334"/>
          </p:xfrm>
          <a:graphic>
            <a:graphicData uri="http://schemas.openxmlformats.org/presentationml/2006/ole">
              <p:oleObj spid="_x0000_s123922" name="Equation" r:id="rId17" imgW="317500" imgH="152400" progId="Equation.DSMT4">
                <p:embed/>
              </p:oleObj>
            </a:graphicData>
          </a:graphic>
        </p:graphicFrame>
        <p:graphicFrame>
          <p:nvGraphicFramePr>
            <p:cNvPr id="34" name="Object 16"/>
            <p:cNvGraphicFramePr>
              <a:graphicFrameLocks noChangeAspect="1"/>
            </p:cNvGraphicFramePr>
            <p:nvPr/>
          </p:nvGraphicFramePr>
          <p:xfrm>
            <a:off x="2778726" y="5840019"/>
            <a:ext cx="260552" cy="316016"/>
          </p:xfrm>
          <a:graphic>
            <a:graphicData uri="http://schemas.openxmlformats.org/presentationml/2006/ole">
              <p:oleObj spid="_x0000_s123923" name="Equation" r:id="rId18" imgW="165100" imgH="203200" progId="Equation.DSMT4">
                <p:embed/>
              </p:oleObj>
            </a:graphicData>
          </a:graphic>
        </p:graphicFrame>
        <p:graphicFrame>
          <p:nvGraphicFramePr>
            <p:cNvPr id="35" name="Object 17"/>
            <p:cNvGraphicFramePr>
              <a:graphicFrameLocks noChangeAspect="1"/>
            </p:cNvGraphicFramePr>
            <p:nvPr/>
          </p:nvGraphicFramePr>
          <p:xfrm>
            <a:off x="3173424" y="5846468"/>
            <a:ext cx="239914" cy="316016"/>
          </p:xfrm>
          <a:graphic>
            <a:graphicData uri="http://schemas.openxmlformats.org/presentationml/2006/ole">
              <p:oleObj spid="_x0000_s123924" name="Equation" r:id="rId19" imgW="152400" imgH="203200" progId="Equation.DSMT4">
                <p:embed/>
              </p:oleObj>
            </a:graphicData>
          </a:graphic>
        </p:graphicFrame>
        <p:graphicFrame>
          <p:nvGraphicFramePr>
            <p:cNvPr id="36" name="Object 18"/>
            <p:cNvGraphicFramePr>
              <a:graphicFrameLocks noChangeAspect="1"/>
            </p:cNvGraphicFramePr>
            <p:nvPr/>
          </p:nvGraphicFramePr>
          <p:xfrm>
            <a:off x="3596498" y="5846468"/>
            <a:ext cx="259261" cy="316016"/>
          </p:xfrm>
          <a:graphic>
            <a:graphicData uri="http://schemas.openxmlformats.org/presentationml/2006/ole">
              <p:oleObj spid="_x0000_s123925" name="Equation" r:id="rId20" imgW="165100" imgH="203200" progId="Equation.DSMT4">
                <p:embed/>
              </p:oleObj>
            </a:graphicData>
          </a:graphic>
        </p:graphicFrame>
        <p:sp>
          <p:nvSpPr>
            <p:cNvPr id="37" name="Rectangle 36"/>
            <p:cNvSpPr/>
            <p:nvPr/>
          </p:nvSpPr>
          <p:spPr bwMode="auto">
            <a:xfrm>
              <a:off x="2853538" y="3989072"/>
              <a:ext cx="433393" cy="309566"/>
            </a:xfrm>
            <a:prstGeom prst="rect">
              <a:avLst/>
            </a:prstGeom>
            <a:solidFill>
              <a:srgbClr val="BC7836"/>
            </a:solid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39" name="Straight Arrow Connector 38"/>
            <p:cNvCxnSpPr/>
            <p:nvPr/>
          </p:nvCxnSpPr>
          <p:spPr bwMode="auto">
            <a:xfrm>
              <a:off x="3316009" y="4004945"/>
              <a:ext cx="196850" cy="53975"/>
            </a:xfrm>
            <a:prstGeom prst="straightConnector1">
              <a:avLst/>
            </a:prstGeom>
            <a:noFill/>
            <a:ln w="19050" cap="flat" cmpd="sng" algn="ctr">
              <a:solidFill>
                <a:srgbClr val="800000"/>
              </a:solidFill>
              <a:prstDash val="solid"/>
              <a:round/>
              <a:headEnd type="none" w="med" len="med"/>
              <a:tailEnd type="arrow" w="med" len="sm"/>
            </a:ln>
            <a:effectLst/>
          </p:spPr>
        </p:cxnSp>
        <p:cxnSp>
          <p:nvCxnSpPr>
            <p:cNvPr id="57" name="Straight Arrow Connector 56"/>
            <p:cNvCxnSpPr/>
            <p:nvPr/>
          </p:nvCxnSpPr>
          <p:spPr bwMode="auto">
            <a:xfrm rot="16200000" flipV="1">
              <a:off x="2970463" y="5458566"/>
              <a:ext cx="422692" cy="176099"/>
            </a:xfrm>
            <a:prstGeom prst="straightConnector1">
              <a:avLst/>
            </a:prstGeom>
            <a:noFill/>
            <a:ln w="19050" cap="flat" cmpd="sng" algn="ctr">
              <a:solidFill>
                <a:srgbClr val="800000"/>
              </a:solidFill>
              <a:prstDash val="solid"/>
              <a:round/>
              <a:headEnd type="none" w="med" len="med"/>
              <a:tailEnd type="arrow" w="med" len="med"/>
            </a:ln>
            <a:effectLst/>
          </p:spPr>
        </p:cxnSp>
        <p:cxnSp>
          <p:nvCxnSpPr>
            <p:cNvPr id="75" name="Straight Connector 74"/>
            <p:cNvCxnSpPr/>
            <p:nvPr/>
          </p:nvCxnSpPr>
          <p:spPr bwMode="auto">
            <a:xfrm>
              <a:off x="3265209" y="4300220"/>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79" name="Straight Arrow Connector 78"/>
            <p:cNvCxnSpPr/>
            <p:nvPr/>
          </p:nvCxnSpPr>
          <p:spPr bwMode="auto">
            <a:xfrm rot="10800000">
              <a:off x="3128684" y="4192273"/>
              <a:ext cx="134824" cy="79790"/>
            </a:xfrm>
            <a:prstGeom prst="straightConnector1">
              <a:avLst/>
            </a:prstGeom>
            <a:noFill/>
            <a:ln w="19050" cap="flat" cmpd="sng" algn="ctr">
              <a:solidFill>
                <a:srgbClr val="800000"/>
              </a:solidFill>
              <a:prstDash val="solid"/>
              <a:round/>
              <a:headEnd type="none" w="med" len="med"/>
              <a:tailEnd type="arrow" w="med" len="sm"/>
            </a:ln>
            <a:effectLst/>
          </p:spPr>
        </p:cxnSp>
        <p:cxnSp>
          <p:nvCxnSpPr>
            <p:cNvPr id="106" name="Straight Arrow Connector 105"/>
            <p:cNvCxnSpPr/>
            <p:nvPr/>
          </p:nvCxnSpPr>
          <p:spPr bwMode="auto">
            <a:xfrm rot="10800000">
              <a:off x="3093761" y="5781679"/>
              <a:ext cx="165099" cy="2592"/>
            </a:xfrm>
            <a:prstGeom prst="straightConnector1">
              <a:avLst/>
            </a:prstGeom>
            <a:noFill/>
            <a:ln w="19050" cap="flat" cmpd="sng" algn="ctr">
              <a:solidFill>
                <a:srgbClr val="008000"/>
              </a:solidFill>
              <a:prstDash val="solid"/>
              <a:round/>
              <a:headEnd type="none" w="med" len="med"/>
              <a:tailEnd type="arrow" w="med" len="sm"/>
            </a:ln>
            <a:effectLst/>
          </p:spPr>
        </p:cxnSp>
        <p:cxnSp>
          <p:nvCxnSpPr>
            <p:cNvPr id="113" name="Straight Arrow Connector 112"/>
            <p:cNvCxnSpPr/>
            <p:nvPr/>
          </p:nvCxnSpPr>
          <p:spPr bwMode="auto">
            <a:xfrm rot="10800000">
              <a:off x="3141385" y="4292600"/>
              <a:ext cx="117475" cy="3175"/>
            </a:xfrm>
            <a:prstGeom prst="straightConnector1">
              <a:avLst/>
            </a:prstGeom>
            <a:noFill/>
            <a:ln w="19050" cap="flat" cmpd="sng" algn="ctr">
              <a:solidFill>
                <a:srgbClr val="008000"/>
              </a:solidFill>
              <a:prstDash val="solid"/>
              <a:round/>
              <a:headEnd type="none" w="med" len="med"/>
              <a:tailEnd type="arrow" w="med" len="sm"/>
            </a:ln>
            <a:effectLst/>
          </p:spPr>
        </p:cxnSp>
        <p:cxnSp>
          <p:nvCxnSpPr>
            <p:cNvPr id="120" name="Straight Arrow Connector 119"/>
            <p:cNvCxnSpPr/>
            <p:nvPr/>
          </p:nvCxnSpPr>
          <p:spPr bwMode="auto">
            <a:xfrm rot="10800000">
              <a:off x="3293786" y="3984626"/>
              <a:ext cx="215898" cy="3174"/>
            </a:xfrm>
            <a:prstGeom prst="straightConnector1">
              <a:avLst/>
            </a:prstGeom>
            <a:noFill/>
            <a:ln w="19050" cap="flat" cmpd="sng" algn="ctr">
              <a:solidFill>
                <a:srgbClr val="008000"/>
              </a:solidFill>
              <a:prstDash val="solid"/>
              <a:round/>
              <a:headEnd type="arrow" w="med" len="sm"/>
              <a:tailEnd type="none" w="sm" len="sm"/>
            </a:ln>
            <a:effectLst/>
          </p:spPr>
        </p:cxnSp>
        <p:sp>
          <p:nvSpPr>
            <p:cNvPr id="76" name="Dodecagon 75"/>
            <p:cNvSpPr>
              <a:spLocks noChangeAspect="1"/>
            </p:cNvSpPr>
            <p:nvPr/>
          </p:nvSpPr>
          <p:spPr bwMode="auto">
            <a:xfrm>
              <a:off x="3272511" y="397002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9" name="Dodecagon 68"/>
            <p:cNvSpPr>
              <a:spLocks noChangeAspect="1"/>
            </p:cNvSpPr>
            <p:nvPr/>
          </p:nvSpPr>
          <p:spPr bwMode="auto">
            <a:xfrm>
              <a:off x="3265209" y="576072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32" name="Straight Arrow Connector 131"/>
            <p:cNvCxnSpPr/>
            <p:nvPr/>
          </p:nvCxnSpPr>
          <p:spPr bwMode="auto">
            <a:xfrm rot="5400000" flipH="1" flipV="1">
              <a:off x="3213100" y="4225131"/>
              <a:ext cx="153194" cy="794"/>
            </a:xfrm>
            <a:prstGeom prst="straightConnector1">
              <a:avLst/>
            </a:prstGeom>
            <a:noFill/>
            <a:ln w="19050" cap="flat" cmpd="sng" algn="ctr">
              <a:solidFill>
                <a:srgbClr val="008000"/>
              </a:solidFill>
              <a:prstDash val="solid"/>
              <a:round/>
              <a:headEnd type="none" w="med" len="med"/>
              <a:tailEnd type="arrow" w="med" len="sm"/>
            </a:ln>
            <a:effectLst/>
          </p:spPr>
        </p:cxnSp>
        <p:sp>
          <p:nvSpPr>
            <p:cNvPr id="68" name="Dodecagon 67"/>
            <p:cNvSpPr>
              <a:spLocks noChangeAspect="1"/>
            </p:cNvSpPr>
            <p:nvPr/>
          </p:nvSpPr>
          <p:spPr bwMode="auto">
            <a:xfrm>
              <a:off x="3265209" y="427482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grpSp>
        <p:nvGrpSpPr>
          <p:cNvPr id="145" name="Group 144"/>
          <p:cNvGrpSpPr/>
          <p:nvPr/>
        </p:nvGrpSpPr>
        <p:grpSpPr>
          <a:xfrm>
            <a:off x="4541559" y="3794760"/>
            <a:ext cx="2590800" cy="2377440"/>
            <a:chOff x="4541559" y="3794760"/>
            <a:chExt cx="2590800" cy="2377440"/>
          </a:xfrm>
        </p:grpSpPr>
        <p:sp>
          <p:nvSpPr>
            <p:cNvPr id="100" name="Rectangle 99"/>
            <p:cNvSpPr/>
            <p:nvPr/>
          </p:nvSpPr>
          <p:spPr bwMode="auto">
            <a:xfrm>
              <a:off x="6081434" y="3985894"/>
              <a:ext cx="914400" cy="1806575"/>
            </a:xfrm>
            <a:prstGeom prst="rect">
              <a:avLst/>
            </a:prstGeom>
            <a:no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83" name="Straight Connector 82"/>
            <p:cNvCxnSpPr/>
            <p:nvPr/>
          </p:nvCxnSpPr>
          <p:spPr bwMode="auto">
            <a:xfrm rot="5400000">
              <a:off x="5653771" y="4885990"/>
              <a:ext cx="1809402" cy="1300"/>
            </a:xfrm>
            <a:prstGeom prst="line">
              <a:avLst/>
            </a:prstGeom>
            <a:noFill/>
            <a:ln w="12700" cap="flat" cmpd="sng" algn="ctr">
              <a:solidFill>
                <a:schemeClr val="tx1"/>
              </a:solidFill>
              <a:prstDash val="solid"/>
              <a:round/>
              <a:headEnd type="none" w="med" len="med"/>
              <a:tailEnd type="none" w="lg" len="lg"/>
            </a:ln>
            <a:effectLst/>
          </p:spPr>
        </p:cxnSp>
        <p:cxnSp>
          <p:nvCxnSpPr>
            <p:cNvPr id="84" name="Straight Connector 83"/>
            <p:cNvCxnSpPr/>
            <p:nvPr/>
          </p:nvCxnSpPr>
          <p:spPr bwMode="auto">
            <a:xfrm rot="5400000">
              <a:off x="6091824" y="4885990"/>
              <a:ext cx="1809402" cy="1300"/>
            </a:xfrm>
            <a:prstGeom prst="line">
              <a:avLst/>
            </a:prstGeom>
            <a:noFill/>
            <a:ln w="19050" cap="flat" cmpd="sng" algn="ctr">
              <a:solidFill>
                <a:schemeClr val="tx1"/>
              </a:solidFill>
              <a:prstDash val="solid"/>
              <a:round/>
              <a:headEnd type="none" w="med" len="med"/>
              <a:tailEnd type="none" w="lg" len="lg"/>
            </a:ln>
            <a:effectLst/>
          </p:spPr>
        </p:cxnSp>
        <p:graphicFrame>
          <p:nvGraphicFramePr>
            <p:cNvPr id="85" name="Object 13"/>
            <p:cNvGraphicFramePr>
              <a:graphicFrameLocks noChangeAspect="1"/>
            </p:cNvGraphicFramePr>
            <p:nvPr/>
          </p:nvGraphicFramePr>
          <p:xfrm>
            <a:off x="5576429" y="3794760"/>
            <a:ext cx="483547" cy="239174"/>
          </p:xfrm>
          <a:graphic>
            <a:graphicData uri="http://schemas.openxmlformats.org/presentationml/2006/ole">
              <p:oleObj spid="_x0000_s123929" name="Equation" r:id="rId21" imgW="304800" imgH="152400" progId="Equation.DSMT4">
                <p:embed/>
              </p:oleObj>
            </a:graphicData>
          </a:graphic>
        </p:graphicFrame>
        <p:graphicFrame>
          <p:nvGraphicFramePr>
            <p:cNvPr id="86" name="Object 14"/>
            <p:cNvGraphicFramePr>
              <a:graphicFrameLocks noChangeAspect="1"/>
            </p:cNvGraphicFramePr>
            <p:nvPr/>
          </p:nvGraphicFramePr>
          <p:xfrm>
            <a:off x="5560831" y="4169119"/>
            <a:ext cx="503046" cy="258672"/>
          </p:xfrm>
          <a:graphic>
            <a:graphicData uri="http://schemas.openxmlformats.org/presentationml/2006/ole">
              <p:oleObj spid="_x0000_s123930" name="Equation" r:id="rId22" imgW="317500" imgH="165100" progId="Equation.DSMT4">
                <p:embed/>
              </p:oleObj>
            </a:graphicData>
          </a:graphic>
        </p:graphicFrame>
        <p:graphicFrame>
          <p:nvGraphicFramePr>
            <p:cNvPr id="87" name="Object 15"/>
            <p:cNvGraphicFramePr>
              <a:graphicFrameLocks noChangeAspect="1"/>
            </p:cNvGraphicFramePr>
            <p:nvPr/>
          </p:nvGraphicFramePr>
          <p:xfrm>
            <a:off x="5550432" y="5541769"/>
            <a:ext cx="504345" cy="239174"/>
          </p:xfrm>
          <a:graphic>
            <a:graphicData uri="http://schemas.openxmlformats.org/presentationml/2006/ole">
              <p:oleObj spid="_x0000_s123931" name="Equation" r:id="rId23" imgW="317500" imgH="152400" progId="Equation.DSMT4">
                <p:embed/>
              </p:oleObj>
            </a:graphicData>
          </a:graphic>
        </p:graphicFrame>
        <p:graphicFrame>
          <p:nvGraphicFramePr>
            <p:cNvPr id="88" name="Object 16"/>
            <p:cNvGraphicFramePr>
              <a:graphicFrameLocks noChangeAspect="1"/>
            </p:cNvGraphicFramePr>
            <p:nvPr/>
          </p:nvGraphicFramePr>
          <p:xfrm>
            <a:off x="6046978" y="5847235"/>
            <a:ext cx="262571" cy="318466"/>
          </p:xfrm>
          <a:graphic>
            <a:graphicData uri="http://schemas.openxmlformats.org/presentationml/2006/ole">
              <p:oleObj spid="_x0000_s123932" name="Equation" r:id="rId24" imgW="165100" imgH="203200" progId="Equation.DSMT4">
                <p:embed/>
              </p:oleObj>
            </a:graphicData>
          </a:graphic>
        </p:graphicFrame>
        <p:graphicFrame>
          <p:nvGraphicFramePr>
            <p:cNvPr id="89" name="Object 17"/>
            <p:cNvGraphicFramePr>
              <a:graphicFrameLocks noChangeAspect="1"/>
            </p:cNvGraphicFramePr>
            <p:nvPr/>
          </p:nvGraphicFramePr>
          <p:xfrm>
            <a:off x="6444734" y="5853734"/>
            <a:ext cx="241774" cy="318466"/>
          </p:xfrm>
          <a:graphic>
            <a:graphicData uri="http://schemas.openxmlformats.org/presentationml/2006/ole">
              <p:oleObj spid="_x0000_s123933" name="Equation" r:id="rId25" imgW="152400" imgH="203200" progId="Equation.DSMT4">
                <p:embed/>
              </p:oleObj>
            </a:graphicData>
          </a:graphic>
        </p:graphicFrame>
        <p:graphicFrame>
          <p:nvGraphicFramePr>
            <p:cNvPr id="90" name="Object 18"/>
            <p:cNvGraphicFramePr>
              <a:graphicFrameLocks noChangeAspect="1"/>
            </p:cNvGraphicFramePr>
            <p:nvPr/>
          </p:nvGraphicFramePr>
          <p:xfrm>
            <a:off x="6871088" y="5853734"/>
            <a:ext cx="261271" cy="318466"/>
          </p:xfrm>
          <a:graphic>
            <a:graphicData uri="http://schemas.openxmlformats.org/presentationml/2006/ole">
              <p:oleObj spid="_x0000_s123934" name="Equation" r:id="rId26" imgW="165100" imgH="203200" progId="Equation.DSMT4">
                <p:embed/>
              </p:oleObj>
            </a:graphicData>
          </a:graphic>
        </p:graphicFrame>
        <p:sp>
          <p:nvSpPr>
            <p:cNvPr id="91" name="Dodecagon 90"/>
            <p:cNvSpPr>
              <a:spLocks noChangeAspect="1"/>
            </p:cNvSpPr>
            <p:nvPr/>
          </p:nvSpPr>
          <p:spPr bwMode="auto">
            <a:xfrm>
              <a:off x="6246603" y="4087495"/>
              <a:ext cx="129378" cy="134769"/>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2" name="Dodecagon 91"/>
            <p:cNvSpPr>
              <a:spLocks noChangeAspect="1"/>
            </p:cNvSpPr>
            <p:nvPr/>
          </p:nvSpPr>
          <p:spPr bwMode="auto">
            <a:xfrm>
              <a:off x="6697205" y="4086344"/>
              <a:ext cx="129378" cy="134769"/>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3" name="Dodecagon 92"/>
            <p:cNvSpPr>
              <a:spLocks noChangeAspect="1"/>
            </p:cNvSpPr>
            <p:nvPr/>
          </p:nvSpPr>
          <p:spPr bwMode="auto">
            <a:xfrm>
              <a:off x="6247156" y="4917837"/>
              <a:ext cx="129378" cy="134769"/>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4" name="Dodecagon 93"/>
            <p:cNvSpPr>
              <a:spLocks noChangeAspect="1"/>
            </p:cNvSpPr>
            <p:nvPr/>
          </p:nvSpPr>
          <p:spPr bwMode="auto">
            <a:xfrm>
              <a:off x="6702958" y="4917837"/>
              <a:ext cx="129378" cy="134769"/>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95" name="Straight Arrow Connector 94"/>
            <p:cNvCxnSpPr>
              <a:stCxn id="91" idx="0"/>
              <a:endCxn id="92" idx="9"/>
            </p:cNvCxnSpPr>
            <p:nvPr/>
          </p:nvCxnSpPr>
          <p:spPr bwMode="auto">
            <a:xfrm flipV="1">
              <a:off x="6358647" y="4104401"/>
              <a:ext cx="355892" cy="1151"/>
            </a:xfrm>
            <a:prstGeom prst="straightConnector1">
              <a:avLst/>
            </a:prstGeom>
            <a:noFill/>
            <a:ln w="19050" cap="flat" cmpd="sng" algn="ctr">
              <a:solidFill>
                <a:schemeClr val="tx1"/>
              </a:solidFill>
              <a:prstDash val="solid"/>
              <a:round/>
              <a:headEnd type="none" w="med" len="med"/>
              <a:tailEnd type="arrow"/>
            </a:ln>
            <a:effectLst/>
          </p:spPr>
        </p:cxnSp>
        <p:cxnSp>
          <p:nvCxnSpPr>
            <p:cNvPr id="96" name="Straight Arrow Connector 95"/>
            <p:cNvCxnSpPr/>
            <p:nvPr/>
          </p:nvCxnSpPr>
          <p:spPr bwMode="auto">
            <a:xfrm rot="10800000">
              <a:off x="6376534" y="4986215"/>
              <a:ext cx="326424" cy="1588"/>
            </a:xfrm>
            <a:prstGeom prst="straightConnector1">
              <a:avLst/>
            </a:prstGeom>
            <a:noFill/>
            <a:ln w="19050" cap="flat" cmpd="sng" algn="ctr">
              <a:solidFill>
                <a:schemeClr val="tx1"/>
              </a:solidFill>
              <a:prstDash val="solid"/>
              <a:round/>
              <a:headEnd type="none" w="med" len="med"/>
              <a:tailEnd type="arrow"/>
            </a:ln>
            <a:effectLst/>
          </p:spPr>
        </p:cxnSp>
        <p:sp>
          <p:nvSpPr>
            <p:cNvPr id="102" name="Right Arrow 101"/>
            <p:cNvSpPr/>
            <p:nvPr/>
          </p:nvSpPr>
          <p:spPr bwMode="auto">
            <a:xfrm>
              <a:off x="4541559" y="4800600"/>
              <a:ext cx="685800" cy="304800"/>
            </a:xfrm>
            <a:prstGeom prst="rightArrow">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25" name="Straight Arrow Connector 124"/>
            <p:cNvCxnSpPr>
              <a:stCxn id="92" idx="6"/>
              <a:endCxn id="91" idx="3"/>
            </p:cNvCxnSpPr>
            <p:nvPr/>
          </p:nvCxnSpPr>
          <p:spPr bwMode="auto">
            <a:xfrm rot="10800000" flipV="1">
              <a:off x="6358647" y="4203055"/>
              <a:ext cx="355892" cy="1151"/>
            </a:xfrm>
            <a:prstGeom prst="straightConnector1">
              <a:avLst/>
            </a:prstGeom>
            <a:noFill/>
            <a:ln w="19050" cap="flat" cmpd="sng" algn="ctr">
              <a:solidFill>
                <a:schemeClr val="tx1"/>
              </a:solidFill>
              <a:prstDash val="solid"/>
              <a:round/>
              <a:headEnd type="none" w="med" len="med"/>
              <a:tailEnd type="arrow"/>
            </a:ln>
            <a:effectLst/>
          </p:spPr>
        </p:cxnSp>
        <p:cxnSp>
          <p:nvCxnSpPr>
            <p:cNvPr id="143" name="Straight Arrow Connector 142"/>
            <p:cNvCxnSpPr/>
            <p:nvPr/>
          </p:nvCxnSpPr>
          <p:spPr bwMode="auto">
            <a:xfrm rot="16200000" flipV="1">
              <a:off x="6416402" y="4571490"/>
              <a:ext cx="701923" cy="3472"/>
            </a:xfrm>
            <a:prstGeom prst="straightConnector1">
              <a:avLst/>
            </a:prstGeom>
            <a:noFill/>
            <a:ln w="19050" cap="flat" cmpd="sng" algn="ctr">
              <a:solidFill>
                <a:schemeClr val="tx1"/>
              </a:solidFill>
              <a:prstDash val="solid"/>
              <a:round/>
              <a:headEnd type="none" w="med" len="med"/>
              <a:tailEnd type="arrow"/>
            </a:ln>
            <a:effectLst/>
          </p:spPr>
        </p:cxnSp>
        <p:cxnSp>
          <p:nvCxnSpPr>
            <p:cNvPr id="144" name="Straight Arrow Connector 143"/>
            <p:cNvCxnSpPr/>
            <p:nvPr/>
          </p:nvCxnSpPr>
          <p:spPr bwMode="auto">
            <a:xfrm rot="16200000" flipV="1">
              <a:off x="5962675" y="4562202"/>
              <a:ext cx="701923" cy="3472"/>
            </a:xfrm>
            <a:prstGeom prst="straightConnector1">
              <a:avLst/>
            </a:prstGeom>
            <a:noFill/>
            <a:ln w="19050" cap="flat" cmpd="sng" algn="ctr">
              <a:solidFill>
                <a:schemeClr val="tx1"/>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7"/>
                                        </p:tgtEl>
                                        <p:attrNameLst>
                                          <p:attrName>style.opacity</p:attrName>
                                        </p:attrNameLst>
                                      </p:cBhvr>
                                      <p:to>
                                        <p:strVal val="0.5"/>
                                      </p:to>
                                    </p:set>
                                    <p:animEffect filter="image" prLst="opacity: 0.5">
                                      <p:cBhvr rctx="IE">
                                        <p:cTn id="7" dur="indefinite"/>
                                        <p:tgtEl>
                                          <p:spTgt spid="27"/>
                                        </p:tgtEl>
                                      </p:cBhvr>
                                    </p:animEffect>
                                  </p:childTnLst>
                                </p:cTn>
                              </p:par>
                              <p:par>
                                <p:cTn id="8" presetID="9" presetClass="emph" presetSubtype="0" grpId="0" nodeType="withEffect">
                                  <p:stCondLst>
                                    <p:cond delay="0"/>
                                  </p:stCondLst>
                                  <p:childTnLst>
                                    <p:set>
                                      <p:cBhvr rctx="PPT">
                                        <p:cTn id="9" dur="indefinite"/>
                                        <p:tgtEl>
                                          <p:spTgt spid="61"/>
                                        </p:tgtEl>
                                        <p:attrNameLst>
                                          <p:attrName>style.opacity</p:attrName>
                                        </p:attrNameLst>
                                      </p:cBhvr>
                                      <p:to>
                                        <p:strVal val="0.5"/>
                                      </p:to>
                                    </p:set>
                                    <p:animEffect filter="image" prLst="opacity: 0.5">
                                      <p:cBhvr rctx="IE">
                                        <p:cTn id="10" dur="indefinite"/>
                                        <p:tgtEl>
                                          <p:spTgt spid="61"/>
                                        </p:tgtEl>
                                      </p:cBhvr>
                                    </p:animEffect>
                                  </p:childTnLst>
                                </p:cTn>
                              </p:par>
                              <p:par>
                                <p:cTn id="11" presetID="9" presetClass="emph" presetSubtype="0" nodeType="withEffect">
                                  <p:stCondLst>
                                    <p:cond delay="0"/>
                                  </p:stCondLst>
                                  <p:childTnLst>
                                    <p:set>
                                      <p:cBhvr rctx="PPT">
                                        <p:cTn id="12" dur="indefinite"/>
                                        <p:tgtEl>
                                          <p:spTgt spid="123917"/>
                                        </p:tgtEl>
                                        <p:attrNameLst>
                                          <p:attrName>style.opacity</p:attrName>
                                        </p:attrNameLst>
                                      </p:cBhvr>
                                      <p:to>
                                        <p:strVal val="0.5"/>
                                      </p:to>
                                    </p:set>
                                    <p:animEffect filter="image" prLst="opacity: 0.5">
                                      <p:cBhvr rctx="IE">
                                        <p:cTn id="13" dur="indefinite"/>
                                        <p:tgtEl>
                                          <p:spTgt spid="12391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30"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9900" y="304800"/>
            <a:ext cx="8229600" cy="850900"/>
          </a:xfrm>
        </p:spPr>
        <p:txBody>
          <a:bodyPr/>
          <a:lstStyle/>
          <a:p>
            <a:r>
              <a:rPr lang="it-IT" sz="3200" b="1" smtClean="0">
                <a:solidFill>
                  <a:srgbClr val="A50021"/>
                </a:solidFill>
              </a:rPr>
              <a:t>Emergent Behavior in Cardiac Cells</a:t>
            </a:r>
          </a:p>
        </p:txBody>
      </p:sp>
      <p:pic>
        <p:nvPicPr>
          <p:cNvPr id="18435" name="Picture 4"/>
          <p:cNvPicPr>
            <a:picLocks noChangeAspect="1" noChangeArrowheads="1"/>
          </p:cNvPicPr>
          <p:nvPr/>
        </p:nvPicPr>
        <p:blipFill>
          <a:blip r:embed="rId3"/>
          <a:srcRect/>
          <a:stretch>
            <a:fillRect/>
          </a:stretch>
        </p:blipFill>
        <p:spPr bwMode="auto">
          <a:xfrm>
            <a:off x="1501775" y="1271588"/>
            <a:ext cx="6119813" cy="4319587"/>
          </a:xfrm>
          <a:prstGeom prst="rect">
            <a:avLst/>
          </a:prstGeom>
          <a:noFill/>
          <a:ln w="9525">
            <a:noFill/>
            <a:round/>
            <a:headEnd/>
            <a:tailEnd/>
          </a:ln>
        </p:spPr>
      </p:pic>
      <p:sp>
        <p:nvSpPr>
          <p:cNvPr id="18436" name="Text Box 5"/>
          <p:cNvSpPr txBox="1">
            <a:spLocks noChangeArrowheads="1"/>
          </p:cNvSpPr>
          <p:nvPr/>
        </p:nvSpPr>
        <p:spPr bwMode="auto">
          <a:xfrm>
            <a:off x="454025" y="5692775"/>
            <a:ext cx="8120063" cy="431800"/>
          </a:xfrm>
          <a:prstGeom prst="rect">
            <a:avLst/>
          </a:prstGeom>
          <a:noFill/>
          <a:ln w="9525">
            <a:noFill/>
            <a:miter lim="800000"/>
            <a:headEnd/>
            <a:tailEnd/>
          </a:ln>
        </p:spPr>
        <p:txBody>
          <a:bodyPr>
            <a:prstTxWarp prst="textNoShape">
              <a:avLst/>
            </a:prstTxWarp>
            <a:spAutoFit/>
          </a:bodyPr>
          <a:lstStyle/>
          <a:p>
            <a:pPr algn="ctr"/>
            <a:r>
              <a:rPr lang="en-US" altLang="zh-CN" sz="2200">
                <a:solidFill>
                  <a:srgbClr val="006600"/>
                </a:solidFill>
                <a:ea typeface="Arial" charset="0"/>
                <a:cs typeface="Arial" charset="0"/>
              </a:rPr>
              <a:t>Arrhythmia afflicts </a:t>
            </a:r>
            <a:r>
              <a:rPr lang="en-US" sz="2200">
                <a:solidFill>
                  <a:srgbClr val="000000"/>
                </a:solidFill>
              </a:rPr>
              <a:t>more than</a:t>
            </a:r>
            <a:r>
              <a:rPr lang="en-US" sz="2200">
                <a:solidFill>
                  <a:srgbClr val="0000FF"/>
                </a:solidFill>
              </a:rPr>
              <a:t> </a:t>
            </a:r>
            <a:r>
              <a:rPr lang="en-US" altLang="zh-CN" sz="2200">
                <a:solidFill>
                  <a:srgbClr val="1F497D"/>
                </a:solidFill>
                <a:ea typeface="Arial" charset="0"/>
                <a:cs typeface="Arial" charset="0"/>
              </a:rPr>
              <a:t>3 million Americans </a:t>
            </a:r>
            <a:r>
              <a:rPr lang="en-US" sz="2200">
                <a:solidFill>
                  <a:srgbClr val="000000"/>
                </a:solidFill>
              </a:rPr>
              <a:t>alone</a:t>
            </a:r>
          </a:p>
        </p:txBody>
      </p:sp>
      <p:sp>
        <p:nvSpPr>
          <p:cNvPr id="18437" name="Text Box 6"/>
          <p:cNvSpPr txBox="1">
            <a:spLocks noChangeArrowheads="1"/>
          </p:cNvSpPr>
          <p:nvPr/>
        </p:nvSpPr>
        <p:spPr bwMode="auto">
          <a:xfrm>
            <a:off x="1889125" y="1511300"/>
            <a:ext cx="739775" cy="400050"/>
          </a:xfrm>
          <a:prstGeom prst="rect">
            <a:avLst/>
          </a:prstGeom>
          <a:noFill/>
          <a:ln w="9525">
            <a:noFill/>
            <a:miter lim="800000"/>
            <a:headEnd/>
            <a:tailEnd/>
          </a:ln>
        </p:spPr>
        <p:txBody>
          <a:bodyPr wrap="none">
            <a:prstTxWarp prst="textNoShape">
              <a:avLst/>
            </a:prstTxWarp>
            <a:spAutoFit/>
          </a:bodyPr>
          <a:lstStyle/>
          <a:p>
            <a:r>
              <a:rPr lang="en-US" altLang="zh-CN" sz="2000">
                <a:solidFill>
                  <a:srgbClr val="4D5CFF"/>
                </a:solidFill>
                <a:ea typeface="Arial" charset="0"/>
                <a:cs typeface="Arial" charset="0"/>
              </a:rPr>
              <a:t>EKG</a:t>
            </a:r>
          </a:p>
        </p:txBody>
      </p:sp>
      <p:sp>
        <p:nvSpPr>
          <p:cNvPr id="18438" name="Text Box 7"/>
          <p:cNvSpPr txBox="1">
            <a:spLocks noChangeArrowheads="1"/>
          </p:cNvSpPr>
          <p:nvPr/>
        </p:nvSpPr>
        <p:spPr bwMode="auto">
          <a:xfrm>
            <a:off x="1019175" y="3262313"/>
            <a:ext cx="1125538" cy="400050"/>
          </a:xfrm>
          <a:prstGeom prst="rect">
            <a:avLst/>
          </a:prstGeom>
          <a:noFill/>
          <a:ln w="9525">
            <a:noFill/>
            <a:miter lim="800000"/>
            <a:headEnd/>
            <a:tailEnd/>
          </a:ln>
        </p:spPr>
        <p:txBody>
          <a:bodyPr wrap="none">
            <a:prstTxWarp prst="textNoShape">
              <a:avLst/>
            </a:prstTxWarp>
            <a:spAutoFit/>
          </a:bodyPr>
          <a:lstStyle/>
          <a:p>
            <a:r>
              <a:rPr lang="en-US" altLang="zh-CN" sz="2000" dirty="0">
                <a:solidFill>
                  <a:srgbClr val="4D5CFF"/>
                </a:solidFill>
                <a:ea typeface="Arial" charset="0"/>
                <a:cs typeface="Arial" charset="0"/>
              </a:rPr>
              <a:t>Surface</a:t>
            </a:r>
          </a:p>
        </p:txBody>
      </p:sp>
      <p:sp>
        <p:nvSpPr>
          <p:cNvPr id="9" name="TextBox 8"/>
          <p:cNvSpPr txBox="1"/>
          <p:nvPr/>
        </p:nvSpPr>
        <p:spPr>
          <a:xfrm>
            <a:off x="1488465" y="4330700"/>
            <a:ext cx="1102335" cy="307777"/>
          </a:xfrm>
          <a:prstGeom prst="rect">
            <a:avLst/>
          </a:prstGeom>
          <a:solidFill>
            <a:schemeClr val="bg1"/>
          </a:solidFill>
        </p:spPr>
        <p:txBody>
          <a:bodyPr wrap="none" rtlCol="0">
            <a:spAutoFit/>
          </a:bodyPr>
          <a:lstStyle/>
          <a:p>
            <a:r>
              <a:rPr lang="en-US" altLang="zh-CN" sz="1400" dirty="0" smtClean="0">
                <a:solidFill>
                  <a:srgbClr val="4D5CFF"/>
                </a:solidFill>
                <a:ea typeface="Arial" charset="0"/>
                <a:cs typeface="Arial" charset="0"/>
              </a:rPr>
              <a:t>Simulation</a:t>
            </a:r>
            <a:endParaRPr lang="en-US" altLang="zh-CN" sz="1400" dirty="0">
              <a:solidFill>
                <a:srgbClr val="4D5CFF"/>
              </a:solidFill>
              <a:ea typeface="Arial" charset="0"/>
              <a:cs typeface="Arial" charset="0"/>
            </a:endParaRPr>
          </a:p>
        </p:txBody>
      </p:sp>
      <p:sp>
        <p:nvSpPr>
          <p:cNvPr id="10" name="TextBox 9"/>
          <p:cNvSpPr txBox="1"/>
          <p:nvPr/>
        </p:nvSpPr>
        <p:spPr>
          <a:xfrm>
            <a:off x="4753243" y="2590800"/>
            <a:ext cx="1114157" cy="461665"/>
          </a:xfrm>
          <a:prstGeom prst="rect">
            <a:avLst/>
          </a:prstGeom>
          <a:solidFill>
            <a:schemeClr val="bg1"/>
          </a:solidFill>
        </p:spPr>
        <p:txBody>
          <a:bodyPr wrap="none" rtlCol="0">
            <a:spAutoFit/>
          </a:bodyPr>
          <a:lstStyle/>
          <a:p>
            <a:pPr algn="ctr"/>
            <a:r>
              <a:rPr lang="en-US" sz="1200" dirty="0" smtClean="0">
                <a:solidFill>
                  <a:srgbClr val="FF0000"/>
                </a:solidFill>
              </a:rPr>
              <a:t>Ventricular</a:t>
            </a:r>
          </a:p>
          <a:p>
            <a:pPr algn="ctr"/>
            <a:r>
              <a:rPr lang="en-US" sz="1200" dirty="0" smtClean="0">
                <a:solidFill>
                  <a:srgbClr val="FF0000"/>
                </a:solidFill>
              </a:rPr>
              <a:t> Tachycardia</a:t>
            </a:r>
            <a:endParaRPr lang="en-US" sz="1200" dirty="0">
              <a:solidFill>
                <a:srgbClr val="FF0000"/>
              </a:solidFill>
            </a:endParaRPr>
          </a:p>
        </p:txBody>
      </p:sp>
      <p:sp>
        <p:nvSpPr>
          <p:cNvPr id="11" name="TextBox 10"/>
          <p:cNvSpPr txBox="1"/>
          <p:nvPr/>
        </p:nvSpPr>
        <p:spPr>
          <a:xfrm>
            <a:off x="2957796" y="2654300"/>
            <a:ext cx="1766604" cy="276999"/>
          </a:xfrm>
          <a:prstGeom prst="rect">
            <a:avLst/>
          </a:prstGeom>
          <a:solidFill>
            <a:schemeClr val="bg1"/>
          </a:solidFill>
        </p:spPr>
        <p:txBody>
          <a:bodyPr wrap="none" rtlCol="0">
            <a:spAutoFit/>
          </a:bodyPr>
          <a:lstStyle/>
          <a:p>
            <a:r>
              <a:rPr lang="en-US" sz="1200" dirty="0" smtClean="0">
                <a:solidFill>
                  <a:srgbClr val="FF0000"/>
                </a:solidFill>
              </a:rPr>
              <a:t>Normal Heart Rhythm</a:t>
            </a:r>
            <a:endParaRPr lang="en-US" sz="1200" dirty="0">
              <a:solidFill>
                <a:srgbClr val="FF0000"/>
              </a:solidFill>
            </a:endParaRPr>
          </a:p>
        </p:txBody>
      </p:sp>
      <p:sp>
        <p:nvSpPr>
          <p:cNvPr id="12" name="TextBox 11"/>
          <p:cNvSpPr txBox="1"/>
          <p:nvPr/>
        </p:nvSpPr>
        <p:spPr>
          <a:xfrm>
            <a:off x="5842000" y="2590800"/>
            <a:ext cx="1422400" cy="461665"/>
          </a:xfrm>
          <a:prstGeom prst="rect">
            <a:avLst/>
          </a:prstGeom>
          <a:solidFill>
            <a:schemeClr val="bg1"/>
          </a:solidFill>
        </p:spPr>
        <p:txBody>
          <a:bodyPr wrap="square" rtlCol="0">
            <a:spAutoFit/>
          </a:bodyPr>
          <a:lstStyle/>
          <a:p>
            <a:pPr algn="ctr"/>
            <a:r>
              <a:rPr lang="en-US" sz="1200" dirty="0" smtClean="0">
                <a:solidFill>
                  <a:srgbClr val="FF0000"/>
                </a:solidFill>
              </a:rPr>
              <a:t>Ventricular</a:t>
            </a:r>
          </a:p>
          <a:p>
            <a:pPr algn="ctr"/>
            <a:r>
              <a:rPr lang="en-US" sz="1200" dirty="0" smtClean="0">
                <a:solidFill>
                  <a:srgbClr val="FF0000"/>
                </a:solidFill>
              </a:rPr>
              <a:t> Fibrillation</a:t>
            </a:r>
            <a:endParaRPr lang="en-US" sz="1200" dirty="0">
              <a:solidFill>
                <a:srgbClr val="FF0000"/>
              </a:solidFill>
            </a:endParaRPr>
          </a:p>
        </p:txBody>
      </p:sp>
      <p:sp>
        <p:nvSpPr>
          <p:cNvPr id="13" name="TextBox 12"/>
          <p:cNvSpPr txBox="1"/>
          <p:nvPr/>
        </p:nvSpPr>
        <p:spPr>
          <a:xfrm>
            <a:off x="1583784" y="4902200"/>
            <a:ext cx="922623" cy="523220"/>
          </a:xfrm>
          <a:prstGeom prst="rect">
            <a:avLst/>
          </a:prstGeom>
          <a:solidFill>
            <a:schemeClr val="bg1"/>
          </a:solidFill>
        </p:spPr>
        <p:txBody>
          <a:bodyPr wrap="none" rtlCol="0">
            <a:spAutoFit/>
          </a:bodyPr>
          <a:lstStyle/>
          <a:p>
            <a:pPr algn="ctr"/>
            <a:r>
              <a:rPr lang="en-US" altLang="zh-CN" sz="1400" dirty="0" smtClean="0">
                <a:solidFill>
                  <a:srgbClr val="4D5CFF"/>
                </a:solidFill>
                <a:ea typeface="Arial" charset="0"/>
                <a:cs typeface="Arial" charset="0"/>
              </a:rPr>
              <a:t>Optical</a:t>
            </a:r>
          </a:p>
          <a:p>
            <a:pPr algn="ctr"/>
            <a:r>
              <a:rPr lang="en-US" altLang="zh-CN" sz="1400" dirty="0" smtClean="0">
                <a:solidFill>
                  <a:srgbClr val="4D5CFF"/>
                </a:solidFill>
                <a:ea typeface="Arial" charset="0"/>
                <a:cs typeface="Arial" charset="0"/>
              </a:rPr>
              <a:t>Mapping</a:t>
            </a:r>
            <a:endParaRPr lang="en-US" altLang="zh-CN" sz="1400" dirty="0">
              <a:solidFill>
                <a:srgbClr val="4D5CFF"/>
              </a:solidFill>
              <a:ea typeface="Arial" charset="0"/>
              <a:cs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Rectangle 2"/>
          <p:cNvSpPr>
            <a:spLocks noGrp="1" noChangeArrowheads="1"/>
          </p:cNvSpPr>
          <p:nvPr>
            <p:ph type="title"/>
          </p:nvPr>
        </p:nvSpPr>
        <p:spPr>
          <a:xfrm>
            <a:off x="457200" y="236538"/>
            <a:ext cx="8229600" cy="830262"/>
          </a:xfrm>
        </p:spPr>
        <p:txBody>
          <a:bodyPr/>
          <a:lstStyle/>
          <a:p>
            <a:pPr>
              <a:defRPr/>
            </a:pPr>
            <a:r>
              <a:rPr lang="en-US" sz="3200" b="1" dirty="0" smtClean="0">
                <a:solidFill>
                  <a:srgbClr val="A50021"/>
                </a:solidFill>
                <a:latin typeface="+mn-lt"/>
              </a:rPr>
              <a:t>Partitioning the Parameter Space</a:t>
            </a:r>
            <a:r>
              <a:rPr lang="en-US" sz="3200" b="1" dirty="0" smtClean="0">
                <a:solidFill>
                  <a:srgbClr val="A50021"/>
                </a:solidFill>
              </a:rPr>
              <a:t> </a:t>
            </a:r>
            <a:r>
              <a:rPr lang="en-US" sz="3200" b="1" dirty="0" smtClean="0">
                <a:solidFill>
                  <a:srgbClr val="A50021"/>
                </a:solidFill>
                <a:latin typeface="+mn-lt"/>
              </a:rPr>
              <a:t> </a:t>
            </a:r>
            <a:endParaRPr lang="en-US" sz="3200" b="1" dirty="0">
              <a:solidFill>
                <a:srgbClr val="A50021"/>
              </a:solidFill>
              <a:latin typeface="+mn-lt"/>
            </a:endParaRPr>
          </a:p>
        </p:txBody>
      </p:sp>
      <p:grpSp>
        <p:nvGrpSpPr>
          <p:cNvPr id="325" name="Group 324"/>
          <p:cNvGrpSpPr/>
          <p:nvPr/>
        </p:nvGrpSpPr>
        <p:grpSpPr>
          <a:xfrm>
            <a:off x="4089400" y="1905000"/>
            <a:ext cx="4076700" cy="3127375"/>
            <a:chOff x="4000500" y="1876425"/>
            <a:chExt cx="4076700" cy="3127375"/>
          </a:xfrm>
        </p:grpSpPr>
        <p:grpSp>
          <p:nvGrpSpPr>
            <p:cNvPr id="321" name="Group 320"/>
            <p:cNvGrpSpPr/>
            <p:nvPr/>
          </p:nvGrpSpPr>
          <p:grpSpPr>
            <a:xfrm>
              <a:off x="4930775" y="1876425"/>
              <a:ext cx="3146425" cy="3127375"/>
              <a:chOff x="3505200" y="1692275"/>
              <a:chExt cx="3146425" cy="3127375"/>
            </a:xfrm>
          </p:grpSpPr>
          <p:cxnSp>
            <p:nvCxnSpPr>
              <p:cNvPr id="129" name="Straight Arrow Connector 128"/>
              <p:cNvCxnSpPr/>
              <p:nvPr/>
            </p:nvCxnSpPr>
            <p:spPr bwMode="auto">
              <a:xfrm>
                <a:off x="5562600" y="4419600"/>
                <a:ext cx="1066800" cy="1588"/>
              </a:xfrm>
              <a:prstGeom prst="straightConnector1">
                <a:avLst/>
              </a:prstGeom>
              <a:noFill/>
              <a:ln w="25400"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rot="5400000" flipH="1" flipV="1">
                <a:off x="3504405" y="2361406"/>
                <a:ext cx="914400" cy="1588"/>
              </a:xfrm>
              <a:prstGeom prst="straightConnector1">
                <a:avLst/>
              </a:prstGeom>
              <a:noFill/>
              <a:ln w="25400" cap="flat" cmpd="sng" algn="ctr">
                <a:solidFill>
                  <a:schemeClr val="tx1"/>
                </a:solidFill>
                <a:prstDash val="solid"/>
                <a:round/>
                <a:headEnd type="none" w="med" len="med"/>
                <a:tailEnd type="arrow"/>
              </a:ln>
              <a:effectLst/>
            </p:spPr>
          </p:cxnSp>
          <p:cxnSp>
            <p:nvCxnSpPr>
              <p:cNvPr id="135" name="Straight Connector 134"/>
              <p:cNvCxnSpPr/>
              <p:nvPr/>
            </p:nvCxnSpPr>
            <p:spPr bwMode="auto">
              <a:xfrm rot="5400000">
                <a:off x="3961605" y="3886201"/>
                <a:ext cx="1067596" cy="794"/>
              </a:xfrm>
              <a:prstGeom prst="line">
                <a:avLst/>
              </a:prstGeom>
              <a:noFill/>
              <a:ln w="15875" cap="flat" cmpd="sng" algn="ctr">
                <a:solidFill>
                  <a:schemeClr val="tx1"/>
                </a:solidFill>
                <a:prstDash val="solid"/>
                <a:round/>
                <a:headEnd type="none" w="med" len="med"/>
                <a:tailEnd type="none" w="lg" len="lg"/>
              </a:ln>
              <a:effectLst/>
            </p:spPr>
          </p:cxnSp>
          <p:cxnSp>
            <p:nvCxnSpPr>
              <p:cNvPr id="136" name="Straight Connector 135"/>
              <p:cNvCxnSpPr/>
              <p:nvPr/>
            </p:nvCxnSpPr>
            <p:spPr bwMode="auto">
              <a:xfrm rot="16200000" flipH="1">
                <a:off x="4495800" y="3886200"/>
                <a:ext cx="1066802" cy="2"/>
              </a:xfrm>
              <a:prstGeom prst="line">
                <a:avLst/>
              </a:prstGeom>
              <a:noFill/>
              <a:ln w="15875" cap="flat" cmpd="sng" algn="ctr">
                <a:solidFill>
                  <a:schemeClr val="tx1"/>
                </a:solidFill>
                <a:prstDash val="solid"/>
                <a:round/>
                <a:headEnd type="none" w="med" len="med"/>
                <a:tailEnd type="none" w="lg" len="lg"/>
              </a:ln>
              <a:effectLst/>
            </p:spPr>
          </p:cxnSp>
          <p:cxnSp>
            <p:nvCxnSpPr>
              <p:cNvPr id="137" name="Straight Connector 136"/>
              <p:cNvCxnSpPr/>
              <p:nvPr/>
            </p:nvCxnSpPr>
            <p:spPr bwMode="auto">
              <a:xfrm rot="5400000">
                <a:off x="5029200" y="3886200"/>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139" name="Straight Connector 138"/>
              <p:cNvCxnSpPr/>
              <p:nvPr/>
            </p:nvCxnSpPr>
            <p:spPr bwMode="auto">
              <a:xfrm rot="5400000">
                <a:off x="5561806" y="3886200"/>
                <a:ext cx="1067594" cy="794"/>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49" name="Object 12"/>
              <p:cNvGraphicFramePr>
                <a:graphicFrameLocks noChangeAspect="1"/>
              </p:cNvGraphicFramePr>
              <p:nvPr/>
            </p:nvGraphicFramePr>
            <p:xfrm>
              <a:off x="3505200" y="1692275"/>
              <a:ext cx="347662" cy="365125"/>
            </p:xfrm>
            <a:graphic>
              <a:graphicData uri="http://schemas.openxmlformats.org/presentationml/2006/ole">
                <p:oleObj spid="_x0000_s149538" name="Equation" r:id="rId3" imgW="215900" imgH="228600" progId="Equation.DSMT4">
                  <p:embed/>
                </p:oleObj>
              </a:graphicData>
            </a:graphic>
          </p:graphicFrame>
          <p:graphicFrame>
            <p:nvGraphicFramePr>
              <p:cNvPr id="153" name="Object 16"/>
              <p:cNvGraphicFramePr>
                <a:graphicFrameLocks noChangeAspect="1"/>
              </p:cNvGraphicFramePr>
              <p:nvPr/>
            </p:nvGraphicFramePr>
            <p:xfrm>
              <a:off x="3849688" y="4476750"/>
              <a:ext cx="265112" cy="323850"/>
            </p:xfrm>
            <a:graphic>
              <a:graphicData uri="http://schemas.openxmlformats.org/presentationml/2006/ole">
                <p:oleObj spid="_x0000_s149542" name="Equation" r:id="rId4" imgW="203200" imgH="254000" progId="Equation.DSMT4">
                  <p:embed/>
                </p:oleObj>
              </a:graphicData>
            </a:graphic>
          </p:graphicFrame>
          <p:cxnSp>
            <p:nvCxnSpPr>
              <p:cNvPr id="166" name="Straight Connector 165"/>
              <p:cNvCxnSpPr/>
              <p:nvPr/>
            </p:nvCxnSpPr>
            <p:spPr bwMode="auto">
              <a:xfrm>
                <a:off x="3962400" y="3886200"/>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173" name="Straight Connector 172"/>
              <p:cNvCxnSpPr/>
              <p:nvPr/>
            </p:nvCxnSpPr>
            <p:spPr bwMode="auto">
              <a:xfrm>
                <a:off x="5029200" y="3884612"/>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174" name="Straight Connector 173"/>
              <p:cNvCxnSpPr/>
              <p:nvPr/>
            </p:nvCxnSpPr>
            <p:spPr bwMode="auto">
              <a:xfrm>
                <a:off x="5029200" y="4419600"/>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175" name="Straight Connector 174"/>
              <p:cNvCxnSpPr/>
              <p:nvPr/>
            </p:nvCxnSpPr>
            <p:spPr bwMode="auto">
              <a:xfrm>
                <a:off x="3962400" y="4419600"/>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268" name="Straight Connector 267"/>
              <p:cNvCxnSpPr/>
              <p:nvPr/>
            </p:nvCxnSpPr>
            <p:spPr bwMode="auto">
              <a:xfrm>
                <a:off x="5562600" y="3884612"/>
                <a:ext cx="533400" cy="1588"/>
              </a:xfrm>
              <a:prstGeom prst="line">
                <a:avLst/>
              </a:prstGeom>
              <a:noFill/>
              <a:ln w="15875" cap="flat" cmpd="sng" algn="ctr">
                <a:solidFill>
                  <a:schemeClr val="tx1"/>
                </a:solidFill>
                <a:prstDash val="solid"/>
                <a:round/>
                <a:headEnd type="none" w="med" len="med"/>
                <a:tailEnd type="none" w="lg" len="lg"/>
              </a:ln>
              <a:effectLst/>
            </p:spPr>
          </p:cxnSp>
          <p:cxnSp>
            <p:nvCxnSpPr>
              <p:cNvPr id="270" name="Straight Connector 269"/>
              <p:cNvCxnSpPr/>
              <p:nvPr/>
            </p:nvCxnSpPr>
            <p:spPr bwMode="auto">
              <a:xfrm>
                <a:off x="3962400" y="3352800"/>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271" name="Straight Connector 270"/>
              <p:cNvCxnSpPr/>
              <p:nvPr/>
            </p:nvCxnSpPr>
            <p:spPr bwMode="auto">
              <a:xfrm>
                <a:off x="5562600" y="3351212"/>
                <a:ext cx="533400" cy="1588"/>
              </a:xfrm>
              <a:prstGeom prst="line">
                <a:avLst/>
              </a:prstGeom>
              <a:noFill/>
              <a:ln w="15875" cap="flat" cmpd="sng" algn="ctr">
                <a:solidFill>
                  <a:schemeClr val="tx1"/>
                </a:solidFill>
                <a:prstDash val="solid"/>
                <a:round/>
                <a:headEnd type="none" w="med" len="med"/>
                <a:tailEnd type="none" w="lg" len="lg"/>
              </a:ln>
              <a:effectLst/>
            </p:spPr>
          </p:cxnSp>
          <p:cxnSp>
            <p:nvCxnSpPr>
              <p:cNvPr id="273" name="Straight Connector 272"/>
              <p:cNvCxnSpPr/>
              <p:nvPr/>
            </p:nvCxnSpPr>
            <p:spPr bwMode="auto">
              <a:xfrm rot="5400000">
                <a:off x="4762500" y="3086100"/>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277" name="Straight Connector 276"/>
              <p:cNvCxnSpPr/>
              <p:nvPr/>
            </p:nvCxnSpPr>
            <p:spPr bwMode="auto">
              <a:xfrm rot="5400000" flipH="1" flipV="1">
                <a:off x="3428206" y="3886200"/>
                <a:ext cx="1067594" cy="794"/>
              </a:xfrm>
              <a:prstGeom prst="line">
                <a:avLst/>
              </a:prstGeom>
              <a:noFill/>
              <a:ln w="25400" cap="flat" cmpd="sng" algn="ctr">
                <a:solidFill>
                  <a:schemeClr val="tx1"/>
                </a:solidFill>
                <a:prstDash val="solid"/>
                <a:round/>
                <a:headEnd type="none" w="med" len="med"/>
                <a:tailEnd type="none" w="lg" len="lg"/>
              </a:ln>
              <a:effectLst/>
            </p:spPr>
          </p:cxnSp>
          <p:cxnSp>
            <p:nvCxnSpPr>
              <p:cNvPr id="278" name="Straight Connector 277"/>
              <p:cNvCxnSpPr/>
              <p:nvPr/>
            </p:nvCxnSpPr>
            <p:spPr bwMode="auto">
              <a:xfrm rot="5400000">
                <a:off x="3696494" y="3085306"/>
                <a:ext cx="533400" cy="1588"/>
              </a:xfrm>
              <a:prstGeom prst="line">
                <a:avLst/>
              </a:prstGeom>
              <a:noFill/>
              <a:ln w="19050" cap="flat" cmpd="sng" algn="ctr">
                <a:solidFill>
                  <a:schemeClr val="tx1"/>
                </a:solidFill>
                <a:prstDash val="sysDash"/>
                <a:round/>
                <a:headEnd type="none" w="med" len="med"/>
                <a:tailEnd type="none" w="lg" len="lg"/>
              </a:ln>
              <a:effectLst/>
            </p:spPr>
          </p:cxnSp>
          <p:cxnSp>
            <p:nvCxnSpPr>
              <p:cNvPr id="284" name="Straight Connector 283"/>
              <p:cNvCxnSpPr/>
              <p:nvPr/>
            </p:nvCxnSpPr>
            <p:spPr bwMode="auto">
              <a:xfrm rot="5400000">
                <a:off x="4229100" y="2552700"/>
                <a:ext cx="533400" cy="1588"/>
              </a:xfrm>
              <a:prstGeom prst="line">
                <a:avLst/>
              </a:prstGeom>
              <a:noFill/>
              <a:ln w="15875" cap="flat" cmpd="sng" algn="ctr">
                <a:solidFill>
                  <a:schemeClr val="tx1"/>
                </a:solidFill>
                <a:prstDash val="solid"/>
                <a:round/>
                <a:headEnd type="none" w="med" len="med"/>
                <a:tailEnd type="none" w="lg" len="lg"/>
              </a:ln>
              <a:effectLst/>
            </p:spPr>
          </p:cxnSp>
          <p:cxnSp>
            <p:nvCxnSpPr>
              <p:cNvPr id="285" name="Straight Connector 284"/>
              <p:cNvCxnSpPr/>
              <p:nvPr/>
            </p:nvCxnSpPr>
            <p:spPr bwMode="auto">
              <a:xfrm>
                <a:off x="5029200" y="3351212"/>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286" name="Straight Connector 285"/>
              <p:cNvCxnSpPr/>
              <p:nvPr/>
            </p:nvCxnSpPr>
            <p:spPr bwMode="auto">
              <a:xfrm>
                <a:off x="3962400" y="2817812"/>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287" name="Straight Connector 286"/>
              <p:cNvCxnSpPr/>
              <p:nvPr/>
            </p:nvCxnSpPr>
            <p:spPr bwMode="auto">
              <a:xfrm>
                <a:off x="3962400" y="2286000"/>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294" name="Straight Connector 293"/>
              <p:cNvCxnSpPr/>
              <p:nvPr/>
            </p:nvCxnSpPr>
            <p:spPr bwMode="auto">
              <a:xfrm rot="5400000">
                <a:off x="4229496" y="2552304"/>
                <a:ext cx="534196" cy="1588"/>
              </a:xfrm>
              <a:prstGeom prst="line">
                <a:avLst/>
              </a:prstGeom>
              <a:noFill/>
              <a:ln w="15875" cap="flat" cmpd="sng" algn="ctr">
                <a:solidFill>
                  <a:schemeClr val="tx1"/>
                </a:solidFill>
                <a:prstDash val="solid"/>
                <a:round/>
                <a:headEnd type="none" w="med" len="med"/>
                <a:tailEnd type="none" w="lg" len="lg"/>
              </a:ln>
              <a:effectLst/>
            </p:spPr>
          </p:cxnSp>
          <p:cxnSp>
            <p:nvCxnSpPr>
              <p:cNvPr id="303" name="Straight Connector 302"/>
              <p:cNvCxnSpPr/>
              <p:nvPr/>
            </p:nvCxnSpPr>
            <p:spPr bwMode="auto">
              <a:xfrm rot="5400000">
                <a:off x="4229894" y="3085306"/>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06" name="Straight Connector 305"/>
              <p:cNvCxnSpPr/>
              <p:nvPr/>
            </p:nvCxnSpPr>
            <p:spPr bwMode="auto">
              <a:xfrm rot="5400000">
                <a:off x="5296694" y="3085306"/>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07" name="Straight Connector 306"/>
              <p:cNvCxnSpPr/>
              <p:nvPr/>
            </p:nvCxnSpPr>
            <p:spPr bwMode="auto">
              <a:xfrm rot="5400000">
                <a:off x="5830094" y="3085306"/>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11" name="Straight Connector 310"/>
              <p:cNvCxnSpPr/>
              <p:nvPr/>
            </p:nvCxnSpPr>
            <p:spPr bwMode="auto">
              <a:xfrm>
                <a:off x="5029200" y="2819400"/>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12" name="Straight Connector 311"/>
              <p:cNvCxnSpPr/>
              <p:nvPr/>
            </p:nvCxnSpPr>
            <p:spPr bwMode="auto">
              <a:xfrm>
                <a:off x="5029200" y="2286000"/>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16" name="Straight Connector 315"/>
              <p:cNvCxnSpPr/>
              <p:nvPr/>
            </p:nvCxnSpPr>
            <p:spPr bwMode="auto">
              <a:xfrm rot="5400000">
                <a:off x="4762896" y="2552304"/>
                <a:ext cx="534196" cy="1588"/>
              </a:xfrm>
              <a:prstGeom prst="line">
                <a:avLst/>
              </a:prstGeom>
              <a:noFill/>
              <a:ln w="15875" cap="flat" cmpd="sng" algn="ctr">
                <a:solidFill>
                  <a:schemeClr val="tx1"/>
                </a:solidFill>
                <a:prstDash val="solid"/>
                <a:round/>
                <a:headEnd type="none" w="med" len="med"/>
                <a:tailEnd type="none" w="lg" len="lg"/>
              </a:ln>
              <a:effectLst/>
            </p:spPr>
          </p:cxnSp>
          <p:cxnSp>
            <p:nvCxnSpPr>
              <p:cNvPr id="317" name="Straight Connector 316"/>
              <p:cNvCxnSpPr/>
              <p:nvPr/>
            </p:nvCxnSpPr>
            <p:spPr bwMode="auto">
              <a:xfrm rot="5400000">
                <a:off x="5296296" y="2552304"/>
                <a:ext cx="534196" cy="1588"/>
              </a:xfrm>
              <a:prstGeom prst="line">
                <a:avLst/>
              </a:prstGeom>
              <a:noFill/>
              <a:ln w="15875" cap="flat" cmpd="sng" algn="ctr">
                <a:solidFill>
                  <a:schemeClr val="tx1"/>
                </a:solidFill>
                <a:prstDash val="solid"/>
                <a:round/>
                <a:headEnd type="none" w="med" len="med"/>
                <a:tailEnd type="none" w="lg" len="lg"/>
              </a:ln>
              <a:effectLst/>
            </p:spPr>
          </p:cxnSp>
          <p:cxnSp>
            <p:nvCxnSpPr>
              <p:cNvPr id="318" name="Straight Connector 317"/>
              <p:cNvCxnSpPr/>
              <p:nvPr/>
            </p:nvCxnSpPr>
            <p:spPr bwMode="auto">
              <a:xfrm rot="5400000">
                <a:off x="5829696" y="2552304"/>
                <a:ext cx="534196" cy="1588"/>
              </a:xfrm>
              <a:prstGeom prst="line">
                <a:avLst/>
              </a:prstGeom>
              <a:noFill/>
              <a:ln w="15875" cap="flat" cmpd="sng" algn="ctr">
                <a:solidFill>
                  <a:schemeClr val="tx1"/>
                </a:solidFill>
                <a:prstDash val="solid"/>
                <a:round/>
                <a:headEnd type="none" w="med" len="med"/>
                <a:tailEnd type="none" w="lg" len="lg"/>
              </a:ln>
              <a:effectLst/>
            </p:spPr>
          </p:cxnSp>
          <p:cxnSp>
            <p:nvCxnSpPr>
              <p:cNvPr id="319" name="Straight Connector 318"/>
              <p:cNvCxnSpPr/>
              <p:nvPr/>
            </p:nvCxnSpPr>
            <p:spPr bwMode="auto">
              <a:xfrm>
                <a:off x="5562600" y="2819400"/>
                <a:ext cx="533400" cy="1588"/>
              </a:xfrm>
              <a:prstGeom prst="line">
                <a:avLst/>
              </a:prstGeom>
              <a:noFill/>
              <a:ln w="15875" cap="flat" cmpd="sng" algn="ctr">
                <a:solidFill>
                  <a:schemeClr val="tx1"/>
                </a:solidFill>
                <a:prstDash val="solid"/>
                <a:round/>
                <a:headEnd type="none" w="med" len="med"/>
                <a:tailEnd type="none" w="lg" len="lg"/>
              </a:ln>
              <a:effectLst/>
            </p:spPr>
          </p:cxnSp>
          <p:cxnSp>
            <p:nvCxnSpPr>
              <p:cNvPr id="320" name="Straight Connector 319"/>
              <p:cNvCxnSpPr/>
              <p:nvPr/>
            </p:nvCxnSpPr>
            <p:spPr bwMode="auto">
              <a:xfrm>
                <a:off x="5562600" y="2286000"/>
                <a:ext cx="533400" cy="1588"/>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49554" name="Object 50"/>
              <p:cNvGraphicFramePr>
                <a:graphicFrameLocks noChangeAspect="1"/>
              </p:cNvGraphicFramePr>
              <p:nvPr/>
            </p:nvGraphicFramePr>
            <p:xfrm>
              <a:off x="6324600" y="3962400"/>
              <a:ext cx="327025" cy="365125"/>
            </p:xfrm>
            <a:graphic>
              <a:graphicData uri="http://schemas.openxmlformats.org/presentationml/2006/ole">
                <p:oleObj spid="_x0000_s149554" name="Equation" r:id="rId5" imgW="203200" imgH="228600" progId="Equation.DSMT4">
                  <p:embed/>
                </p:oleObj>
              </a:graphicData>
            </a:graphic>
          </p:graphicFrame>
          <p:graphicFrame>
            <p:nvGraphicFramePr>
              <p:cNvPr id="149555" name="Object 51"/>
              <p:cNvGraphicFramePr>
                <a:graphicFrameLocks noChangeAspect="1"/>
              </p:cNvGraphicFramePr>
              <p:nvPr/>
            </p:nvGraphicFramePr>
            <p:xfrm>
              <a:off x="3581400" y="3749675"/>
              <a:ext cx="298450" cy="290513"/>
            </p:xfrm>
            <a:graphic>
              <a:graphicData uri="http://schemas.openxmlformats.org/presentationml/2006/ole">
                <p:oleObj spid="_x0000_s149555" name="Equation" r:id="rId6" imgW="228600" imgH="228600" progId="Equation.DSMT4">
                  <p:embed/>
                </p:oleObj>
              </a:graphicData>
            </a:graphic>
          </p:graphicFrame>
          <p:graphicFrame>
            <p:nvGraphicFramePr>
              <p:cNvPr id="149556" name="Object 52"/>
              <p:cNvGraphicFramePr>
                <a:graphicFrameLocks noChangeAspect="1"/>
              </p:cNvGraphicFramePr>
              <p:nvPr/>
            </p:nvGraphicFramePr>
            <p:xfrm>
              <a:off x="3581400" y="4114800"/>
              <a:ext cx="280987" cy="323850"/>
            </p:xfrm>
            <a:graphic>
              <a:graphicData uri="http://schemas.openxmlformats.org/presentationml/2006/ole">
                <p:oleObj spid="_x0000_s149556" name="Equation" r:id="rId7" imgW="215900" imgH="254000" progId="Equation.DSMT4">
                  <p:embed/>
                </p:oleObj>
              </a:graphicData>
            </a:graphic>
          </p:graphicFrame>
          <p:graphicFrame>
            <p:nvGraphicFramePr>
              <p:cNvPr id="149557" name="Object 53"/>
              <p:cNvGraphicFramePr>
                <a:graphicFrameLocks noChangeAspect="1"/>
              </p:cNvGraphicFramePr>
              <p:nvPr/>
            </p:nvGraphicFramePr>
            <p:xfrm>
              <a:off x="4343400" y="4495800"/>
              <a:ext cx="265112" cy="323850"/>
            </p:xfrm>
            <a:graphic>
              <a:graphicData uri="http://schemas.openxmlformats.org/presentationml/2006/ole">
                <p:oleObj spid="_x0000_s149557" name="Equation" r:id="rId8" imgW="203200" imgH="254000" progId="Equation.DSMT4">
                  <p:embed/>
                </p:oleObj>
              </a:graphicData>
            </a:graphic>
          </p:graphicFrame>
          <p:graphicFrame>
            <p:nvGraphicFramePr>
              <p:cNvPr id="149558" name="Object 54"/>
              <p:cNvGraphicFramePr>
                <a:graphicFrameLocks noChangeAspect="1"/>
              </p:cNvGraphicFramePr>
              <p:nvPr/>
            </p:nvGraphicFramePr>
            <p:xfrm>
              <a:off x="4876800" y="4495800"/>
              <a:ext cx="265112" cy="323850"/>
            </p:xfrm>
            <a:graphic>
              <a:graphicData uri="http://schemas.openxmlformats.org/presentationml/2006/ole">
                <p:oleObj spid="_x0000_s149558" name="Equation" r:id="rId9" imgW="203200" imgH="254000" progId="Equation.DSMT4">
                  <p:embed/>
                </p:oleObj>
              </a:graphicData>
            </a:graphic>
          </p:graphicFrame>
          <p:graphicFrame>
            <p:nvGraphicFramePr>
              <p:cNvPr id="149559" name="Object 55"/>
              <p:cNvGraphicFramePr>
                <a:graphicFrameLocks noChangeAspect="1"/>
              </p:cNvGraphicFramePr>
              <p:nvPr/>
            </p:nvGraphicFramePr>
            <p:xfrm>
              <a:off x="5392737" y="4495800"/>
              <a:ext cx="398463" cy="323850"/>
            </p:xfrm>
            <a:graphic>
              <a:graphicData uri="http://schemas.openxmlformats.org/presentationml/2006/ole">
                <p:oleObj spid="_x0000_s149559" name="Equation" r:id="rId10" imgW="304800" imgH="254000" progId="Equation.DSMT4">
                  <p:embed/>
                </p:oleObj>
              </a:graphicData>
            </a:graphic>
          </p:graphicFrame>
          <p:graphicFrame>
            <p:nvGraphicFramePr>
              <p:cNvPr id="149560" name="Object 56"/>
              <p:cNvGraphicFramePr>
                <a:graphicFrameLocks noChangeAspect="1"/>
              </p:cNvGraphicFramePr>
              <p:nvPr/>
            </p:nvGraphicFramePr>
            <p:xfrm>
              <a:off x="5983288" y="4495800"/>
              <a:ext cx="265112" cy="323850"/>
            </p:xfrm>
            <a:graphic>
              <a:graphicData uri="http://schemas.openxmlformats.org/presentationml/2006/ole">
                <p:oleObj spid="_x0000_s149560" name="Equation" r:id="rId11" imgW="203200" imgH="254000" progId="Equation.DSMT4">
                  <p:embed/>
                </p:oleObj>
              </a:graphicData>
            </a:graphic>
          </p:graphicFrame>
          <p:graphicFrame>
            <p:nvGraphicFramePr>
              <p:cNvPr id="149563" name="Object 59"/>
              <p:cNvGraphicFramePr>
                <a:graphicFrameLocks noChangeAspect="1"/>
              </p:cNvGraphicFramePr>
              <p:nvPr/>
            </p:nvGraphicFramePr>
            <p:xfrm>
              <a:off x="3581400" y="2133600"/>
              <a:ext cx="280987" cy="323850"/>
            </p:xfrm>
            <a:graphic>
              <a:graphicData uri="http://schemas.openxmlformats.org/presentationml/2006/ole">
                <p:oleObj spid="_x0000_s149563" name="Equation" r:id="rId12" imgW="215900" imgH="254000" progId="Equation.DSMT4">
                  <p:embed/>
                </p:oleObj>
              </a:graphicData>
            </a:graphic>
          </p:graphicFrame>
          <p:graphicFrame>
            <p:nvGraphicFramePr>
              <p:cNvPr id="149564" name="Object 60"/>
              <p:cNvGraphicFramePr>
                <a:graphicFrameLocks noChangeAspect="1"/>
              </p:cNvGraphicFramePr>
              <p:nvPr/>
            </p:nvGraphicFramePr>
            <p:xfrm>
              <a:off x="3581400" y="2667000"/>
              <a:ext cx="365125" cy="323850"/>
            </p:xfrm>
            <a:graphic>
              <a:graphicData uri="http://schemas.openxmlformats.org/presentationml/2006/ole">
                <p:oleObj spid="_x0000_s149564" name="Equation" r:id="rId13" imgW="279400" imgH="254000" progId="Equation.DSMT4">
                  <p:embed/>
                </p:oleObj>
              </a:graphicData>
            </a:graphic>
          </p:graphicFrame>
          <p:graphicFrame>
            <p:nvGraphicFramePr>
              <p:cNvPr id="149565" name="Object 61"/>
              <p:cNvGraphicFramePr>
                <a:graphicFrameLocks noChangeAspect="1"/>
              </p:cNvGraphicFramePr>
              <p:nvPr/>
            </p:nvGraphicFramePr>
            <p:xfrm>
              <a:off x="3581400" y="3200400"/>
              <a:ext cx="280987" cy="323850"/>
            </p:xfrm>
            <a:graphic>
              <a:graphicData uri="http://schemas.openxmlformats.org/presentationml/2006/ole">
                <p:oleObj spid="_x0000_s149565" name="Equation" r:id="rId14" imgW="215900" imgH="254000" progId="Equation.DSMT4">
                  <p:embed/>
                </p:oleObj>
              </a:graphicData>
            </a:graphic>
          </p:graphicFrame>
        </p:grpSp>
        <p:sp>
          <p:nvSpPr>
            <p:cNvPr id="322" name="Right Arrow 321"/>
            <p:cNvSpPr/>
            <p:nvPr/>
          </p:nvSpPr>
          <p:spPr bwMode="auto">
            <a:xfrm>
              <a:off x="4000500" y="3543300"/>
              <a:ext cx="609600" cy="228600"/>
            </a:xfrm>
            <a:prstGeom prst="rightArrow">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323" name="Rectangle 322"/>
            <p:cNvSpPr/>
            <p:nvPr/>
          </p:nvSpPr>
          <p:spPr bwMode="auto">
            <a:xfrm>
              <a:off x="5924550" y="3536950"/>
              <a:ext cx="533400" cy="539750"/>
            </a:xfrm>
            <a:prstGeom prst="rect">
              <a:avLst/>
            </a:prstGeom>
            <a:solidFill>
              <a:srgbClr val="CCECFF"/>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sp>
        <p:nvSpPr>
          <p:cNvPr id="326" name="Rectangle 4"/>
          <p:cNvSpPr>
            <a:spLocks noGrp="1" noChangeArrowheads="1"/>
          </p:cNvSpPr>
          <p:nvPr>
            <p:ph type="body" sz="half" idx="1"/>
          </p:nvPr>
        </p:nvSpPr>
        <p:spPr>
          <a:xfrm>
            <a:off x="914400" y="5213350"/>
            <a:ext cx="7620000" cy="990600"/>
          </a:xfrm>
        </p:spPr>
        <p:txBody>
          <a:bodyPr/>
          <a:lstStyle/>
          <a:p>
            <a:pPr>
              <a:spcBef>
                <a:spcPts val="360"/>
              </a:spcBef>
              <a:defRPr/>
            </a:pPr>
            <a:r>
              <a:rPr lang="en-US" altLang="zh-CN" sz="2200" b="1" kern="1200" dirty="0" smtClean="0">
                <a:solidFill>
                  <a:srgbClr val="006600"/>
                </a:solidFill>
                <a:cs typeface="Arial"/>
              </a:rPr>
              <a:t>Parameter space: </a:t>
            </a:r>
            <a:r>
              <a:rPr lang="en-US" altLang="zh-CN" sz="2200" b="1" kern="1200" dirty="0" smtClean="0">
                <a:solidFill>
                  <a:srgbClr val="000000"/>
                </a:solidFill>
                <a:cs typeface="Arial"/>
              </a:rPr>
              <a:t>4 dimensional </a:t>
            </a:r>
            <a:r>
              <a:rPr lang="en-US" altLang="zh-CN" sz="2200" b="1" kern="1200" dirty="0" smtClean="0">
                <a:solidFill>
                  <a:schemeClr val="tx2"/>
                </a:solidFill>
                <a:cs typeface="Arial"/>
              </a:rPr>
              <a:t>(g</a:t>
            </a:r>
            <a:r>
              <a:rPr lang="en-US" altLang="zh-CN" sz="2200" b="1" kern="1200" baseline="-25000" dirty="0" smtClean="0">
                <a:solidFill>
                  <a:schemeClr val="tx2"/>
                </a:solidFill>
                <a:cs typeface="Arial"/>
              </a:rPr>
              <a:t>o</a:t>
            </a:r>
            <a:r>
              <a:rPr lang="en-US" altLang="zh-CN" sz="1400" b="1" kern="1200" baseline="-41000" dirty="0" smtClean="0">
                <a:solidFill>
                  <a:schemeClr val="tx2"/>
                </a:solidFill>
                <a:cs typeface="Arial"/>
              </a:rPr>
              <a:t>1</a:t>
            </a:r>
            <a:r>
              <a:rPr lang="en-US" altLang="zh-CN" sz="2200" b="1" kern="1200" dirty="0" smtClean="0">
                <a:solidFill>
                  <a:schemeClr val="tx2"/>
                </a:solidFill>
                <a:cs typeface="Arial"/>
              </a:rPr>
              <a:t>/g</a:t>
            </a:r>
            <a:r>
              <a:rPr lang="en-US" altLang="zh-CN" sz="2200" b="1" kern="1200" baseline="-25000" dirty="0" smtClean="0">
                <a:solidFill>
                  <a:schemeClr val="tx2"/>
                </a:solidFill>
                <a:cs typeface="Arial"/>
              </a:rPr>
              <a:t>o</a:t>
            </a:r>
            <a:r>
              <a:rPr lang="en-US" altLang="zh-CN" sz="1400" b="1" kern="1200" baseline="-41000" dirty="0" smtClean="0">
                <a:solidFill>
                  <a:schemeClr val="tx2"/>
                </a:solidFill>
                <a:cs typeface="Arial"/>
              </a:rPr>
              <a:t>2</a:t>
            </a:r>
            <a:r>
              <a:rPr lang="en-US" altLang="zh-CN" sz="2200" b="1" kern="1200" dirty="0" smtClean="0">
                <a:solidFill>
                  <a:schemeClr val="tx2"/>
                </a:solidFill>
                <a:cs typeface="Arial"/>
              </a:rPr>
              <a:t> </a:t>
            </a:r>
            <a:r>
              <a:rPr lang="en-US" altLang="zh-CN" sz="2200" b="1" dirty="0" smtClean="0">
                <a:solidFill>
                  <a:schemeClr val="tx2"/>
                </a:solidFill>
                <a:ea typeface="SimSun" pitchFamily="2" charset="-122"/>
                <a:cs typeface="SimSun" pitchFamily="2" charset="-122"/>
              </a:rPr>
              <a:t>projection)</a:t>
            </a:r>
            <a:endParaRPr lang="en-US" altLang="zh-CN" sz="2200" b="1" dirty="0" smtClean="0">
              <a:solidFill>
                <a:schemeClr val="tx2"/>
              </a:solidFill>
              <a:cs typeface="Arial"/>
            </a:endParaRPr>
          </a:p>
          <a:p>
            <a:pPr lvl="1">
              <a:spcBef>
                <a:spcPts val="960"/>
              </a:spcBef>
              <a:defRPr/>
            </a:pPr>
            <a:r>
              <a:rPr lang="en-US" altLang="zh-CN" sz="2000" b="1" dirty="0" smtClean="0">
                <a:solidFill>
                  <a:srgbClr val="1F497D"/>
                </a:solidFill>
                <a:cs typeface="Arial"/>
              </a:rPr>
              <a:t>Each rectangle: </a:t>
            </a:r>
            <a:r>
              <a:rPr lang="en-US" altLang="zh-CN" sz="2000" b="1" dirty="0" smtClean="0">
                <a:solidFill>
                  <a:srgbClr val="000000"/>
                </a:solidFill>
                <a:cs typeface="Arial"/>
              </a:rPr>
              <a:t>a different</a:t>
            </a:r>
            <a:r>
              <a:rPr lang="en-US" altLang="zh-CN" sz="2000" b="1" dirty="0" smtClean="0">
                <a:solidFill>
                  <a:srgbClr val="1F497D"/>
                </a:solidFill>
                <a:cs typeface="Arial"/>
              </a:rPr>
              <a:t> </a:t>
            </a:r>
            <a:r>
              <a:rPr lang="en-US" altLang="zh-CN" sz="2000" b="1" dirty="0" smtClean="0">
                <a:solidFill>
                  <a:srgbClr val="800000"/>
                </a:solidFill>
                <a:cs typeface="Arial"/>
              </a:rPr>
              <a:t>transition system  </a:t>
            </a:r>
          </a:p>
        </p:txBody>
      </p:sp>
      <p:grpSp>
        <p:nvGrpSpPr>
          <p:cNvPr id="334" name="Group 333"/>
          <p:cNvGrpSpPr/>
          <p:nvPr/>
        </p:nvGrpSpPr>
        <p:grpSpPr>
          <a:xfrm>
            <a:off x="914400" y="1295400"/>
            <a:ext cx="7086600" cy="3616325"/>
            <a:chOff x="914400" y="1295400"/>
            <a:chExt cx="7086600" cy="3616325"/>
          </a:xfrm>
        </p:grpSpPr>
        <p:sp>
          <p:nvSpPr>
            <p:cNvPr id="327" name="Rectangle 4"/>
            <p:cNvSpPr txBox="1">
              <a:spLocks noChangeArrowheads="1"/>
            </p:cNvSpPr>
            <p:nvPr/>
          </p:nvSpPr>
          <p:spPr bwMode="auto">
            <a:xfrm>
              <a:off x="914400" y="1295400"/>
              <a:ext cx="7086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smtClean="0">
                  <a:solidFill>
                    <a:srgbClr val="006600"/>
                  </a:solidFill>
                  <a:latin typeface="+mn-lt"/>
                  <a:ea typeface="ＭＳ Ｐゴシック" charset="-128"/>
                  <a:cs typeface="Arial"/>
                </a:rPr>
                <a:t>In each vertex</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kumimoji="0" lang="en-US" altLang="zh-CN" sz="2200" b="1" i="0" u="none" strike="noStrike" kern="1200" cap="none" spc="0" normalizeH="0" baseline="0" noProof="0" dirty="0" smtClean="0">
                  <a:ln>
                    <a:noFill/>
                  </a:ln>
                  <a:solidFill>
                    <a:srgbClr val="000000"/>
                  </a:solidFill>
                  <a:effectLst/>
                  <a:uLnTx/>
                  <a:uFillTx/>
                  <a:latin typeface="+mn-lt"/>
                  <a:ea typeface="ＭＳ Ｐゴシック" charset="-128"/>
                  <a:cs typeface="Arial"/>
                </a:rPr>
                <a:t>affine equation</a:t>
              </a:r>
              <a:r>
                <a:rPr kumimoji="0" lang="en-US" altLang="zh-CN" sz="2200" b="1" i="0" u="none" strike="noStrike" kern="1200" cap="none" spc="0" normalizeH="0" noProof="0" dirty="0" smtClean="0">
                  <a:ln>
                    <a:noFill/>
                  </a:ln>
                  <a:solidFill>
                    <a:srgbClr val="000000"/>
                  </a:solidFill>
                  <a:effectLst/>
                  <a:uLnTx/>
                  <a:uFillTx/>
                  <a:latin typeface="+mn-lt"/>
                  <a:ea typeface="ＭＳ Ｐゴシック" charset="-128"/>
                  <a:cs typeface="Arial"/>
                </a:rPr>
                <a:t> </a:t>
              </a:r>
              <a:r>
                <a:rPr lang="en-US" altLang="zh-CN" sz="2200" dirty="0" smtClean="0">
                  <a:solidFill>
                    <a:srgbClr val="1F497D"/>
                  </a:solidFill>
                  <a:latin typeface="+mn-lt"/>
                  <a:ea typeface="ＭＳ Ｐゴシック" charset="-128"/>
                  <a:cs typeface="Arial"/>
                </a:rPr>
                <a:t>in the parameters</a:t>
              </a:r>
              <a:r>
                <a:rPr kumimoji="0" lang="en-US" altLang="zh-CN" sz="2000" b="1" i="0" u="none" strike="noStrike" kern="0" cap="none" spc="0" normalizeH="0" baseline="0" noProof="0" dirty="0" smtClean="0">
                  <a:ln>
                    <a:noFill/>
                  </a:ln>
                  <a:solidFill>
                    <a:srgbClr val="1F497D"/>
                  </a:solidFill>
                  <a:effectLst/>
                  <a:uLnTx/>
                  <a:uFillTx/>
                  <a:latin typeface="+mn-lt"/>
                  <a:ea typeface="ＭＳ Ｐゴシック" charset="-128"/>
                  <a:cs typeface="Arial"/>
                </a:rPr>
                <a:t>  </a:t>
              </a:r>
            </a:p>
          </p:txBody>
        </p:sp>
        <p:grpSp>
          <p:nvGrpSpPr>
            <p:cNvPr id="333" name="Group 332"/>
            <p:cNvGrpSpPr/>
            <p:nvPr/>
          </p:nvGrpSpPr>
          <p:grpSpPr>
            <a:xfrm>
              <a:off x="1079500" y="2133600"/>
              <a:ext cx="2687637" cy="2778125"/>
              <a:chOff x="1079500" y="2133600"/>
              <a:chExt cx="2687637" cy="2778125"/>
            </a:xfrm>
          </p:grpSpPr>
          <p:grpSp>
            <p:nvGrpSpPr>
              <p:cNvPr id="123" name="Group 122"/>
              <p:cNvGrpSpPr/>
              <p:nvPr/>
            </p:nvGrpSpPr>
            <p:grpSpPr>
              <a:xfrm>
                <a:off x="1079500" y="2133600"/>
                <a:ext cx="2687637" cy="2778125"/>
                <a:chOff x="2141538" y="1654175"/>
                <a:chExt cx="2687637" cy="2778125"/>
              </a:xfrm>
            </p:grpSpPr>
            <p:sp>
              <p:nvSpPr>
                <p:cNvPr id="28" name="Rectangle 27"/>
                <p:cNvSpPr/>
                <p:nvPr/>
              </p:nvSpPr>
              <p:spPr bwMode="auto">
                <a:xfrm>
                  <a:off x="3276600" y="2319340"/>
                  <a:ext cx="443724" cy="1795483"/>
                </a:xfrm>
                <a:prstGeom prst="rect">
                  <a:avLst/>
                </a:prstGeom>
                <a:solidFill>
                  <a:srgbClr val="E1B45C"/>
                </a:solid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30" name="Straight Connector 29"/>
                <p:cNvCxnSpPr/>
                <p:nvPr/>
              </p:nvCxnSpPr>
              <p:spPr bwMode="auto">
                <a:xfrm rot="5400000">
                  <a:off x="2823228" y="3216436"/>
                  <a:ext cx="1795483" cy="1290"/>
                </a:xfrm>
                <a:prstGeom prst="line">
                  <a:avLst/>
                </a:prstGeom>
                <a:noFill/>
                <a:ln w="19050" cap="flat" cmpd="sng" algn="ctr">
                  <a:solidFill>
                    <a:schemeClr val="tx1"/>
                  </a:solidFill>
                  <a:prstDash val="solid"/>
                  <a:round/>
                  <a:headEnd type="none" w="med" len="med"/>
                  <a:tailEnd type="none" w="lg" len="lg"/>
                </a:ln>
                <a:effectLst/>
              </p:spPr>
            </p:cxnSp>
            <p:graphicFrame>
              <p:nvGraphicFramePr>
                <p:cNvPr id="31" name="Object 13"/>
                <p:cNvGraphicFramePr>
                  <a:graphicFrameLocks noChangeAspect="1"/>
                </p:cNvGraphicFramePr>
                <p:nvPr/>
              </p:nvGraphicFramePr>
              <p:xfrm>
                <a:off x="2362200" y="2200275"/>
                <a:ext cx="365125" cy="180975"/>
              </p:xfrm>
              <a:graphic>
                <a:graphicData uri="http://schemas.openxmlformats.org/presentationml/2006/ole">
                  <p:oleObj spid="_x0000_s149518" name="Equation" r:id="rId15" imgW="304800" imgH="152400" progId="Equation.DSMT4">
                    <p:embed/>
                  </p:oleObj>
                </a:graphicData>
              </a:graphic>
            </p:graphicFrame>
            <p:graphicFrame>
              <p:nvGraphicFramePr>
                <p:cNvPr id="32" name="Object 14"/>
                <p:cNvGraphicFramePr>
                  <a:graphicFrameLocks noChangeAspect="1"/>
                </p:cNvGraphicFramePr>
                <p:nvPr/>
              </p:nvGraphicFramePr>
              <p:xfrm>
                <a:off x="2386013" y="2505075"/>
                <a:ext cx="357187" cy="184150"/>
              </p:xfrm>
              <a:graphic>
                <a:graphicData uri="http://schemas.openxmlformats.org/presentationml/2006/ole">
                  <p:oleObj spid="_x0000_s149519" name="Equation" r:id="rId16" imgW="317500" imgH="165100" progId="Equation.DSMT4">
                    <p:embed/>
                  </p:oleObj>
                </a:graphicData>
              </a:graphic>
            </p:graphicFrame>
            <p:graphicFrame>
              <p:nvGraphicFramePr>
                <p:cNvPr id="33" name="Object 15"/>
                <p:cNvGraphicFramePr>
                  <a:graphicFrameLocks noChangeAspect="1"/>
                </p:cNvGraphicFramePr>
                <p:nvPr/>
              </p:nvGraphicFramePr>
              <p:xfrm>
                <a:off x="2359025" y="3962400"/>
                <a:ext cx="384175" cy="182563"/>
              </p:xfrm>
              <a:graphic>
                <a:graphicData uri="http://schemas.openxmlformats.org/presentationml/2006/ole">
                  <p:oleObj spid="_x0000_s149520" name="Equation" r:id="rId17" imgW="317500" imgH="152400" progId="Equation.DSMT4">
                    <p:embed/>
                  </p:oleObj>
                </a:graphicData>
              </a:graphic>
            </p:graphicFrame>
            <p:graphicFrame>
              <p:nvGraphicFramePr>
                <p:cNvPr id="35" name="Object 17"/>
                <p:cNvGraphicFramePr>
                  <a:graphicFrameLocks noChangeAspect="1"/>
                </p:cNvGraphicFramePr>
                <p:nvPr/>
              </p:nvGraphicFramePr>
              <p:xfrm>
                <a:off x="3173413" y="4176713"/>
                <a:ext cx="192087" cy="254000"/>
              </p:xfrm>
              <a:graphic>
                <a:graphicData uri="http://schemas.openxmlformats.org/presentationml/2006/ole">
                  <p:oleObj spid="_x0000_s149522" name="Equation" r:id="rId18" imgW="152400" imgH="203200" progId="Equation.DSMT4">
                    <p:embed/>
                  </p:oleObj>
                </a:graphicData>
              </a:graphic>
            </p:graphicFrame>
            <p:graphicFrame>
              <p:nvGraphicFramePr>
                <p:cNvPr id="36" name="Object 18"/>
                <p:cNvGraphicFramePr>
                  <a:graphicFrameLocks noChangeAspect="1"/>
                </p:cNvGraphicFramePr>
                <p:nvPr/>
              </p:nvGraphicFramePr>
              <p:xfrm>
                <a:off x="3597275" y="4176713"/>
                <a:ext cx="209550" cy="255587"/>
              </p:xfrm>
              <a:graphic>
                <a:graphicData uri="http://schemas.openxmlformats.org/presentationml/2006/ole">
                  <p:oleObj spid="_x0000_s149523" name="Equation" r:id="rId19" imgW="165100" imgH="203200" progId="Equation.DSMT4">
                    <p:embed/>
                  </p:oleObj>
                </a:graphicData>
              </a:graphic>
            </p:graphicFrame>
            <p:cxnSp>
              <p:nvCxnSpPr>
                <p:cNvPr id="75" name="Straight Connector 74"/>
                <p:cNvCxnSpPr/>
                <p:nvPr/>
              </p:nvCxnSpPr>
              <p:spPr bwMode="auto">
                <a:xfrm>
                  <a:off x="3265209" y="2630488"/>
                  <a:ext cx="457200" cy="1588"/>
                </a:xfrm>
                <a:prstGeom prst="line">
                  <a:avLst/>
                </a:prstGeom>
                <a:noFill/>
                <a:ln w="19050" cap="flat" cmpd="sng" algn="ctr">
                  <a:solidFill>
                    <a:schemeClr val="tx1"/>
                  </a:solidFill>
                  <a:prstDash val="solid"/>
                  <a:round/>
                  <a:headEnd type="none" w="med" len="med"/>
                  <a:tailEnd type="none" w="lg" len="lg"/>
                </a:ln>
                <a:effectLst/>
              </p:spPr>
            </p:cxnSp>
            <p:sp>
              <p:nvSpPr>
                <p:cNvPr id="76" name="Dodecagon 75"/>
                <p:cNvSpPr>
                  <a:spLocks noChangeAspect="1"/>
                </p:cNvSpPr>
                <p:nvPr/>
              </p:nvSpPr>
              <p:spPr bwMode="auto">
                <a:xfrm>
                  <a:off x="3272511" y="2300288"/>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9" name="Dodecagon 68"/>
                <p:cNvSpPr>
                  <a:spLocks noChangeAspect="1"/>
                </p:cNvSpPr>
                <p:nvPr/>
              </p:nvSpPr>
              <p:spPr bwMode="auto">
                <a:xfrm>
                  <a:off x="3265209" y="4090988"/>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8" name="Dodecagon 67"/>
                <p:cNvSpPr>
                  <a:spLocks noChangeAspect="1"/>
                </p:cNvSpPr>
                <p:nvPr/>
              </p:nvSpPr>
              <p:spPr bwMode="auto">
                <a:xfrm>
                  <a:off x="3265209" y="2605088"/>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74" name="Dodecagon 73"/>
                <p:cNvSpPr>
                  <a:spLocks noChangeAspect="1"/>
                </p:cNvSpPr>
                <p:nvPr/>
              </p:nvSpPr>
              <p:spPr bwMode="auto">
                <a:xfrm>
                  <a:off x="3708400" y="408940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77" name="Dodecagon 76"/>
                <p:cNvSpPr>
                  <a:spLocks noChangeAspect="1"/>
                </p:cNvSpPr>
                <p:nvPr/>
              </p:nvSpPr>
              <p:spPr bwMode="auto">
                <a:xfrm>
                  <a:off x="3708400" y="2610802"/>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78" name="Dodecagon 77"/>
                <p:cNvSpPr>
                  <a:spLocks noChangeAspect="1"/>
                </p:cNvSpPr>
                <p:nvPr/>
              </p:nvSpPr>
              <p:spPr bwMode="auto">
                <a:xfrm>
                  <a:off x="3702050" y="230505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aphicFrame>
              <p:nvGraphicFramePr>
                <p:cNvPr id="80" name="Object 2"/>
                <p:cNvGraphicFramePr>
                  <a:graphicFrameLocks noChangeAspect="1"/>
                </p:cNvGraphicFramePr>
                <p:nvPr/>
              </p:nvGraphicFramePr>
              <p:xfrm>
                <a:off x="2557463" y="1654175"/>
                <a:ext cx="1771650" cy="431800"/>
              </p:xfrm>
              <a:graphic>
                <a:graphicData uri="http://schemas.openxmlformats.org/presentationml/2006/ole">
                  <p:oleObj spid="_x0000_s149530" name="Equation" r:id="rId20" imgW="1155700" imgH="304800" progId="Equation.DSMT4">
                    <p:embed/>
                  </p:oleObj>
                </a:graphicData>
              </a:graphic>
            </p:graphicFrame>
            <p:graphicFrame>
              <p:nvGraphicFramePr>
                <p:cNvPr id="149534" name="Object 30"/>
                <p:cNvGraphicFramePr>
                  <a:graphicFrameLocks noChangeAspect="1"/>
                </p:cNvGraphicFramePr>
                <p:nvPr/>
              </p:nvGraphicFramePr>
              <p:xfrm>
                <a:off x="3962400" y="3048000"/>
                <a:ext cx="866775" cy="306387"/>
              </p:xfrm>
              <a:graphic>
                <a:graphicData uri="http://schemas.openxmlformats.org/presentationml/2006/ole">
                  <p:oleObj spid="_x0000_s149534" name="Equation" r:id="rId21" imgW="660400" imgH="254000" progId="Equation.DSMT4">
                    <p:embed/>
                  </p:oleObj>
                </a:graphicData>
              </a:graphic>
            </p:graphicFrame>
            <p:cxnSp>
              <p:nvCxnSpPr>
                <p:cNvPr id="99" name="Straight Connector 98"/>
                <p:cNvCxnSpPr/>
                <p:nvPr/>
              </p:nvCxnSpPr>
              <p:spPr bwMode="auto">
                <a:xfrm>
                  <a:off x="2819400" y="4114800"/>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101" name="Straight Connector 100"/>
                <p:cNvCxnSpPr/>
                <p:nvPr/>
              </p:nvCxnSpPr>
              <p:spPr bwMode="auto">
                <a:xfrm>
                  <a:off x="2800350" y="2317750"/>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103" name="Straight Connector 102"/>
                <p:cNvCxnSpPr/>
                <p:nvPr/>
              </p:nvCxnSpPr>
              <p:spPr bwMode="auto">
                <a:xfrm>
                  <a:off x="2819400" y="2622550"/>
                  <a:ext cx="457200" cy="1588"/>
                </a:xfrm>
                <a:prstGeom prst="line">
                  <a:avLst/>
                </a:prstGeom>
                <a:noFill/>
                <a:ln w="19050" cap="flat" cmpd="sng" algn="ctr">
                  <a:solidFill>
                    <a:schemeClr val="tx1"/>
                  </a:solidFill>
                  <a:prstDash val="solid"/>
                  <a:round/>
                  <a:headEnd type="none" w="med" len="med"/>
                  <a:tailEnd type="none" w="lg" len="lg"/>
                </a:ln>
                <a:effectLst/>
              </p:spPr>
            </p:cxnSp>
            <p:graphicFrame>
              <p:nvGraphicFramePr>
                <p:cNvPr id="149536" name="Object 32"/>
                <p:cNvGraphicFramePr>
                  <a:graphicFrameLocks noChangeAspect="1"/>
                </p:cNvGraphicFramePr>
                <p:nvPr/>
              </p:nvGraphicFramePr>
              <p:xfrm>
                <a:off x="2141538" y="3048000"/>
                <a:ext cx="850900" cy="306388"/>
              </p:xfrm>
              <a:graphic>
                <a:graphicData uri="http://schemas.openxmlformats.org/presentationml/2006/ole">
                  <p:oleObj spid="_x0000_s149536" name="Equation" r:id="rId22" imgW="647700" imgH="254000" progId="Equation.DSMT4">
                    <p:embed/>
                  </p:oleObj>
                </a:graphicData>
              </a:graphic>
            </p:graphicFrame>
            <p:cxnSp>
              <p:nvCxnSpPr>
                <p:cNvPr id="105" name="Straight Arrow Connector 104"/>
                <p:cNvCxnSpPr/>
                <p:nvPr/>
              </p:nvCxnSpPr>
              <p:spPr bwMode="auto">
                <a:xfrm rot="16200000" flipV="1">
                  <a:off x="3733800" y="2438400"/>
                  <a:ext cx="685800" cy="533400"/>
                </a:xfrm>
                <a:prstGeom prst="straightConnector1">
                  <a:avLst/>
                </a:prstGeom>
                <a:noFill/>
                <a:ln w="12700" cap="flat" cmpd="sng" algn="ctr">
                  <a:solidFill>
                    <a:srgbClr val="800000"/>
                  </a:solidFill>
                  <a:prstDash val="solid"/>
                  <a:round/>
                  <a:headEnd type="none" w="med" len="med"/>
                  <a:tailEnd type="arrow"/>
                </a:ln>
                <a:effectLst/>
              </p:spPr>
            </p:cxnSp>
            <p:cxnSp>
              <p:nvCxnSpPr>
                <p:cNvPr id="109" name="Straight Arrow Connector 108"/>
                <p:cNvCxnSpPr/>
                <p:nvPr/>
              </p:nvCxnSpPr>
              <p:spPr bwMode="auto">
                <a:xfrm rot="10800000">
                  <a:off x="3829050" y="2705100"/>
                  <a:ext cx="438150" cy="342902"/>
                </a:xfrm>
                <a:prstGeom prst="straightConnector1">
                  <a:avLst/>
                </a:prstGeom>
                <a:noFill/>
                <a:ln w="12700" cap="flat" cmpd="sng" algn="ctr">
                  <a:solidFill>
                    <a:srgbClr val="800000"/>
                  </a:solidFill>
                  <a:prstDash val="solid"/>
                  <a:round/>
                  <a:headEnd type="none" w="med" len="med"/>
                  <a:tailEnd type="arrow"/>
                </a:ln>
                <a:effectLst/>
              </p:spPr>
            </p:cxnSp>
            <p:cxnSp>
              <p:nvCxnSpPr>
                <p:cNvPr id="115" name="Straight Arrow Connector 114"/>
                <p:cNvCxnSpPr/>
                <p:nvPr/>
              </p:nvCxnSpPr>
              <p:spPr bwMode="auto">
                <a:xfrm rot="5400000">
                  <a:off x="3771900" y="3390900"/>
                  <a:ext cx="685800" cy="609600"/>
                </a:xfrm>
                <a:prstGeom prst="straightConnector1">
                  <a:avLst/>
                </a:prstGeom>
                <a:noFill/>
                <a:ln w="12700" cap="flat" cmpd="sng" algn="ctr">
                  <a:solidFill>
                    <a:srgbClr val="800000"/>
                  </a:solidFill>
                  <a:prstDash val="solid"/>
                  <a:round/>
                  <a:headEnd type="none" w="med" len="med"/>
                  <a:tailEnd type="arrow"/>
                </a:ln>
                <a:effectLst/>
              </p:spPr>
            </p:cxnSp>
            <p:cxnSp>
              <p:nvCxnSpPr>
                <p:cNvPr id="117" name="Straight Arrow Connector 116"/>
                <p:cNvCxnSpPr/>
                <p:nvPr/>
              </p:nvCxnSpPr>
              <p:spPr bwMode="auto">
                <a:xfrm rot="5400000" flipH="1" flipV="1">
                  <a:off x="2552700" y="2400300"/>
                  <a:ext cx="685800" cy="609600"/>
                </a:xfrm>
                <a:prstGeom prst="straightConnector1">
                  <a:avLst/>
                </a:prstGeom>
                <a:noFill/>
                <a:ln w="12700" cap="flat" cmpd="sng" algn="ctr">
                  <a:solidFill>
                    <a:srgbClr val="800000"/>
                  </a:solidFill>
                  <a:prstDash val="solid"/>
                  <a:round/>
                  <a:headEnd type="none" w="med" len="med"/>
                  <a:tailEnd type="arrow"/>
                </a:ln>
                <a:effectLst/>
              </p:spPr>
            </p:cxnSp>
            <p:cxnSp>
              <p:nvCxnSpPr>
                <p:cNvPr id="119" name="Straight Arrow Connector 118"/>
                <p:cNvCxnSpPr/>
                <p:nvPr/>
              </p:nvCxnSpPr>
              <p:spPr bwMode="auto">
                <a:xfrm flipV="1">
                  <a:off x="2667000" y="2667000"/>
                  <a:ext cx="533400" cy="381000"/>
                </a:xfrm>
                <a:prstGeom prst="straightConnector1">
                  <a:avLst/>
                </a:prstGeom>
                <a:noFill/>
                <a:ln w="12700" cap="flat" cmpd="sng" algn="ctr">
                  <a:solidFill>
                    <a:srgbClr val="800000"/>
                  </a:solidFill>
                  <a:prstDash val="solid"/>
                  <a:round/>
                  <a:headEnd type="none" w="med" len="med"/>
                  <a:tailEnd type="arrow"/>
                </a:ln>
                <a:effectLst/>
              </p:spPr>
            </p:cxnSp>
            <p:cxnSp>
              <p:nvCxnSpPr>
                <p:cNvPr id="122" name="Straight Arrow Connector 121"/>
                <p:cNvCxnSpPr/>
                <p:nvPr/>
              </p:nvCxnSpPr>
              <p:spPr bwMode="auto">
                <a:xfrm rot="16200000" flipH="1">
                  <a:off x="2552700" y="3390900"/>
                  <a:ext cx="685800" cy="609600"/>
                </a:xfrm>
                <a:prstGeom prst="straightConnector1">
                  <a:avLst/>
                </a:prstGeom>
                <a:noFill/>
                <a:ln w="12700" cap="flat" cmpd="sng" algn="ctr">
                  <a:solidFill>
                    <a:srgbClr val="800000"/>
                  </a:solidFill>
                  <a:prstDash val="solid"/>
                  <a:round/>
                  <a:headEnd type="none" w="med" len="med"/>
                  <a:tailEnd type="arrow"/>
                </a:ln>
                <a:effectLst/>
              </p:spPr>
            </p:cxnSp>
          </p:grpSp>
          <p:cxnSp>
            <p:nvCxnSpPr>
              <p:cNvPr id="329" name="Straight Connector 328"/>
              <p:cNvCxnSpPr/>
              <p:nvPr/>
            </p:nvCxnSpPr>
            <p:spPr bwMode="auto">
              <a:xfrm>
                <a:off x="2667000" y="2806700"/>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330" name="Straight Connector 329"/>
              <p:cNvCxnSpPr/>
              <p:nvPr/>
            </p:nvCxnSpPr>
            <p:spPr bwMode="auto">
              <a:xfrm>
                <a:off x="2667000" y="3109912"/>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331" name="Straight Connector 330"/>
              <p:cNvCxnSpPr/>
              <p:nvPr/>
            </p:nvCxnSpPr>
            <p:spPr bwMode="auto">
              <a:xfrm>
                <a:off x="2667000" y="4589462"/>
                <a:ext cx="457200" cy="1588"/>
              </a:xfrm>
              <a:prstGeom prst="line">
                <a:avLst/>
              </a:prstGeom>
              <a:noFill/>
              <a:ln w="19050" cap="flat" cmpd="sng" algn="ctr">
                <a:solidFill>
                  <a:schemeClr val="tx1"/>
                </a:solidFill>
                <a:prstDash val="solid"/>
                <a:round/>
                <a:headEnd type="none" w="med" len="med"/>
                <a:tailEnd type="arrow" w="med" len="med"/>
              </a:ln>
              <a:effectLst/>
            </p:spPr>
          </p:cxnSp>
          <p:graphicFrame>
            <p:nvGraphicFramePr>
              <p:cNvPr id="332" name="Object 2"/>
              <p:cNvGraphicFramePr>
                <a:graphicFrameLocks noChangeAspect="1"/>
              </p:cNvGraphicFramePr>
              <p:nvPr/>
            </p:nvGraphicFramePr>
            <p:xfrm>
              <a:off x="3200400" y="4495800"/>
              <a:ext cx="195263" cy="179387"/>
            </p:xfrm>
            <a:graphic>
              <a:graphicData uri="http://schemas.openxmlformats.org/presentationml/2006/ole">
                <p:oleObj spid="_x0000_s149566" name="Equation" r:id="rId23" imgW="127000" imgH="127000" progId="Equation.DSMT4">
                  <p:embed/>
                </p:oleObj>
              </a:graphicData>
            </a:graphic>
          </p:graphicFrame>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34"/>
                                        </p:tgtEl>
                                        <p:attrNameLst>
                                          <p:attrName>style.opacity</p:attrName>
                                        </p:attrNameLst>
                                      </p:cBhvr>
                                      <p:to>
                                        <p:strVal val="0.5"/>
                                      </p:to>
                                    </p:set>
                                    <p:animEffect filter="image" prLst="opacity: 0.5">
                                      <p:cBhvr rctx="IE">
                                        <p:cTn id="7" dur="indefinite"/>
                                        <p:tgtEl>
                                          <p:spTgt spid="334"/>
                                        </p:tgtEl>
                                      </p:cBhvr>
                                    </p:animEffect>
                                  </p:childTnLst>
                                </p:cTn>
                              </p:par>
                              <p:par>
                                <p:cTn id="8" presetID="1" presetClass="entr" presetSubtype="0" fill="hold" nodeType="withEffect">
                                  <p:stCondLst>
                                    <p:cond delay="0"/>
                                  </p:stCondLst>
                                  <p:childTnLst>
                                    <p:set>
                                      <p:cBhvr>
                                        <p:cTn id="9" dur="1" fill="hold">
                                          <p:stCondLst>
                                            <p:cond delay="0"/>
                                          </p:stCondLst>
                                        </p:cTn>
                                        <p:tgtEl>
                                          <p:spTgt spid="32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26">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Rectangle 2"/>
          <p:cNvSpPr>
            <a:spLocks noGrp="1" noChangeArrowheads="1"/>
          </p:cNvSpPr>
          <p:nvPr>
            <p:ph type="title"/>
          </p:nvPr>
        </p:nvSpPr>
        <p:spPr>
          <a:xfrm>
            <a:off x="457200" y="236538"/>
            <a:ext cx="8229600" cy="830262"/>
          </a:xfrm>
        </p:spPr>
        <p:txBody>
          <a:bodyPr/>
          <a:lstStyle/>
          <a:p>
            <a:pPr>
              <a:defRPr/>
            </a:pPr>
            <a:r>
              <a:rPr lang="en-US" sz="3200" b="1" dirty="0" smtClean="0">
                <a:solidFill>
                  <a:srgbClr val="A50021"/>
                </a:solidFill>
                <a:latin typeface="+mn-lt"/>
              </a:rPr>
              <a:t>Results </a:t>
            </a:r>
            <a:r>
              <a:rPr lang="en-US" sz="3200" b="1" dirty="0" smtClean="0">
                <a:solidFill>
                  <a:srgbClr val="A50021"/>
                </a:solidFill>
              </a:rPr>
              <a:t> </a:t>
            </a:r>
            <a:r>
              <a:rPr lang="en-US" sz="3200" b="1" dirty="0" smtClean="0">
                <a:solidFill>
                  <a:srgbClr val="A50021"/>
                </a:solidFill>
                <a:latin typeface="+mn-lt"/>
              </a:rPr>
              <a:t> </a:t>
            </a:r>
            <a:endParaRPr lang="en-US" sz="3200" b="1" dirty="0">
              <a:solidFill>
                <a:srgbClr val="A50021"/>
              </a:solidFill>
              <a:latin typeface="+mn-lt"/>
            </a:endParaRPr>
          </a:p>
        </p:txBody>
      </p:sp>
      <p:sp>
        <p:nvSpPr>
          <p:cNvPr id="327" name="Rectangle 4"/>
          <p:cNvSpPr txBox="1">
            <a:spLocks noChangeArrowheads="1"/>
          </p:cNvSpPr>
          <p:nvPr/>
        </p:nvSpPr>
        <p:spPr bwMode="auto">
          <a:xfrm>
            <a:off x="533400" y="1143000"/>
            <a:ext cx="7848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err="1" smtClean="0">
                <a:solidFill>
                  <a:srgbClr val="006600"/>
                </a:solidFill>
                <a:latin typeface="+mn-lt"/>
                <a:ea typeface="ＭＳ Ｐゴシック" charset="-128"/>
                <a:cs typeface="Arial"/>
              </a:rPr>
              <a:t>Rovergene</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lang="en-US" altLang="zh-CN" sz="2200" dirty="0" smtClean="0">
                <a:solidFill>
                  <a:srgbClr val="000000"/>
                </a:solidFill>
                <a:latin typeface="+mn-lt"/>
                <a:ea typeface="ＭＳ Ｐゴシック" charset="-128"/>
                <a:cs typeface="Arial"/>
              </a:rPr>
              <a:t>intelligently explores</a:t>
            </a:r>
            <a:r>
              <a:rPr kumimoji="0" lang="en-US" altLang="zh-CN" sz="2200" b="1" i="0" u="none" strike="noStrike" kern="1200" cap="none" spc="0" normalizeH="0" noProof="0" dirty="0" smtClean="0">
                <a:ln>
                  <a:noFill/>
                </a:ln>
                <a:solidFill>
                  <a:srgbClr val="000000"/>
                </a:solidFill>
                <a:effectLst/>
                <a:uLnTx/>
                <a:uFillTx/>
                <a:latin typeface="+mn-lt"/>
                <a:ea typeface="ＭＳ Ｐゴシック" charset="-128"/>
                <a:cs typeface="Arial"/>
              </a:rPr>
              <a:t> the</a:t>
            </a:r>
            <a:r>
              <a:rPr lang="en-US" altLang="zh-CN" sz="2200" dirty="0" smtClean="0">
                <a:solidFill>
                  <a:srgbClr val="1F497D"/>
                </a:solidFill>
                <a:latin typeface="+mn-lt"/>
                <a:ea typeface="ＭＳ Ｐゴシック" charset="-128"/>
                <a:cs typeface="Arial"/>
              </a:rPr>
              <a:t> PS rectangles</a:t>
            </a:r>
            <a:r>
              <a:rPr kumimoji="0" lang="en-US" altLang="zh-CN" sz="2200" b="1" i="0" u="none" strike="noStrike" kern="0" cap="none" spc="0" normalizeH="0" baseline="0" noProof="0" dirty="0" smtClean="0">
                <a:ln>
                  <a:noFill/>
                </a:ln>
                <a:solidFill>
                  <a:srgbClr val="1F497D"/>
                </a:solidFill>
                <a:effectLst/>
                <a:uLnTx/>
                <a:uFillTx/>
                <a:latin typeface="+mn-lt"/>
                <a:ea typeface="ＭＳ Ｐゴシック" charset="-128"/>
                <a:cs typeface="Arial"/>
              </a:rPr>
              <a:t>  </a:t>
            </a:r>
          </a:p>
        </p:txBody>
      </p:sp>
      <p:grpSp>
        <p:nvGrpSpPr>
          <p:cNvPr id="2" name="Group 44"/>
          <p:cNvGrpSpPr/>
          <p:nvPr/>
        </p:nvGrpSpPr>
        <p:grpSpPr>
          <a:xfrm>
            <a:off x="228600" y="2073275"/>
            <a:ext cx="2921962" cy="2803525"/>
            <a:chOff x="224463" y="2073275"/>
            <a:chExt cx="2921962" cy="2803525"/>
          </a:xfrm>
        </p:grpSpPr>
        <p:graphicFrame>
          <p:nvGraphicFramePr>
            <p:cNvPr id="149" name="Object 12"/>
            <p:cNvGraphicFramePr>
              <a:graphicFrameLocks noChangeAspect="1"/>
            </p:cNvGraphicFramePr>
            <p:nvPr/>
          </p:nvGraphicFramePr>
          <p:xfrm>
            <a:off x="261938" y="2073275"/>
            <a:ext cx="347662" cy="365125"/>
          </p:xfrm>
          <a:graphic>
            <a:graphicData uri="http://schemas.openxmlformats.org/presentationml/2006/ole">
              <p:oleObj spid="_x0000_s155650" name="Equation" r:id="rId3" imgW="215900" imgH="228600" progId="Equation.DSMT4">
                <p:embed/>
              </p:oleObj>
            </a:graphicData>
          </a:graphic>
        </p:graphicFrame>
        <p:graphicFrame>
          <p:nvGraphicFramePr>
            <p:cNvPr id="149554" name="Object 50"/>
            <p:cNvGraphicFramePr>
              <a:graphicFrameLocks noChangeAspect="1"/>
            </p:cNvGraphicFramePr>
            <p:nvPr/>
          </p:nvGraphicFramePr>
          <p:xfrm>
            <a:off x="2819400" y="4114800"/>
            <a:ext cx="327025" cy="365125"/>
          </p:xfrm>
          <a:graphic>
            <a:graphicData uri="http://schemas.openxmlformats.org/presentationml/2006/ole">
              <p:oleObj spid="_x0000_s155652" name="Equation" r:id="rId4" imgW="203200" imgH="228600" progId="Equation.DSMT4">
                <p:embed/>
              </p:oleObj>
            </a:graphicData>
          </a:graphic>
        </p:graphicFrame>
        <p:grpSp>
          <p:nvGrpSpPr>
            <p:cNvPr id="3" name="Group 41"/>
            <p:cNvGrpSpPr/>
            <p:nvPr/>
          </p:nvGrpSpPr>
          <p:grpSpPr>
            <a:xfrm>
              <a:off x="224463" y="2193957"/>
              <a:ext cx="2853771" cy="2682843"/>
              <a:chOff x="79375" y="2117725"/>
              <a:chExt cx="3048000" cy="2865438"/>
            </a:xfrm>
          </p:grpSpPr>
          <p:cxnSp>
            <p:nvCxnSpPr>
              <p:cNvPr id="129" name="Straight Arrow Connector 128"/>
              <p:cNvCxnSpPr/>
              <p:nvPr/>
            </p:nvCxnSpPr>
            <p:spPr bwMode="auto">
              <a:xfrm>
                <a:off x="1679575" y="4635500"/>
                <a:ext cx="1447800" cy="1588"/>
              </a:xfrm>
              <a:prstGeom prst="straightConnector1">
                <a:avLst/>
              </a:prstGeom>
              <a:noFill/>
              <a:ln w="25400"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rot="16200000" flipV="1">
                <a:off x="-119062" y="2849562"/>
                <a:ext cx="1463675" cy="1"/>
              </a:xfrm>
              <a:prstGeom prst="straightConnector1">
                <a:avLst/>
              </a:prstGeom>
              <a:noFill/>
              <a:ln w="25400" cap="flat" cmpd="sng" algn="ctr">
                <a:solidFill>
                  <a:schemeClr val="tx1"/>
                </a:solidFill>
                <a:prstDash val="solid"/>
                <a:round/>
                <a:headEnd type="none" w="med" len="med"/>
                <a:tailEnd type="arrow"/>
              </a:ln>
              <a:effectLst/>
            </p:spPr>
          </p:cxnSp>
          <p:graphicFrame>
            <p:nvGraphicFramePr>
              <p:cNvPr id="153" name="Object 16"/>
              <p:cNvGraphicFramePr>
                <a:graphicFrameLocks noChangeAspect="1"/>
              </p:cNvGraphicFramePr>
              <p:nvPr/>
            </p:nvGraphicFramePr>
            <p:xfrm>
              <a:off x="566738" y="4752975"/>
              <a:ext cx="131762" cy="195263"/>
            </p:xfrm>
            <a:graphic>
              <a:graphicData uri="http://schemas.openxmlformats.org/presentationml/2006/ole">
                <p:oleObj spid="_x0000_s155651" name="Equation" r:id="rId5" imgW="101600" imgH="152400" progId="Equation.DSMT4">
                  <p:embed/>
                </p:oleObj>
              </a:graphicData>
            </a:graphic>
          </p:graphicFrame>
          <p:cxnSp>
            <p:nvCxnSpPr>
              <p:cNvPr id="175" name="Straight Connector 174"/>
              <p:cNvCxnSpPr/>
              <p:nvPr/>
            </p:nvCxnSpPr>
            <p:spPr bwMode="auto">
              <a:xfrm>
                <a:off x="612775" y="4632325"/>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277" name="Straight Connector 276"/>
              <p:cNvCxnSpPr/>
              <p:nvPr/>
            </p:nvCxnSpPr>
            <p:spPr bwMode="auto">
              <a:xfrm rot="5400000" flipH="1" flipV="1">
                <a:off x="78581" y="4098925"/>
                <a:ext cx="1067594" cy="794"/>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49556" name="Object 52"/>
              <p:cNvGraphicFramePr>
                <a:graphicFrameLocks noChangeAspect="1"/>
              </p:cNvGraphicFramePr>
              <p:nvPr/>
            </p:nvGraphicFramePr>
            <p:xfrm>
              <a:off x="288925" y="4392613"/>
              <a:ext cx="165100" cy="193675"/>
            </p:xfrm>
            <a:graphic>
              <a:graphicData uri="http://schemas.openxmlformats.org/presentationml/2006/ole">
                <p:oleObj spid="_x0000_s155653" name="Equation" r:id="rId6" imgW="127000" imgH="152400" progId="Equation.DSMT4">
                  <p:embed/>
                </p:oleObj>
              </a:graphicData>
            </a:graphic>
          </p:graphicFrame>
          <p:graphicFrame>
            <p:nvGraphicFramePr>
              <p:cNvPr id="149557" name="Object 53"/>
              <p:cNvGraphicFramePr>
                <a:graphicFrameLocks noChangeAspect="1"/>
              </p:cNvGraphicFramePr>
              <p:nvPr/>
            </p:nvGraphicFramePr>
            <p:xfrm>
              <a:off x="1387475" y="4759325"/>
              <a:ext cx="596900" cy="193675"/>
            </p:xfrm>
            <a:graphic>
              <a:graphicData uri="http://schemas.openxmlformats.org/presentationml/2006/ole">
                <p:oleObj spid="_x0000_s155654" name="Equation" r:id="rId7" imgW="457200" imgH="152400" progId="Equation.DSMT4">
                  <p:embed/>
                </p:oleObj>
              </a:graphicData>
            </a:graphic>
          </p:graphicFrame>
          <p:graphicFrame>
            <p:nvGraphicFramePr>
              <p:cNvPr id="149558" name="Object 54"/>
              <p:cNvGraphicFramePr>
                <a:graphicFrameLocks noChangeAspect="1"/>
              </p:cNvGraphicFramePr>
              <p:nvPr/>
            </p:nvGraphicFramePr>
            <p:xfrm>
              <a:off x="2552700" y="4789488"/>
              <a:ext cx="347663" cy="193675"/>
            </p:xfrm>
            <a:graphic>
              <a:graphicData uri="http://schemas.openxmlformats.org/presentationml/2006/ole">
                <p:oleObj spid="_x0000_s155655" name="Equation" r:id="rId8" imgW="266700" imgH="152400" progId="Equation.DSMT4">
                  <p:embed/>
                </p:oleObj>
              </a:graphicData>
            </a:graphic>
          </p:graphicFrame>
          <p:graphicFrame>
            <p:nvGraphicFramePr>
              <p:cNvPr id="149563" name="Object 59"/>
              <p:cNvGraphicFramePr>
                <a:graphicFrameLocks noChangeAspect="1"/>
              </p:cNvGraphicFramePr>
              <p:nvPr/>
            </p:nvGraphicFramePr>
            <p:xfrm>
              <a:off x="231775" y="2438400"/>
              <a:ext cx="247650" cy="193675"/>
            </p:xfrm>
            <a:graphic>
              <a:graphicData uri="http://schemas.openxmlformats.org/presentationml/2006/ole">
                <p:oleObj spid="_x0000_s155656" name="Equation" r:id="rId9" imgW="190500" imgH="152400" progId="Equation.DSMT4">
                  <p:embed/>
                </p:oleObj>
              </a:graphicData>
            </a:graphic>
          </p:graphicFrame>
          <p:graphicFrame>
            <p:nvGraphicFramePr>
              <p:cNvPr id="149564" name="Object 60"/>
              <p:cNvGraphicFramePr>
                <a:graphicFrameLocks noChangeAspect="1"/>
              </p:cNvGraphicFramePr>
              <p:nvPr/>
            </p:nvGraphicFramePr>
            <p:xfrm>
              <a:off x="79375" y="2943225"/>
              <a:ext cx="414337" cy="195263"/>
            </p:xfrm>
            <a:graphic>
              <a:graphicData uri="http://schemas.openxmlformats.org/presentationml/2006/ole">
                <p:oleObj spid="_x0000_s155657" name="Equation" r:id="rId10" imgW="317500" imgH="152400" progId="Equation.DSMT4">
                  <p:embed/>
                </p:oleObj>
              </a:graphicData>
            </a:graphic>
          </p:graphicFrame>
          <p:sp>
            <p:nvSpPr>
              <p:cNvPr id="94" name="Rectangle 93"/>
              <p:cNvSpPr/>
              <p:nvPr/>
            </p:nvSpPr>
            <p:spPr bwMode="auto">
              <a:xfrm>
                <a:off x="1679575" y="2514600"/>
                <a:ext cx="1066800" cy="2114550"/>
              </a:xfrm>
              <a:prstGeom prst="rect">
                <a:avLst/>
              </a:prstGeom>
              <a:solidFill>
                <a:schemeClr val="tx2">
                  <a:lumMod val="20000"/>
                  <a:lumOff val="80000"/>
                  <a:alpha val="50000"/>
                </a:schemeClr>
              </a:solidFill>
              <a:ln w="19050" cap="flat" cmpd="sng" algn="ctr">
                <a:solidFill>
                  <a:schemeClr val="tx2">
                    <a:lumMod val="7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5" name="Rectangle 94"/>
              <p:cNvSpPr/>
              <p:nvPr/>
            </p:nvSpPr>
            <p:spPr bwMode="auto">
              <a:xfrm>
                <a:off x="612775" y="2514600"/>
                <a:ext cx="2133600" cy="533400"/>
              </a:xfrm>
              <a:prstGeom prst="rect">
                <a:avLst/>
              </a:prstGeom>
              <a:solidFill>
                <a:schemeClr val="tx2">
                  <a:lumMod val="20000"/>
                  <a:lumOff val="80000"/>
                  <a:alpha val="50000"/>
                </a:schemeClr>
              </a:solidFill>
              <a:ln w="19050" cap="flat" cmpd="sng" algn="ctr">
                <a:solidFill>
                  <a:schemeClr val="tx2">
                    <a:lumMod val="7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grpSp>
      <p:grpSp>
        <p:nvGrpSpPr>
          <p:cNvPr id="4" name="Group 43"/>
          <p:cNvGrpSpPr/>
          <p:nvPr/>
        </p:nvGrpSpPr>
        <p:grpSpPr>
          <a:xfrm>
            <a:off x="3098248" y="2114550"/>
            <a:ext cx="2845352" cy="2762250"/>
            <a:chOff x="3176036" y="2114550"/>
            <a:chExt cx="2845352" cy="2762250"/>
          </a:xfrm>
        </p:grpSpPr>
        <p:graphicFrame>
          <p:nvGraphicFramePr>
            <p:cNvPr id="102" name="Object 12"/>
            <p:cNvGraphicFramePr>
              <a:graphicFrameLocks noChangeAspect="1"/>
            </p:cNvGraphicFramePr>
            <p:nvPr/>
          </p:nvGraphicFramePr>
          <p:xfrm>
            <a:off x="3276600" y="2114550"/>
            <a:ext cx="327025" cy="323850"/>
          </p:xfrm>
          <a:graphic>
            <a:graphicData uri="http://schemas.openxmlformats.org/presentationml/2006/ole">
              <p:oleObj spid="_x0000_s155658" name="Equation" r:id="rId11" imgW="203200" imgH="203200" progId="Equation.DSMT4">
                <p:embed/>
              </p:oleObj>
            </a:graphicData>
          </a:graphic>
        </p:graphicFrame>
        <p:graphicFrame>
          <p:nvGraphicFramePr>
            <p:cNvPr id="108" name="Object 50"/>
            <p:cNvGraphicFramePr>
              <a:graphicFrameLocks noChangeAspect="1"/>
            </p:cNvGraphicFramePr>
            <p:nvPr/>
          </p:nvGraphicFramePr>
          <p:xfrm>
            <a:off x="5715000" y="4114800"/>
            <a:ext cx="306388" cy="323850"/>
          </p:xfrm>
          <a:graphic>
            <a:graphicData uri="http://schemas.openxmlformats.org/presentationml/2006/ole">
              <p:oleObj spid="_x0000_s155660" name="Equation" r:id="rId12" imgW="190500" imgH="203200" progId="Equation.DSMT4">
                <p:embed/>
              </p:oleObj>
            </a:graphicData>
          </a:graphic>
        </p:graphicFrame>
        <p:grpSp>
          <p:nvGrpSpPr>
            <p:cNvPr id="5" name="Group 40"/>
            <p:cNvGrpSpPr/>
            <p:nvPr/>
          </p:nvGrpSpPr>
          <p:grpSpPr>
            <a:xfrm>
              <a:off x="3176036" y="2193957"/>
              <a:ext cx="2767564" cy="2682843"/>
              <a:chOff x="2987675" y="2143125"/>
              <a:chExt cx="2955925" cy="2865438"/>
            </a:xfrm>
          </p:grpSpPr>
          <p:cxnSp>
            <p:nvCxnSpPr>
              <p:cNvPr id="98" name="Straight Arrow Connector 97"/>
              <p:cNvCxnSpPr/>
              <p:nvPr/>
            </p:nvCxnSpPr>
            <p:spPr bwMode="auto">
              <a:xfrm flipV="1">
                <a:off x="4624387" y="4648200"/>
                <a:ext cx="1319213" cy="12701"/>
              </a:xfrm>
              <a:prstGeom prst="straightConnector1">
                <a:avLst/>
              </a:prstGeom>
              <a:noFill/>
              <a:ln w="25400" cap="flat" cmpd="sng" algn="ctr">
                <a:solidFill>
                  <a:schemeClr val="tx1"/>
                </a:solidFill>
                <a:prstDash val="solid"/>
                <a:round/>
                <a:headEnd type="none" w="med" len="med"/>
                <a:tailEnd type="arrow"/>
              </a:ln>
              <a:effectLst/>
            </p:spPr>
          </p:cxnSp>
          <p:cxnSp>
            <p:nvCxnSpPr>
              <p:cNvPr id="100" name="Straight Arrow Connector 99"/>
              <p:cNvCxnSpPr/>
              <p:nvPr/>
            </p:nvCxnSpPr>
            <p:spPr bwMode="auto">
              <a:xfrm rot="16200000" flipV="1">
                <a:off x="2838450" y="2874962"/>
                <a:ext cx="1463675" cy="1"/>
              </a:xfrm>
              <a:prstGeom prst="straightConnector1">
                <a:avLst/>
              </a:prstGeom>
              <a:noFill/>
              <a:ln w="25400" cap="flat" cmpd="sng" algn="ctr">
                <a:solidFill>
                  <a:schemeClr val="tx1"/>
                </a:solidFill>
                <a:prstDash val="solid"/>
                <a:round/>
                <a:headEnd type="none" w="med" len="med"/>
                <a:tailEnd type="arrow"/>
              </a:ln>
              <a:effectLst/>
            </p:spPr>
          </p:cxnSp>
          <p:graphicFrame>
            <p:nvGraphicFramePr>
              <p:cNvPr id="104" name="Object 16"/>
              <p:cNvGraphicFramePr>
                <a:graphicFrameLocks noChangeAspect="1"/>
              </p:cNvGraphicFramePr>
              <p:nvPr/>
            </p:nvGraphicFramePr>
            <p:xfrm>
              <a:off x="3525837" y="4749800"/>
              <a:ext cx="295275" cy="195263"/>
            </p:xfrm>
            <a:graphic>
              <a:graphicData uri="http://schemas.openxmlformats.org/presentationml/2006/ole">
                <p:oleObj spid="_x0000_s155659" name="Equation" r:id="rId13" imgW="228600" imgH="152400" progId="Equation.DSMT4">
                  <p:embed/>
                </p:oleObj>
              </a:graphicData>
            </a:graphic>
          </p:graphicFrame>
          <p:cxnSp>
            <p:nvCxnSpPr>
              <p:cNvPr id="106" name="Straight Connector 105"/>
              <p:cNvCxnSpPr/>
              <p:nvPr/>
            </p:nvCxnSpPr>
            <p:spPr bwMode="auto">
              <a:xfrm>
                <a:off x="3570287" y="4657725"/>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107" name="Straight Connector 106"/>
              <p:cNvCxnSpPr/>
              <p:nvPr/>
            </p:nvCxnSpPr>
            <p:spPr bwMode="auto">
              <a:xfrm rot="5400000" flipH="1" flipV="1">
                <a:off x="3036093" y="4124325"/>
                <a:ext cx="1067594" cy="794"/>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10" name="Object 52"/>
              <p:cNvGraphicFramePr>
                <a:graphicFrameLocks noChangeAspect="1"/>
              </p:cNvGraphicFramePr>
              <p:nvPr/>
            </p:nvGraphicFramePr>
            <p:xfrm>
              <a:off x="3173412" y="4479925"/>
              <a:ext cx="312738" cy="193675"/>
            </p:xfrm>
            <a:graphic>
              <a:graphicData uri="http://schemas.openxmlformats.org/presentationml/2006/ole">
                <p:oleObj spid="_x0000_s155661" name="Equation" r:id="rId14" imgW="241300" imgH="152400" progId="Equation.DSMT4">
                  <p:embed/>
                </p:oleObj>
              </a:graphicData>
            </a:graphic>
          </p:graphicFrame>
          <p:graphicFrame>
            <p:nvGraphicFramePr>
              <p:cNvPr id="111" name="Object 53"/>
              <p:cNvGraphicFramePr>
                <a:graphicFrameLocks noChangeAspect="1"/>
              </p:cNvGraphicFramePr>
              <p:nvPr/>
            </p:nvGraphicFramePr>
            <p:xfrm>
              <a:off x="4659312" y="2362200"/>
              <a:ext cx="514350" cy="193675"/>
            </p:xfrm>
            <a:graphic>
              <a:graphicData uri="http://schemas.openxmlformats.org/presentationml/2006/ole">
                <p:oleObj spid="_x0000_s155662" name="Equation" r:id="rId15" imgW="393700" imgH="152400" progId="Equation.DSMT4">
                  <p:embed/>
                </p:oleObj>
              </a:graphicData>
            </a:graphic>
          </p:graphicFrame>
          <p:graphicFrame>
            <p:nvGraphicFramePr>
              <p:cNvPr id="112" name="Object 54"/>
              <p:cNvGraphicFramePr>
                <a:graphicFrameLocks noChangeAspect="1"/>
              </p:cNvGraphicFramePr>
              <p:nvPr/>
            </p:nvGraphicFramePr>
            <p:xfrm>
              <a:off x="5510212" y="4814888"/>
              <a:ext cx="347663" cy="193675"/>
            </p:xfrm>
            <a:graphic>
              <a:graphicData uri="http://schemas.openxmlformats.org/presentationml/2006/ole">
                <p:oleObj spid="_x0000_s155663" name="Equation" r:id="rId16" imgW="266700" imgH="152400" progId="Equation.DSMT4">
                  <p:embed/>
                </p:oleObj>
              </a:graphicData>
            </a:graphic>
          </p:graphicFrame>
          <p:graphicFrame>
            <p:nvGraphicFramePr>
              <p:cNvPr id="113" name="Object 59"/>
              <p:cNvGraphicFramePr>
                <a:graphicFrameLocks noChangeAspect="1"/>
              </p:cNvGraphicFramePr>
              <p:nvPr/>
            </p:nvGraphicFramePr>
            <p:xfrm>
              <a:off x="3181350" y="2455863"/>
              <a:ext cx="263525" cy="211137"/>
            </p:xfrm>
            <a:graphic>
              <a:graphicData uri="http://schemas.openxmlformats.org/presentationml/2006/ole">
                <p:oleObj spid="_x0000_s155664" name="Equation" r:id="rId17" imgW="203200" imgH="165100" progId="Equation.DSMT4">
                  <p:embed/>
                </p:oleObj>
              </a:graphicData>
            </a:graphic>
          </p:graphicFrame>
          <p:graphicFrame>
            <p:nvGraphicFramePr>
              <p:cNvPr id="114" name="Object 60"/>
              <p:cNvGraphicFramePr>
                <a:graphicFrameLocks noChangeAspect="1"/>
              </p:cNvGraphicFramePr>
              <p:nvPr/>
            </p:nvGraphicFramePr>
            <p:xfrm>
              <a:off x="2987675" y="3446463"/>
              <a:ext cx="514350" cy="211137"/>
            </p:xfrm>
            <a:graphic>
              <a:graphicData uri="http://schemas.openxmlformats.org/presentationml/2006/ole">
                <p:oleObj spid="_x0000_s155665" name="Equation" r:id="rId18" imgW="393700" imgH="165100" progId="Equation.DSMT4">
                  <p:embed/>
                </p:oleObj>
              </a:graphicData>
            </a:graphic>
          </p:graphicFrame>
          <p:sp>
            <p:nvSpPr>
              <p:cNvPr id="121" name="Rectangle 120"/>
              <p:cNvSpPr/>
              <p:nvPr/>
            </p:nvSpPr>
            <p:spPr bwMode="auto">
              <a:xfrm>
                <a:off x="3567112" y="2590800"/>
                <a:ext cx="2082800" cy="20701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24" name="Freeform 123"/>
              <p:cNvSpPr/>
              <p:nvPr/>
            </p:nvSpPr>
            <p:spPr bwMode="auto">
              <a:xfrm>
                <a:off x="3567112" y="2590800"/>
                <a:ext cx="2082800" cy="2070100"/>
              </a:xfrm>
              <a:custGeom>
                <a:avLst/>
                <a:gdLst>
                  <a:gd name="connsiteX0" fmla="*/ 0 w 2082800"/>
                  <a:gd name="connsiteY0" fmla="*/ 990600 h 2070100"/>
                  <a:gd name="connsiteX1" fmla="*/ 1308100 w 2082800"/>
                  <a:gd name="connsiteY1" fmla="*/ 0 h 2070100"/>
                  <a:gd name="connsiteX2" fmla="*/ 2082800 w 2082800"/>
                  <a:gd name="connsiteY2" fmla="*/ 0 h 2070100"/>
                  <a:gd name="connsiteX3" fmla="*/ 2070100 w 2082800"/>
                  <a:gd name="connsiteY3" fmla="*/ 2057400 h 2070100"/>
                  <a:gd name="connsiteX4" fmla="*/ 0 w 2082800"/>
                  <a:gd name="connsiteY4" fmla="*/ 2070100 h 2070100"/>
                  <a:gd name="connsiteX5" fmla="*/ 0 w 2082800"/>
                  <a:gd name="connsiteY5" fmla="*/ 9906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2070100">
                    <a:moveTo>
                      <a:pt x="0" y="990600"/>
                    </a:moveTo>
                    <a:lnTo>
                      <a:pt x="1308100" y="0"/>
                    </a:lnTo>
                    <a:lnTo>
                      <a:pt x="2082800" y="0"/>
                    </a:lnTo>
                    <a:cubicBezTo>
                      <a:pt x="2078567" y="685800"/>
                      <a:pt x="2070100" y="2057400"/>
                      <a:pt x="2070100" y="2057400"/>
                    </a:cubicBezTo>
                    <a:lnTo>
                      <a:pt x="0" y="2070100"/>
                    </a:lnTo>
                    <a:lnTo>
                      <a:pt x="0" y="990600"/>
                    </a:lnTo>
                    <a:close/>
                  </a:path>
                </a:pathLst>
              </a:custGeom>
              <a:solidFill>
                <a:schemeClr val="accent1">
                  <a:lumMod val="20000"/>
                  <a:lumOff val="80000"/>
                </a:schemeClr>
              </a:solidFill>
              <a:ln w="1905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grpSp>
      <p:sp>
        <p:nvSpPr>
          <p:cNvPr id="126" name="Rectangle 4"/>
          <p:cNvSpPr>
            <a:spLocks noGrp="1" noChangeArrowheads="1"/>
          </p:cNvSpPr>
          <p:nvPr>
            <p:ph type="body" sz="half" idx="1"/>
          </p:nvPr>
        </p:nvSpPr>
        <p:spPr>
          <a:xfrm>
            <a:off x="762000" y="5213350"/>
            <a:ext cx="1981200" cy="577850"/>
          </a:xfrm>
        </p:spPr>
        <p:txBody>
          <a:bodyPr/>
          <a:lstStyle/>
          <a:p>
            <a:pPr>
              <a:spcBef>
                <a:spcPts val="360"/>
              </a:spcBef>
              <a:buNone/>
              <a:defRPr/>
            </a:pPr>
            <a:r>
              <a:rPr lang="en-US" altLang="zh-CN" sz="2200" b="1" dirty="0" smtClean="0">
                <a:solidFill>
                  <a:srgbClr val="008000"/>
                </a:solidFill>
                <a:ea typeface="SimSun" pitchFamily="2" charset="-122"/>
                <a:cs typeface="SimSun" pitchFamily="2" charset="-122"/>
              </a:rPr>
              <a:t>independent</a:t>
            </a:r>
            <a:r>
              <a:rPr lang="en-US" altLang="zh-CN" sz="2200" b="1" dirty="0" smtClean="0">
                <a:solidFill>
                  <a:srgbClr val="800000"/>
                </a:solidFill>
                <a:cs typeface="Arial"/>
              </a:rPr>
              <a:t>  </a:t>
            </a:r>
          </a:p>
        </p:txBody>
      </p:sp>
      <p:sp>
        <p:nvSpPr>
          <p:cNvPr id="127" name="Rectangle 4"/>
          <p:cNvSpPr txBox="1">
            <a:spLocks noChangeArrowheads="1"/>
          </p:cNvSpPr>
          <p:nvPr/>
        </p:nvSpPr>
        <p:spPr bwMode="auto">
          <a:xfrm>
            <a:off x="3276600" y="5257800"/>
            <a:ext cx="2743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tabLst/>
              <a:defRPr/>
            </a:pPr>
            <a:r>
              <a:rPr kumimoji="0" lang="en-US" altLang="zh-CN" sz="2200" b="1" i="0" u="none" strike="noStrike" kern="0" cap="none" spc="0" normalizeH="0" baseline="0" noProof="0" dirty="0" smtClean="0">
                <a:ln>
                  <a:noFill/>
                </a:ln>
                <a:solidFill>
                  <a:srgbClr val="008000"/>
                </a:solidFill>
                <a:effectLst/>
                <a:uLnTx/>
                <a:uFillTx/>
                <a:latin typeface="+mn-lt"/>
                <a:ea typeface="SimSun" pitchFamily="2" charset="-122"/>
                <a:cs typeface="SimSun" pitchFamily="2" charset="-122"/>
              </a:rPr>
              <a:t>linearly dependent</a:t>
            </a:r>
            <a:r>
              <a:rPr kumimoji="0" lang="en-US" altLang="zh-CN" sz="2200" b="1" i="0" u="none" strike="noStrike" kern="0" cap="none" spc="0" normalizeH="0" baseline="0" noProof="0" dirty="0" smtClean="0">
                <a:ln>
                  <a:noFill/>
                </a:ln>
                <a:solidFill>
                  <a:srgbClr val="008000"/>
                </a:solidFill>
                <a:effectLst/>
                <a:uLnTx/>
                <a:uFillTx/>
                <a:latin typeface="+mn-lt"/>
                <a:ea typeface="ＭＳ Ｐゴシック" charset="-128"/>
                <a:cs typeface="Arial"/>
              </a:rPr>
              <a:t>  </a:t>
            </a:r>
          </a:p>
        </p:txBody>
      </p:sp>
      <p:pic>
        <p:nvPicPr>
          <p:cNvPr id="37" name="Picture 36" descr="parameters.pdf"/>
          <p:cNvPicPr>
            <a:picLocks noChangeAspect="1"/>
          </p:cNvPicPr>
          <p:nvPr/>
        </p:nvPicPr>
        <mc:AlternateContent>
          <mc:Choice xmlns:ma="http://schemas.microsoft.com/office/mac/drawingml/2008/main" Requires="ma">
            <p:blipFill>
              <a:blip r:embed="rId19"/>
              <a:stretch>
                <a:fillRect/>
              </a:stretch>
            </p:blipFill>
          </mc:Choice>
          <mc:Fallback>
            <p:blipFill>
              <a:blip r:embed="rId20"/>
              <a:stretch>
                <a:fillRect/>
              </a:stretch>
            </p:blipFill>
          </mc:Fallback>
        </mc:AlternateContent>
        <p:spPr>
          <a:xfrm>
            <a:off x="6087105" y="2322576"/>
            <a:ext cx="2675895" cy="2478024"/>
          </a:xfrm>
          <a:prstGeom prst="rect">
            <a:avLst/>
          </a:prstGeom>
        </p:spPr>
      </p:pic>
      <p:sp>
        <p:nvSpPr>
          <p:cNvPr id="46" name="Rectangle 4"/>
          <p:cNvSpPr txBox="1">
            <a:spLocks noChangeArrowheads="1"/>
          </p:cNvSpPr>
          <p:nvPr/>
        </p:nvSpPr>
        <p:spPr bwMode="auto">
          <a:xfrm>
            <a:off x="6858000" y="5257800"/>
            <a:ext cx="1600200" cy="57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None/>
              <a:tabLst/>
              <a:defRPr/>
            </a:pPr>
            <a:r>
              <a:rPr kumimoji="0" lang="en-US" altLang="zh-CN" sz="2200" b="1" i="0" u="none" strike="noStrike" kern="0" cap="none" spc="0" normalizeH="0" baseline="0" noProof="0" dirty="0" smtClean="0">
                <a:ln>
                  <a:noFill/>
                </a:ln>
                <a:solidFill>
                  <a:srgbClr val="008000"/>
                </a:solidFill>
                <a:effectLst/>
                <a:uLnTx/>
                <a:uFillTx/>
                <a:latin typeface="+mn-lt"/>
                <a:ea typeface="SimSun" pitchFamily="2" charset="-122"/>
                <a:cs typeface="SimSun" pitchFamily="2" charset="-122"/>
              </a:rPr>
              <a:t>simulation</a:t>
            </a:r>
            <a:r>
              <a:rPr kumimoji="0" lang="en-US" altLang="zh-CN" sz="2200" b="1" i="0" u="none" strike="noStrike" kern="0" cap="none" spc="0" normalizeH="0" baseline="0" noProof="0" dirty="0" smtClean="0">
                <a:ln>
                  <a:noFill/>
                </a:ln>
                <a:solidFill>
                  <a:srgbClr val="800000"/>
                </a:solidFill>
                <a:effectLst/>
                <a:uLnTx/>
                <a:uFillTx/>
                <a:latin typeface="+mn-lt"/>
                <a:ea typeface="ＭＳ Ｐゴシック" charset="-128"/>
                <a:cs typeface="Arial"/>
              </a:rPr>
              <a:t>  </a:t>
            </a:r>
          </a:p>
        </p:txBody>
      </p:sp>
      <p:graphicFrame>
        <p:nvGraphicFramePr>
          <p:cNvPr id="155667" name="Object 19"/>
          <p:cNvGraphicFramePr>
            <a:graphicFrameLocks noChangeAspect="1"/>
          </p:cNvGraphicFramePr>
          <p:nvPr/>
        </p:nvGraphicFramePr>
        <p:xfrm>
          <a:off x="6921500" y="3498850"/>
          <a:ext cx="149225" cy="158750"/>
        </p:xfrm>
        <a:graphic>
          <a:graphicData uri="http://schemas.openxmlformats.org/presentationml/2006/ole">
            <p:oleObj spid="_x0000_s155667" name="Equation" r:id="rId21" imgW="139700" imgH="152400" progId="Equation.DSMT4">
              <p:embed/>
            </p:oleObj>
          </a:graphicData>
        </a:graphic>
      </p:graphicFrame>
      <p:graphicFrame>
        <p:nvGraphicFramePr>
          <p:cNvPr id="155668" name="Object 20"/>
          <p:cNvGraphicFramePr>
            <a:graphicFrameLocks noChangeAspect="1"/>
          </p:cNvGraphicFramePr>
          <p:nvPr/>
        </p:nvGraphicFramePr>
        <p:xfrm>
          <a:off x="6867525" y="4254500"/>
          <a:ext cx="149225" cy="158750"/>
        </p:xfrm>
        <a:graphic>
          <a:graphicData uri="http://schemas.openxmlformats.org/presentationml/2006/ole">
            <p:oleObj spid="_x0000_s155668" name="Equation" r:id="rId22" imgW="139700" imgH="1524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p:bldP spid="127" grpId="0" build="p"/>
      <p:bldP spid="46"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Rectangle 2"/>
          <p:cNvSpPr>
            <a:spLocks noGrp="1" noChangeArrowheads="1"/>
          </p:cNvSpPr>
          <p:nvPr>
            <p:ph type="title"/>
          </p:nvPr>
        </p:nvSpPr>
        <p:spPr>
          <a:xfrm>
            <a:off x="457200" y="160338"/>
            <a:ext cx="8229600" cy="677862"/>
          </a:xfrm>
        </p:spPr>
        <p:txBody>
          <a:bodyPr/>
          <a:lstStyle/>
          <a:p>
            <a:pPr>
              <a:defRPr/>
            </a:pPr>
            <a:r>
              <a:rPr lang="en-US" sz="3200" b="1" dirty="0" smtClean="0">
                <a:solidFill>
                  <a:srgbClr val="A50021"/>
                </a:solidFill>
                <a:latin typeface="+mn-lt"/>
              </a:rPr>
              <a:t>Conclusions and Outlook</a:t>
            </a:r>
            <a:r>
              <a:rPr lang="en-US" sz="3200" b="1" dirty="0" smtClean="0">
                <a:solidFill>
                  <a:srgbClr val="A50021"/>
                </a:solidFill>
              </a:rPr>
              <a:t> </a:t>
            </a:r>
            <a:r>
              <a:rPr lang="en-US" sz="3200" b="1" dirty="0" smtClean="0">
                <a:solidFill>
                  <a:srgbClr val="A50021"/>
                </a:solidFill>
                <a:latin typeface="+mn-lt"/>
              </a:rPr>
              <a:t> </a:t>
            </a:r>
            <a:endParaRPr lang="en-US" sz="3200" b="1" dirty="0">
              <a:solidFill>
                <a:srgbClr val="A50021"/>
              </a:solidFill>
              <a:latin typeface="+mn-lt"/>
            </a:endParaRPr>
          </a:p>
        </p:txBody>
      </p:sp>
      <p:sp>
        <p:nvSpPr>
          <p:cNvPr id="327" name="Rectangle 4"/>
          <p:cNvSpPr txBox="1">
            <a:spLocks noChangeArrowheads="1"/>
          </p:cNvSpPr>
          <p:nvPr/>
        </p:nvSpPr>
        <p:spPr bwMode="auto">
          <a:xfrm>
            <a:off x="457200" y="914400"/>
            <a:ext cx="78486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smtClean="0">
                <a:solidFill>
                  <a:srgbClr val="006600"/>
                </a:solidFill>
                <a:latin typeface="+mn-lt"/>
                <a:ea typeface="ＭＳ Ｐゴシック" charset="-128"/>
                <a:cs typeface="Arial"/>
              </a:rPr>
              <a:t>First automatic</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lang="en-US" altLang="zh-CN" sz="2200" noProof="0" dirty="0" smtClean="0">
                <a:solidFill>
                  <a:srgbClr val="000000"/>
                </a:solidFill>
                <a:latin typeface="+mn-lt"/>
                <a:ea typeface="ＭＳ Ｐゴシック" charset="-128"/>
                <a:cs typeface="Arial"/>
              </a:rPr>
              <a:t>parameter-range identification </a:t>
            </a:r>
            <a:r>
              <a:rPr lang="en-US" altLang="zh-CN" sz="2200" noProof="0" dirty="0" smtClean="0">
                <a:solidFill>
                  <a:schemeClr val="tx2"/>
                </a:solidFill>
                <a:latin typeface="+mn-lt"/>
                <a:ea typeface="ＭＳ Ｐゴシック" charset="-128"/>
                <a:cs typeface="Arial"/>
              </a:rPr>
              <a:t>for CC</a:t>
            </a:r>
          </a:p>
          <a:p>
            <a:pPr marL="800100" lvl="1" indent="-342900" eaLnBrk="0" hangingPunct="0">
              <a:spcBef>
                <a:spcPts val="360"/>
              </a:spcBef>
              <a:buFont typeface="Lucida Grande"/>
              <a:buChar char="-"/>
              <a:defRPr/>
            </a:pPr>
            <a:r>
              <a:rPr lang="en-US" altLang="zh-CN" sz="2000" dirty="0" smtClean="0">
                <a:solidFill>
                  <a:schemeClr val="tx2"/>
                </a:solidFill>
                <a:latin typeface="+mn-lt"/>
                <a:ea typeface="ＭＳ Ｐゴシック" charset="-128"/>
                <a:cs typeface="Arial"/>
              </a:rPr>
              <a:t>Validated</a:t>
            </a:r>
            <a:r>
              <a:rPr lang="en-US" altLang="zh-CN" sz="2000" noProof="0" dirty="0" smtClean="0">
                <a:solidFill>
                  <a:schemeClr val="tx2"/>
                </a:solidFill>
                <a:latin typeface="+mn-lt"/>
                <a:ea typeface="ＭＳ Ｐゴシック" charset="-128"/>
                <a:cs typeface="Arial"/>
              </a:rPr>
              <a:t> </a:t>
            </a:r>
            <a:r>
              <a:rPr lang="en-US" altLang="zh-CN" sz="2000" noProof="0" dirty="0" smtClean="0">
                <a:latin typeface="+mn-lt"/>
                <a:ea typeface="ＭＳ Ｐゴシック" charset="-128"/>
                <a:cs typeface="Arial"/>
              </a:rPr>
              <a:t>both </a:t>
            </a:r>
            <a:r>
              <a:rPr lang="en-US" altLang="zh-CN" sz="2000" dirty="0" smtClean="0">
                <a:latin typeface="+mn-lt"/>
                <a:ea typeface="ＭＳ Ｐゴシック" charset="-128"/>
                <a:cs typeface="Arial"/>
              </a:rPr>
              <a:t>in</a:t>
            </a:r>
            <a:r>
              <a:rPr lang="en-US" altLang="zh-CN" sz="2000" noProof="0" dirty="0" smtClean="0">
                <a:latin typeface="+mn-lt"/>
                <a:ea typeface="ＭＳ Ｐゴシック" charset="-128"/>
                <a:cs typeface="Arial"/>
              </a:rPr>
              <a:t> </a:t>
            </a:r>
            <a:r>
              <a:rPr lang="en-US" altLang="zh-CN" sz="2000" noProof="0" dirty="0" smtClean="0">
                <a:solidFill>
                  <a:srgbClr val="800000"/>
                </a:solidFill>
                <a:latin typeface="+mn-lt"/>
                <a:ea typeface="ＭＳ Ｐゴシック" charset="-128"/>
                <a:cs typeface="Arial"/>
              </a:rPr>
              <a:t>MCM</a:t>
            </a:r>
            <a:r>
              <a:rPr lang="en-US" altLang="zh-CN" sz="2000" noProof="0" dirty="0" smtClean="0">
                <a:solidFill>
                  <a:schemeClr val="tx2"/>
                </a:solidFill>
                <a:latin typeface="+mn-lt"/>
                <a:ea typeface="ＭＳ Ｐゴシック" charset="-128"/>
                <a:cs typeface="Arial"/>
              </a:rPr>
              <a:t> </a:t>
            </a:r>
            <a:r>
              <a:rPr lang="en-US" altLang="zh-CN" sz="2000" noProof="0" dirty="0" smtClean="0">
                <a:solidFill>
                  <a:srgbClr val="000000"/>
                </a:solidFill>
                <a:latin typeface="+mn-lt"/>
                <a:ea typeface="ＭＳ Ｐゴシック" charset="-128"/>
                <a:cs typeface="Arial"/>
              </a:rPr>
              <a:t>and</a:t>
            </a:r>
            <a:r>
              <a:rPr lang="en-US" altLang="zh-CN" sz="2000" noProof="0" dirty="0" smtClean="0">
                <a:solidFill>
                  <a:schemeClr val="tx2"/>
                </a:solidFill>
                <a:latin typeface="+mn-lt"/>
                <a:ea typeface="ＭＳ Ｐゴシック" charset="-128"/>
                <a:cs typeface="Arial"/>
              </a:rPr>
              <a:t> </a:t>
            </a:r>
            <a:r>
              <a:rPr lang="en-US" altLang="zh-CN" sz="2000" noProof="0" dirty="0" smtClean="0">
                <a:solidFill>
                  <a:srgbClr val="800000"/>
                </a:solidFill>
                <a:latin typeface="+mn-lt"/>
                <a:ea typeface="ＭＳ Ｐゴシック" charset="-128"/>
                <a:cs typeface="Arial"/>
              </a:rPr>
              <a:t>MRM</a:t>
            </a:r>
          </a:p>
          <a:p>
            <a:pPr marL="800100" lvl="1" indent="-342900" eaLnBrk="0" hangingPunct="0">
              <a:spcBef>
                <a:spcPts val="360"/>
              </a:spcBef>
              <a:buFont typeface="Lucida Grande"/>
              <a:buChar char="-"/>
              <a:defRPr/>
            </a:pPr>
            <a:r>
              <a:rPr kumimoji="0" lang="en-US" altLang="zh-CN" sz="2000" b="1" i="0" u="none" strike="noStrike" kern="0" cap="none" spc="0" normalizeH="0" baseline="0" dirty="0" smtClean="0">
                <a:ln>
                  <a:noFill/>
                </a:ln>
                <a:solidFill>
                  <a:schemeClr val="tx2"/>
                </a:solidFill>
                <a:effectLst/>
                <a:uLnTx/>
                <a:uFillTx/>
                <a:latin typeface="+mn-lt"/>
                <a:ea typeface="ＭＳ Ｐゴシック" charset="-128"/>
                <a:cs typeface="Arial"/>
              </a:rPr>
              <a:t>Can be validated </a:t>
            </a:r>
            <a:r>
              <a:rPr lang="en-US" altLang="zh-CN" sz="2000" kern="0" dirty="0" smtClean="0">
                <a:latin typeface="+mn-lt"/>
                <a:ea typeface="ＭＳ Ｐゴシック" charset="-128"/>
                <a:cs typeface="Arial"/>
              </a:rPr>
              <a:t>experimentally as for </a:t>
            </a:r>
            <a:r>
              <a:rPr lang="en-US" altLang="zh-CN" sz="2000" kern="0" dirty="0" smtClean="0">
                <a:solidFill>
                  <a:srgbClr val="800000"/>
                </a:solidFill>
                <a:latin typeface="+mn-lt"/>
                <a:ea typeface="ＭＳ Ｐゴシック" charset="-128"/>
                <a:cs typeface="Arial"/>
              </a:rPr>
              <a:t>ischemia </a:t>
            </a:r>
            <a:endParaRPr kumimoji="0" lang="en-US" altLang="zh-CN" sz="2000" b="1" i="0" u="none" strike="noStrike" kern="0" cap="none" spc="0" normalizeH="0" baseline="0" noProof="0" dirty="0" smtClean="0">
              <a:ln>
                <a:noFill/>
              </a:ln>
              <a:solidFill>
                <a:srgbClr val="800000"/>
              </a:solidFill>
              <a:effectLst/>
              <a:uLnTx/>
              <a:uFillTx/>
              <a:latin typeface="+mn-lt"/>
              <a:ea typeface="ＭＳ Ｐゴシック" charset="-128"/>
              <a:cs typeface="Arial"/>
            </a:endParaRPr>
          </a:p>
        </p:txBody>
      </p:sp>
      <p:sp>
        <p:nvSpPr>
          <p:cNvPr id="130" name="Rectangle 4"/>
          <p:cNvSpPr txBox="1">
            <a:spLocks noChangeArrowheads="1"/>
          </p:cNvSpPr>
          <p:nvPr/>
        </p:nvSpPr>
        <p:spPr bwMode="auto">
          <a:xfrm>
            <a:off x="457200" y="2133600"/>
            <a:ext cx="83058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smtClean="0">
                <a:solidFill>
                  <a:srgbClr val="006600"/>
                </a:solidFill>
                <a:latin typeface="+mn-lt"/>
                <a:ea typeface="ＭＳ Ｐゴシック" charset="-128"/>
                <a:cs typeface="Arial"/>
              </a:rPr>
              <a:t>Currently work</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lang="en-US" altLang="zh-CN" sz="2200" noProof="0" dirty="0" smtClean="0">
                <a:solidFill>
                  <a:srgbClr val="000000"/>
                </a:solidFill>
                <a:latin typeface="+mn-lt"/>
                <a:ea typeface="ＭＳ Ｐゴシック" charset="-128"/>
                <a:cs typeface="Arial"/>
              </a:rPr>
              <a:t>on time-dependent properties </a:t>
            </a:r>
            <a:r>
              <a:rPr lang="en-US" altLang="zh-CN" sz="2200" noProof="0" dirty="0" smtClean="0">
                <a:solidFill>
                  <a:schemeClr val="tx2"/>
                </a:solidFill>
                <a:latin typeface="+mn-lt"/>
                <a:ea typeface="ＭＳ Ｐゴシック" charset="-128"/>
                <a:cs typeface="Arial"/>
              </a:rPr>
              <a:t>of CC</a:t>
            </a:r>
            <a:endParaRPr lang="en-US" altLang="zh-CN" sz="2000" noProof="0" dirty="0" smtClean="0">
              <a:solidFill>
                <a:srgbClr val="800000"/>
              </a:solidFill>
              <a:latin typeface="+mn-lt"/>
              <a:ea typeface="ＭＳ Ｐゴシック" charset="-128"/>
              <a:cs typeface="Arial"/>
            </a:endParaRPr>
          </a:p>
          <a:p>
            <a:pPr marL="800100" lvl="1" indent="-342900" eaLnBrk="0" hangingPunct="0">
              <a:spcBef>
                <a:spcPts val="360"/>
              </a:spcBef>
              <a:buFont typeface="Lucida Grande"/>
              <a:buChar char="-"/>
              <a:defRPr/>
            </a:pPr>
            <a:r>
              <a:rPr lang="en-US" altLang="zh-CN" sz="2000" kern="0" dirty="0" smtClean="0">
                <a:solidFill>
                  <a:schemeClr val="tx2"/>
                </a:solidFill>
                <a:latin typeface="+mn-lt"/>
                <a:ea typeface="ＭＳ Ｐゴシック" charset="-128"/>
                <a:cs typeface="Arial"/>
              </a:rPr>
              <a:t>Extend </a:t>
            </a:r>
            <a:r>
              <a:rPr lang="en-US" altLang="zh-CN" sz="2000" kern="0" dirty="0" err="1" smtClean="0">
                <a:latin typeface="+mn-lt"/>
                <a:ea typeface="ＭＳ Ｐゴシック" charset="-128"/>
                <a:cs typeface="Arial"/>
              </a:rPr>
              <a:t>SpaceEx</a:t>
            </a:r>
            <a:r>
              <a:rPr kumimoji="0" lang="en-US" altLang="zh-CN" sz="2000" b="1" i="0" u="none" strike="noStrike" kern="0" cap="none" spc="0" normalizeH="0" baseline="0" dirty="0" smtClean="0">
                <a:ln>
                  <a:noFill/>
                </a:ln>
                <a:solidFill>
                  <a:schemeClr val="tx2"/>
                </a:solidFill>
                <a:effectLst/>
                <a:uLnTx/>
                <a:uFillTx/>
                <a:latin typeface="+mn-lt"/>
                <a:ea typeface="ＭＳ Ｐゴシック" charset="-128"/>
                <a:cs typeface="Arial"/>
              </a:rPr>
              <a:t> </a:t>
            </a:r>
            <a:r>
              <a:rPr lang="en-US" altLang="zh-CN" sz="2000" kern="0" dirty="0" smtClean="0">
                <a:latin typeface="+mn-lt"/>
                <a:ea typeface="ＭＳ Ｐゴシック" charset="-128"/>
                <a:cs typeface="Arial"/>
              </a:rPr>
              <a:t>with </a:t>
            </a:r>
            <a:r>
              <a:rPr lang="en-US" altLang="zh-CN" sz="2000" kern="0" dirty="0" err="1" smtClean="0">
                <a:solidFill>
                  <a:srgbClr val="000000"/>
                </a:solidFill>
                <a:latin typeface="+mn-lt"/>
                <a:ea typeface="ＭＳ Ｐゴシック" charset="-128"/>
                <a:cs typeface="Arial"/>
              </a:rPr>
              <a:t>RoverGene</a:t>
            </a:r>
            <a:r>
              <a:rPr lang="en-US" altLang="zh-CN" sz="2000" kern="0" dirty="0" smtClean="0">
                <a:solidFill>
                  <a:srgbClr val="800000"/>
                </a:solidFill>
                <a:latin typeface="+mn-lt"/>
                <a:ea typeface="ＭＳ Ｐゴシック" charset="-128"/>
                <a:cs typeface="Arial"/>
              </a:rPr>
              <a:t> </a:t>
            </a:r>
            <a:r>
              <a:rPr lang="en-US" altLang="zh-CN" sz="2000" kern="0" dirty="0" smtClean="0">
                <a:solidFill>
                  <a:srgbClr val="000000"/>
                </a:solidFill>
                <a:latin typeface="+mn-lt"/>
                <a:ea typeface="ＭＳ Ｐゴシック" charset="-128"/>
                <a:cs typeface="Arial"/>
              </a:rPr>
              <a:t>MA-techniques</a:t>
            </a:r>
            <a:r>
              <a:rPr lang="en-US" altLang="zh-CN" sz="2000" kern="0" dirty="0" smtClean="0">
                <a:solidFill>
                  <a:srgbClr val="800000"/>
                </a:solidFill>
                <a:latin typeface="+mn-lt"/>
                <a:ea typeface="ＭＳ Ｐゴシック" charset="-128"/>
                <a:cs typeface="Arial"/>
              </a:rPr>
              <a:t> </a:t>
            </a:r>
          </a:p>
        </p:txBody>
      </p:sp>
      <p:sp>
        <p:nvSpPr>
          <p:cNvPr id="132" name="Rectangle 4"/>
          <p:cNvSpPr txBox="1">
            <a:spLocks noChangeArrowheads="1"/>
          </p:cNvSpPr>
          <p:nvPr/>
        </p:nvSpPr>
        <p:spPr bwMode="auto">
          <a:xfrm>
            <a:off x="609600" y="2971800"/>
            <a:ext cx="8001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smtClean="0">
                <a:solidFill>
                  <a:srgbClr val="006600"/>
                </a:solidFill>
                <a:latin typeface="+mn-lt"/>
                <a:ea typeface="ＭＳ Ｐゴシック" charset="-128"/>
                <a:cs typeface="Arial"/>
              </a:rPr>
              <a:t>Moving towards</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lang="en-US" altLang="zh-CN" sz="2200" noProof="0" dirty="0" smtClean="0">
                <a:solidFill>
                  <a:srgbClr val="000000"/>
                </a:solidFill>
                <a:latin typeface="+mn-lt"/>
                <a:ea typeface="ＭＳ Ｐゴシック" charset="-128"/>
                <a:cs typeface="Arial"/>
              </a:rPr>
              <a:t>2D/3D </a:t>
            </a:r>
            <a:r>
              <a:rPr lang="en-US" altLang="zh-CN" sz="2200" dirty="0" smtClean="0">
                <a:solidFill>
                  <a:schemeClr val="tx2"/>
                </a:solidFill>
                <a:latin typeface="+mn-lt"/>
                <a:ea typeface="ＭＳ Ｐゴシック" charset="-128"/>
                <a:cs typeface="Arial"/>
              </a:rPr>
              <a:t>parameter-range identification</a:t>
            </a:r>
            <a:endParaRPr lang="en-US" altLang="zh-CN" sz="2000" noProof="0" dirty="0" smtClean="0">
              <a:solidFill>
                <a:srgbClr val="800000"/>
              </a:solidFill>
              <a:latin typeface="+mn-lt"/>
              <a:ea typeface="ＭＳ Ｐゴシック" charset="-128"/>
              <a:cs typeface="Arial"/>
            </a:endParaRPr>
          </a:p>
          <a:p>
            <a:pPr marL="800100" lvl="1" indent="-342900" eaLnBrk="0" hangingPunct="0">
              <a:spcBef>
                <a:spcPts val="360"/>
              </a:spcBef>
              <a:buFont typeface="Lucida Grande"/>
              <a:buChar char="-"/>
              <a:defRPr/>
            </a:pPr>
            <a:r>
              <a:rPr lang="en-US" altLang="zh-CN" sz="2000" kern="0" dirty="0" smtClean="0">
                <a:solidFill>
                  <a:schemeClr val="tx2"/>
                </a:solidFill>
                <a:latin typeface="+mn-lt"/>
                <a:ea typeface="ＭＳ Ｐゴシック" charset="-128"/>
                <a:cs typeface="Arial"/>
              </a:rPr>
              <a:t>Use</a:t>
            </a:r>
            <a:r>
              <a:rPr kumimoji="0" lang="en-US" altLang="zh-CN" sz="2000" b="1" i="0" u="none" strike="noStrike" kern="0" cap="none" spc="0" normalizeH="0" baseline="0" dirty="0" smtClean="0">
                <a:ln>
                  <a:noFill/>
                </a:ln>
                <a:solidFill>
                  <a:schemeClr val="tx2"/>
                </a:solidFill>
                <a:effectLst/>
                <a:uLnTx/>
                <a:uFillTx/>
                <a:latin typeface="+mn-lt"/>
                <a:ea typeface="ＭＳ Ｐゴシック" charset="-128"/>
                <a:cs typeface="Arial"/>
              </a:rPr>
              <a:t> </a:t>
            </a:r>
            <a:r>
              <a:rPr lang="en-US" altLang="zh-CN" sz="2000" kern="0" dirty="0" smtClean="0">
                <a:solidFill>
                  <a:srgbClr val="000000"/>
                </a:solidFill>
                <a:ea typeface="ＭＳ Ｐゴシック" charset="-128"/>
                <a:cs typeface="Arial"/>
              </a:rPr>
              <a:t>PS</a:t>
            </a:r>
            <a:r>
              <a:rPr lang="en-US" altLang="zh-CN" sz="2000" kern="0" dirty="0" smtClean="0">
                <a:solidFill>
                  <a:srgbClr val="800000"/>
                </a:solidFill>
                <a:ea typeface="ＭＳ Ｐゴシック" charset="-128"/>
                <a:cs typeface="Arial"/>
              </a:rPr>
              <a:t> </a:t>
            </a:r>
            <a:r>
              <a:rPr lang="en-US" altLang="zh-CN" sz="2000" kern="0" dirty="0" smtClean="0">
                <a:solidFill>
                  <a:srgbClr val="000000"/>
                </a:solidFill>
                <a:ea typeface="ＭＳ Ｐゴシック" charset="-128"/>
                <a:cs typeface="Arial"/>
              </a:rPr>
              <a:t>partitioning, </a:t>
            </a:r>
            <a:r>
              <a:rPr lang="en-US" altLang="zh-CN" sz="2000" kern="0" dirty="0" smtClean="0">
                <a:ea typeface="ＭＳ Ｐゴシック" charset="-128"/>
                <a:cs typeface="Arial"/>
              </a:rPr>
              <a:t>simulation and </a:t>
            </a:r>
            <a:r>
              <a:rPr lang="en-US" altLang="zh-CN" sz="2000" kern="0" dirty="0" smtClean="0">
                <a:latin typeface="+mn-lt"/>
                <a:ea typeface="ＭＳ Ｐゴシック" charset="-128"/>
                <a:cs typeface="Arial"/>
              </a:rPr>
              <a:t>curvature analysis</a:t>
            </a:r>
          </a:p>
        </p:txBody>
      </p:sp>
      <p:sp>
        <p:nvSpPr>
          <p:cNvPr id="133" name="Rectangle 4"/>
          <p:cNvSpPr txBox="1">
            <a:spLocks noChangeArrowheads="1"/>
          </p:cNvSpPr>
          <p:nvPr/>
        </p:nvSpPr>
        <p:spPr bwMode="auto">
          <a:xfrm>
            <a:off x="609600" y="6036734"/>
            <a:ext cx="80010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smtClean="0">
                <a:solidFill>
                  <a:srgbClr val="006600"/>
                </a:solidFill>
                <a:latin typeface="+mn-lt"/>
                <a:ea typeface="ＭＳ Ｐゴシック" charset="-128"/>
                <a:cs typeface="Arial"/>
              </a:rPr>
              <a:t>Derive the MRM</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lang="en-US" altLang="zh-CN" sz="2200" noProof="0" dirty="0" smtClean="0">
                <a:solidFill>
                  <a:srgbClr val="000000"/>
                </a:solidFill>
                <a:latin typeface="+mn-lt"/>
                <a:ea typeface="ＭＳ Ｐゴシック" charset="-128"/>
                <a:cs typeface="Arial"/>
              </a:rPr>
              <a:t>from </a:t>
            </a:r>
            <a:r>
              <a:rPr lang="en-US" altLang="zh-CN" sz="2200" noProof="0" dirty="0" err="1" smtClean="0">
                <a:solidFill>
                  <a:srgbClr val="000000"/>
                </a:solidFill>
                <a:latin typeface="+mn-lt"/>
                <a:ea typeface="ＭＳ Ｐゴシック" charset="-128"/>
                <a:cs typeface="Arial"/>
              </a:rPr>
              <a:t>Iyer</a:t>
            </a:r>
            <a:r>
              <a:rPr lang="en-US" altLang="zh-CN" sz="2200" noProof="0" dirty="0" smtClean="0">
                <a:solidFill>
                  <a:srgbClr val="000000"/>
                </a:solidFill>
                <a:latin typeface="+mn-lt"/>
                <a:ea typeface="ＭＳ Ｐゴシック" charset="-128"/>
                <a:cs typeface="Arial"/>
              </a:rPr>
              <a:t> model through </a:t>
            </a:r>
            <a:r>
              <a:rPr lang="en-US" altLang="zh-CN" sz="2200" dirty="0" smtClean="0">
                <a:solidFill>
                  <a:srgbClr val="000000"/>
                </a:solidFill>
                <a:latin typeface="+mn-lt"/>
                <a:ea typeface="ＭＳ Ｐゴシック" charset="-128"/>
                <a:cs typeface="Arial"/>
              </a:rPr>
              <a:t>TS</a:t>
            </a:r>
            <a:r>
              <a:rPr lang="en-US" altLang="zh-CN" sz="2200" noProof="0" dirty="0" smtClean="0">
                <a:solidFill>
                  <a:srgbClr val="000000"/>
                </a:solidFill>
                <a:latin typeface="+mn-lt"/>
                <a:ea typeface="ＭＳ Ｐゴシック" charset="-128"/>
                <a:cs typeface="Arial"/>
              </a:rPr>
              <a:t> abstraction</a:t>
            </a:r>
            <a:endParaRPr lang="en-US" altLang="zh-CN" sz="2200" noProof="0" dirty="0" smtClean="0">
              <a:solidFill>
                <a:schemeClr val="tx2"/>
              </a:solidFill>
              <a:latin typeface="+mn-lt"/>
              <a:ea typeface="ＭＳ Ｐゴシック" charset="-128"/>
              <a:cs typeface="Arial"/>
            </a:endParaRPr>
          </a:p>
        </p:txBody>
      </p:sp>
      <p:pic>
        <p:nvPicPr>
          <p:cNvPr id="8" name="Picture 7" descr="spiral_group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04800" y="3666070"/>
            <a:ext cx="2473163" cy="2362200"/>
          </a:xfrm>
          <a:prstGeom prst="rect">
            <a:avLst/>
          </a:prstGeom>
        </p:spPr>
      </p:pic>
      <p:pic>
        <p:nvPicPr>
          <p:cNvPr id="12" name="Picture 11" descr="cs3.contour.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723119" y="4023979"/>
            <a:ext cx="2070064" cy="1789545"/>
          </a:xfrm>
          <a:prstGeom prst="rect">
            <a:avLst/>
          </a:prstGeom>
        </p:spPr>
      </p:pic>
      <p:pic>
        <p:nvPicPr>
          <p:cNvPr id="13" name="Picture 12" descr="cs3.sim.frame.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513960" y="4004911"/>
            <a:ext cx="2135521" cy="1898091"/>
          </a:xfrm>
          <a:prstGeom prst="rect">
            <a:avLst/>
          </a:prstGeom>
        </p:spPr>
      </p:pic>
      <p:pic>
        <p:nvPicPr>
          <p:cNvPr id="14" name="Picture 13" descr="cs3.curvature.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845445" y="4095561"/>
            <a:ext cx="2222355" cy="16463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27"/>
                                        </p:tgtEl>
                                        <p:attrNameLst>
                                          <p:attrName>style.opacity</p:attrName>
                                        </p:attrNameLst>
                                      </p:cBhvr>
                                      <p:to>
                                        <p:strVal val="0.5"/>
                                      </p:to>
                                    </p:set>
                                    <p:animEffect filter="image" prLst="opacity: 0.5">
                                      <p:cBhvr rctx="IE">
                                        <p:cTn id="7" dur="indefinite"/>
                                        <p:tgtEl>
                                          <p:spTgt spid="3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grpId="1" nodeType="clickEffect">
                                  <p:stCondLst>
                                    <p:cond delay="0"/>
                                  </p:stCondLst>
                                  <p:childTnLst>
                                    <p:set>
                                      <p:cBhvr rctx="PPT">
                                        <p:cTn id="13" dur="indefinite"/>
                                        <p:tgtEl>
                                          <p:spTgt spid="130"/>
                                        </p:tgtEl>
                                        <p:attrNameLst>
                                          <p:attrName>style.opacity</p:attrName>
                                        </p:attrNameLst>
                                      </p:cBhvr>
                                      <p:to>
                                        <p:strVal val="0.5"/>
                                      </p:to>
                                    </p:set>
                                    <p:animEffect filter="image" prLst="opacity: 0.5">
                                      <p:cBhvr rctx="IE">
                                        <p:cTn id="14" dur="indefinite"/>
                                        <p:tgtEl>
                                          <p:spTgt spid="13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rctx="PPT">
                                        <p:cTn id="36" dur="indefinite"/>
                                        <p:tgtEl>
                                          <p:spTgt spid="14"/>
                                        </p:tgtEl>
                                        <p:attrNameLst>
                                          <p:attrName>style.opacity</p:attrName>
                                        </p:attrNameLst>
                                      </p:cBhvr>
                                      <p:to>
                                        <p:strVal val="0.5"/>
                                      </p:to>
                                    </p:set>
                                    <p:animEffect filter="image" prLst="opacity: 0.5">
                                      <p:cBhvr rctx="IE">
                                        <p:cTn id="37" dur="indefinite"/>
                                        <p:tgtEl>
                                          <p:spTgt spid="14"/>
                                        </p:tgtEl>
                                      </p:cBhvr>
                                    </p:animEffect>
                                  </p:childTnLst>
                                </p:cTn>
                              </p:par>
                              <p:par>
                                <p:cTn id="38" presetID="9" presetClass="emph" presetSubtype="0" nodeType="withEffect">
                                  <p:stCondLst>
                                    <p:cond delay="0"/>
                                  </p:stCondLst>
                                  <p:childTnLst>
                                    <p:set>
                                      <p:cBhvr rctx="PPT">
                                        <p:cTn id="39" dur="indefinite"/>
                                        <p:tgtEl>
                                          <p:spTgt spid="8"/>
                                        </p:tgtEl>
                                        <p:attrNameLst>
                                          <p:attrName>style.opacity</p:attrName>
                                        </p:attrNameLst>
                                      </p:cBhvr>
                                      <p:to>
                                        <p:strVal val="0.5"/>
                                      </p:to>
                                    </p:set>
                                    <p:animEffect filter="image" prLst="opacity: 0.5">
                                      <p:cBhvr rctx="IE">
                                        <p:cTn id="40" dur="indefinite"/>
                                        <p:tgtEl>
                                          <p:spTgt spid="8"/>
                                        </p:tgtEl>
                                      </p:cBhvr>
                                    </p:animEffect>
                                  </p:childTnLst>
                                </p:cTn>
                              </p:par>
                              <p:par>
                                <p:cTn id="41" presetID="9" presetClass="emph" presetSubtype="0" nodeType="withEffect">
                                  <p:stCondLst>
                                    <p:cond delay="0"/>
                                  </p:stCondLst>
                                  <p:childTnLst>
                                    <p:set>
                                      <p:cBhvr rctx="PPT">
                                        <p:cTn id="42" dur="indefinite"/>
                                        <p:tgtEl>
                                          <p:spTgt spid="12"/>
                                        </p:tgtEl>
                                        <p:attrNameLst>
                                          <p:attrName>style.opacity</p:attrName>
                                        </p:attrNameLst>
                                      </p:cBhvr>
                                      <p:to>
                                        <p:strVal val="0.5"/>
                                      </p:to>
                                    </p:set>
                                    <p:animEffect filter="image" prLst="opacity: 0.5">
                                      <p:cBhvr rctx="IE">
                                        <p:cTn id="43" dur="indefinite"/>
                                        <p:tgtEl>
                                          <p:spTgt spid="12"/>
                                        </p:tgtEl>
                                      </p:cBhvr>
                                    </p:animEffect>
                                  </p:childTnLst>
                                </p:cTn>
                              </p:par>
                              <p:par>
                                <p:cTn id="44" presetID="9" presetClass="emph" presetSubtype="0" nodeType="withEffect">
                                  <p:stCondLst>
                                    <p:cond delay="0"/>
                                  </p:stCondLst>
                                  <p:childTnLst>
                                    <p:set>
                                      <p:cBhvr rctx="PPT">
                                        <p:cTn id="45" dur="indefinite"/>
                                        <p:tgtEl>
                                          <p:spTgt spid="13"/>
                                        </p:tgtEl>
                                        <p:attrNameLst>
                                          <p:attrName>style.opacity</p:attrName>
                                        </p:attrNameLst>
                                      </p:cBhvr>
                                      <p:to>
                                        <p:strVal val="0.5"/>
                                      </p:to>
                                    </p:set>
                                    <p:animEffect filter="image" prLst="opacity: 0.5">
                                      <p:cBhvr rctx="IE">
                                        <p:cTn id="46" dur="indefinite"/>
                                        <p:tgtEl>
                                          <p:spTgt spid="13"/>
                                        </p:tgtEl>
                                      </p:cBhvr>
                                    </p:animEffect>
                                  </p:childTnLst>
                                </p:cTn>
                              </p:par>
                              <p:par>
                                <p:cTn id="47" presetID="9" presetClass="emph" presetSubtype="0" grpId="1" nodeType="withEffect">
                                  <p:stCondLst>
                                    <p:cond delay="0"/>
                                  </p:stCondLst>
                                  <p:childTnLst>
                                    <p:set>
                                      <p:cBhvr rctx="PPT">
                                        <p:cTn id="48" dur="indefinite"/>
                                        <p:tgtEl>
                                          <p:spTgt spid="132"/>
                                        </p:tgtEl>
                                        <p:attrNameLst>
                                          <p:attrName>style.opacity</p:attrName>
                                        </p:attrNameLst>
                                      </p:cBhvr>
                                      <p:to>
                                        <p:strVal val="0.5"/>
                                      </p:to>
                                    </p:set>
                                    <p:animEffect filter="image" prLst="opacity: 0.5">
                                      <p:cBhvr rctx="IE">
                                        <p:cTn id="49" dur="indefinite"/>
                                        <p:tgtEl>
                                          <p:spTgt spid="132"/>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130" grpId="0"/>
      <p:bldP spid="130" grpId="1"/>
      <p:bldP spid="132" grpId="0"/>
      <p:bldP spid="132" grpId="1"/>
      <p:bldP spid="133"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9900" y="304800"/>
            <a:ext cx="8229600" cy="850900"/>
          </a:xfrm>
        </p:spPr>
        <p:txBody>
          <a:bodyPr/>
          <a:lstStyle/>
          <a:p>
            <a:r>
              <a:rPr lang="en-GB" sz="3200" b="1" dirty="0" smtClean="0">
                <a:solidFill>
                  <a:srgbClr val="A50021"/>
                </a:solidFill>
              </a:rPr>
              <a:t>The Grand SB-Challenge</a:t>
            </a:r>
          </a:p>
        </p:txBody>
      </p:sp>
      <p:sp>
        <p:nvSpPr>
          <p:cNvPr id="18" name="TextBox 17"/>
          <p:cNvSpPr txBox="1"/>
          <p:nvPr/>
        </p:nvSpPr>
        <p:spPr>
          <a:xfrm>
            <a:off x="3454400" y="1785719"/>
            <a:ext cx="2173229" cy="646331"/>
          </a:xfrm>
          <a:prstGeom prst="rect">
            <a:avLst/>
          </a:prstGeom>
          <a:noFill/>
        </p:spPr>
        <p:txBody>
          <a:bodyPr wrap="square" rtlCol="0">
            <a:spAutoFit/>
          </a:bodyPr>
          <a:lstStyle/>
          <a:p>
            <a:pPr algn="ctr"/>
            <a:r>
              <a:rPr lang="en-US" sz="1800" dirty="0" smtClean="0"/>
              <a:t>Identify (Learn) </a:t>
            </a:r>
          </a:p>
          <a:p>
            <a:pPr algn="ctr"/>
            <a:r>
              <a:rPr lang="en-US" sz="1800" dirty="0" smtClean="0"/>
              <a:t>Model Parameters</a:t>
            </a:r>
            <a:endParaRPr lang="en-US" sz="1800" dirty="0"/>
          </a:p>
        </p:txBody>
      </p:sp>
      <p:pic>
        <p:nvPicPr>
          <p:cNvPr id="14" name="Picture 13" descr="Screen shot 2011-05-26 at 7.22.21 AM.png"/>
          <p:cNvPicPr>
            <a:picLocks noChangeAspect="1"/>
          </p:cNvPicPr>
          <p:nvPr/>
        </p:nvPicPr>
        <p:blipFill>
          <a:blip r:embed="rId3"/>
          <a:stretch>
            <a:fillRect/>
          </a:stretch>
        </p:blipFill>
        <p:spPr>
          <a:xfrm>
            <a:off x="1841500" y="1676400"/>
            <a:ext cx="1592394" cy="1574800"/>
          </a:xfrm>
          <a:prstGeom prst="rect">
            <a:avLst/>
          </a:prstGeom>
        </p:spPr>
      </p:pic>
      <p:sp>
        <p:nvSpPr>
          <p:cNvPr id="17" name="TextBox 16"/>
          <p:cNvSpPr txBox="1"/>
          <p:nvPr/>
        </p:nvSpPr>
        <p:spPr>
          <a:xfrm>
            <a:off x="2016140" y="1981200"/>
            <a:ext cx="1188834" cy="923330"/>
          </a:xfrm>
          <a:prstGeom prst="rect">
            <a:avLst/>
          </a:prstGeom>
          <a:noFill/>
        </p:spPr>
        <p:txBody>
          <a:bodyPr wrap="square" rtlCol="0">
            <a:spAutoFit/>
          </a:bodyPr>
          <a:lstStyle/>
          <a:p>
            <a:pPr algn="ctr"/>
            <a:r>
              <a:rPr lang="en-US" sz="1800" dirty="0" err="1" smtClean="0">
                <a:solidFill>
                  <a:schemeClr val="bg1"/>
                </a:solidFill>
              </a:rPr>
              <a:t>PersonalOptical</a:t>
            </a:r>
            <a:endParaRPr lang="en-US" sz="1800" dirty="0" smtClean="0">
              <a:solidFill>
                <a:schemeClr val="bg1"/>
              </a:solidFill>
            </a:endParaRPr>
          </a:p>
          <a:p>
            <a:pPr algn="ctr"/>
            <a:r>
              <a:rPr lang="en-US" sz="1800" dirty="0" smtClean="0">
                <a:solidFill>
                  <a:schemeClr val="bg1"/>
                </a:solidFill>
              </a:rPr>
              <a:t>Map</a:t>
            </a:r>
            <a:endParaRPr lang="en-US" sz="1800" dirty="0">
              <a:solidFill>
                <a:schemeClr val="bg1"/>
              </a:solidFill>
            </a:endParaRPr>
          </a:p>
        </p:txBody>
      </p:sp>
      <p:sp>
        <p:nvSpPr>
          <p:cNvPr id="19" name="Rectangle 18"/>
          <p:cNvSpPr/>
          <p:nvPr/>
        </p:nvSpPr>
        <p:spPr bwMode="auto">
          <a:xfrm>
            <a:off x="1828800" y="1676400"/>
            <a:ext cx="1592394" cy="1568824"/>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pic>
        <p:nvPicPr>
          <p:cNvPr id="15" name="Picture 14" descr="Screen shot 2011-05-26 at 7.22.37 AM.png"/>
          <p:cNvPicPr>
            <a:picLocks noChangeAspect="1"/>
          </p:cNvPicPr>
          <p:nvPr/>
        </p:nvPicPr>
        <p:blipFill>
          <a:blip r:embed="rId4"/>
          <a:stretch>
            <a:fillRect/>
          </a:stretch>
        </p:blipFill>
        <p:spPr>
          <a:xfrm>
            <a:off x="5664200" y="1670050"/>
            <a:ext cx="1585446" cy="1579849"/>
          </a:xfrm>
          <a:prstGeom prst="rect">
            <a:avLst/>
          </a:prstGeom>
        </p:spPr>
      </p:pic>
      <p:sp>
        <p:nvSpPr>
          <p:cNvPr id="21" name="Rectangle 20"/>
          <p:cNvSpPr/>
          <p:nvPr/>
        </p:nvSpPr>
        <p:spPr bwMode="auto">
          <a:xfrm>
            <a:off x="5661229" y="1676400"/>
            <a:ext cx="1585446" cy="1560799"/>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22" name="TextBox 21"/>
          <p:cNvSpPr txBox="1"/>
          <p:nvPr/>
        </p:nvSpPr>
        <p:spPr>
          <a:xfrm>
            <a:off x="5645150" y="2096868"/>
            <a:ext cx="1593850" cy="646332"/>
          </a:xfrm>
          <a:prstGeom prst="rect">
            <a:avLst/>
          </a:prstGeom>
          <a:noFill/>
        </p:spPr>
        <p:txBody>
          <a:bodyPr wrap="square" rtlCol="0">
            <a:spAutoFit/>
          </a:bodyPr>
          <a:lstStyle/>
          <a:p>
            <a:pPr algn="ctr"/>
            <a:r>
              <a:rPr lang="en-US" sz="1800" dirty="0" smtClean="0">
                <a:solidFill>
                  <a:schemeClr val="bg1"/>
                </a:solidFill>
              </a:rPr>
              <a:t>Faithful</a:t>
            </a:r>
          </a:p>
          <a:p>
            <a:pPr algn="ctr"/>
            <a:r>
              <a:rPr lang="en-US" sz="1800" dirty="0" smtClean="0">
                <a:solidFill>
                  <a:schemeClr val="bg1"/>
                </a:solidFill>
              </a:rPr>
              <a:t>Simulation</a:t>
            </a:r>
            <a:endParaRPr lang="en-US" sz="1800" dirty="0">
              <a:solidFill>
                <a:schemeClr val="bg1"/>
              </a:solidFill>
            </a:endParaRPr>
          </a:p>
        </p:txBody>
      </p:sp>
      <p:pic>
        <p:nvPicPr>
          <p:cNvPr id="16" name="Picture 15" descr="Screen shot 2011-05-26 at 7.22.55 AM.png"/>
          <p:cNvPicPr>
            <a:picLocks noChangeAspect="1"/>
          </p:cNvPicPr>
          <p:nvPr/>
        </p:nvPicPr>
        <p:blipFill>
          <a:blip r:embed="rId5"/>
          <a:stretch>
            <a:fillRect/>
          </a:stretch>
        </p:blipFill>
        <p:spPr>
          <a:xfrm>
            <a:off x="5670550" y="4343400"/>
            <a:ext cx="1574800" cy="1543050"/>
          </a:xfrm>
          <a:prstGeom prst="rect">
            <a:avLst/>
          </a:prstGeom>
        </p:spPr>
      </p:pic>
      <p:sp>
        <p:nvSpPr>
          <p:cNvPr id="20" name="Rectangle 19"/>
          <p:cNvSpPr/>
          <p:nvPr/>
        </p:nvSpPr>
        <p:spPr bwMode="auto">
          <a:xfrm>
            <a:off x="5663293" y="4343400"/>
            <a:ext cx="1575707" cy="1523247"/>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pic>
        <p:nvPicPr>
          <p:cNvPr id="24" name="Picture 23" descr="Screen shot 2011-05-26 at 7.22.55 AM.png"/>
          <p:cNvPicPr>
            <a:picLocks noChangeAspect="1"/>
          </p:cNvPicPr>
          <p:nvPr/>
        </p:nvPicPr>
        <p:blipFill>
          <a:blip r:embed="rId5">
            <a:grayscl/>
          </a:blip>
          <a:stretch>
            <a:fillRect/>
          </a:stretch>
        </p:blipFill>
        <p:spPr>
          <a:xfrm>
            <a:off x="1835150" y="4349750"/>
            <a:ext cx="1600200" cy="1549400"/>
          </a:xfrm>
          <a:prstGeom prst="rect">
            <a:avLst/>
          </a:prstGeom>
        </p:spPr>
      </p:pic>
      <p:sp>
        <p:nvSpPr>
          <p:cNvPr id="25" name="TextBox 24"/>
          <p:cNvSpPr txBox="1"/>
          <p:nvPr/>
        </p:nvSpPr>
        <p:spPr>
          <a:xfrm>
            <a:off x="2024743" y="4639270"/>
            <a:ext cx="1243423" cy="923330"/>
          </a:xfrm>
          <a:prstGeom prst="rect">
            <a:avLst/>
          </a:prstGeom>
          <a:noFill/>
        </p:spPr>
        <p:txBody>
          <a:bodyPr wrap="square" rtlCol="0">
            <a:spAutoFit/>
          </a:bodyPr>
          <a:lstStyle/>
          <a:p>
            <a:pPr algn="ctr"/>
            <a:r>
              <a:rPr lang="en-US" sz="1800" dirty="0" err="1" smtClean="0">
                <a:solidFill>
                  <a:schemeClr val="bg1"/>
                </a:solidFill>
              </a:rPr>
              <a:t>PersonalOptical</a:t>
            </a:r>
            <a:endParaRPr lang="en-US" sz="1800" dirty="0" smtClean="0">
              <a:solidFill>
                <a:schemeClr val="bg1"/>
              </a:solidFill>
            </a:endParaRPr>
          </a:p>
          <a:p>
            <a:pPr algn="ctr"/>
            <a:r>
              <a:rPr lang="en-US" sz="1800" dirty="0" smtClean="0">
                <a:solidFill>
                  <a:schemeClr val="bg1"/>
                </a:solidFill>
              </a:rPr>
              <a:t>Map</a:t>
            </a:r>
            <a:endParaRPr lang="en-US" sz="1800" dirty="0">
              <a:solidFill>
                <a:schemeClr val="bg1"/>
              </a:solidFill>
            </a:endParaRPr>
          </a:p>
        </p:txBody>
      </p:sp>
      <p:sp>
        <p:nvSpPr>
          <p:cNvPr id="26" name="Rectangle 25"/>
          <p:cNvSpPr/>
          <p:nvPr/>
        </p:nvSpPr>
        <p:spPr bwMode="auto">
          <a:xfrm>
            <a:off x="1841500" y="4343400"/>
            <a:ext cx="1575707" cy="1535289"/>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32" name="Straight Arrow Connector 31"/>
          <p:cNvCxnSpPr>
            <a:stCxn id="19" idx="3"/>
            <a:endCxn id="21" idx="1"/>
          </p:cNvCxnSpPr>
          <p:nvPr/>
        </p:nvCxnSpPr>
        <p:spPr bwMode="auto">
          <a:xfrm flipV="1">
            <a:off x="3421194" y="2456800"/>
            <a:ext cx="2240035" cy="4012"/>
          </a:xfrm>
          <a:prstGeom prst="straightConnector1">
            <a:avLst/>
          </a:prstGeom>
          <a:noFill/>
          <a:ln w="25400" cap="flat" cmpd="sng" algn="ctr">
            <a:solidFill>
              <a:schemeClr val="tx1"/>
            </a:solidFill>
            <a:prstDash val="solid"/>
            <a:round/>
            <a:headEnd type="arrow" w="med" len="med"/>
            <a:tailEnd type="arrow"/>
          </a:ln>
          <a:effectLst/>
        </p:spPr>
      </p:cxnSp>
      <p:cxnSp>
        <p:nvCxnSpPr>
          <p:cNvPr id="37" name="Straight Arrow Connector 36"/>
          <p:cNvCxnSpPr>
            <a:stCxn id="21" idx="2"/>
            <a:endCxn id="20" idx="0"/>
          </p:cNvCxnSpPr>
          <p:nvPr/>
        </p:nvCxnSpPr>
        <p:spPr bwMode="auto">
          <a:xfrm rot="5400000">
            <a:off x="5899450" y="3788897"/>
            <a:ext cx="1106201" cy="2805"/>
          </a:xfrm>
          <a:prstGeom prst="straightConnector1">
            <a:avLst/>
          </a:prstGeom>
          <a:noFill/>
          <a:ln w="25400" cap="flat" cmpd="sng" algn="ctr">
            <a:solidFill>
              <a:schemeClr val="tx1"/>
            </a:solidFill>
            <a:prstDash val="solid"/>
            <a:round/>
            <a:headEnd type="arrow" w="med" len="med"/>
            <a:tailEnd type="arrow"/>
          </a:ln>
          <a:effectLst/>
        </p:spPr>
      </p:cxnSp>
      <p:cxnSp>
        <p:nvCxnSpPr>
          <p:cNvPr id="40" name="Straight Arrow Connector 39"/>
          <p:cNvCxnSpPr>
            <a:stCxn id="20" idx="1"/>
            <a:endCxn id="26" idx="3"/>
          </p:cNvCxnSpPr>
          <p:nvPr/>
        </p:nvCxnSpPr>
        <p:spPr bwMode="auto">
          <a:xfrm rot="10800000" flipV="1">
            <a:off x="3417207" y="5105023"/>
            <a:ext cx="2246086" cy="6021"/>
          </a:xfrm>
          <a:prstGeom prst="straightConnector1">
            <a:avLst/>
          </a:prstGeom>
          <a:noFill/>
          <a:ln w="25400" cap="flat" cmpd="sng" algn="ctr">
            <a:solidFill>
              <a:schemeClr val="tx1"/>
            </a:solidFill>
            <a:prstDash val="solid"/>
            <a:round/>
            <a:headEnd type="arrow" w="med" len="med"/>
            <a:tailEnd type="arrow"/>
          </a:ln>
          <a:effectLst/>
        </p:spPr>
      </p:cxnSp>
      <p:sp>
        <p:nvSpPr>
          <p:cNvPr id="41" name="TextBox 40"/>
          <p:cNvSpPr txBox="1"/>
          <p:nvPr/>
        </p:nvSpPr>
        <p:spPr>
          <a:xfrm>
            <a:off x="4267200" y="3429000"/>
            <a:ext cx="2173229" cy="646331"/>
          </a:xfrm>
          <a:prstGeom prst="rect">
            <a:avLst/>
          </a:prstGeom>
          <a:noFill/>
        </p:spPr>
        <p:txBody>
          <a:bodyPr wrap="square" rtlCol="0">
            <a:spAutoFit/>
          </a:bodyPr>
          <a:lstStyle/>
          <a:p>
            <a:pPr algn="ctr"/>
            <a:r>
              <a:rPr lang="en-US" sz="1800" dirty="0" smtClean="0"/>
              <a:t>Control / Change</a:t>
            </a:r>
          </a:p>
          <a:p>
            <a:pPr algn="ctr">
              <a:spcBef>
                <a:spcPts val="0"/>
              </a:spcBef>
            </a:pPr>
            <a:r>
              <a:rPr lang="en-US" sz="1800" dirty="0" smtClean="0"/>
              <a:t>Model Parameters</a:t>
            </a:r>
            <a:endParaRPr lang="en-US" sz="1800" dirty="0"/>
          </a:p>
        </p:txBody>
      </p:sp>
      <p:sp>
        <p:nvSpPr>
          <p:cNvPr id="42" name="TextBox 41"/>
          <p:cNvSpPr txBox="1"/>
          <p:nvPr/>
        </p:nvSpPr>
        <p:spPr>
          <a:xfrm>
            <a:off x="3429000" y="5105400"/>
            <a:ext cx="2173229" cy="646331"/>
          </a:xfrm>
          <a:prstGeom prst="rect">
            <a:avLst/>
          </a:prstGeom>
          <a:noFill/>
        </p:spPr>
        <p:txBody>
          <a:bodyPr wrap="square" rtlCol="0">
            <a:spAutoFit/>
          </a:bodyPr>
          <a:lstStyle/>
          <a:p>
            <a:pPr algn="ctr"/>
            <a:r>
              <a:rPr lang="en-US" sz="1800" dirty="0" smtClean="0"/>
              <a:t>Control / Cure</a:t>
            </a:r>
          </a:p>
          <a:p>
            <a:pPr algn="ctr"/>
            <a:r>
              <a:rPr lang="en-US" sz="1800" dirty="0" smtClean="0"/>
              <a:t>Disorder</a:t>
            </a:r>
            <a:endParaRPr lang="en-US" sz="1800" dirty="0"/>
          </a:p>
        </p:txBody>
      </p:sp>
      <p:sp>
        <p:nvSpPr>
          <p:cNvPr id="43" name="TextBox 42"/>
          <p:cNvSpPr txBox="1"/>
          <p:nvPr/>
        </p:nvSpPr>
        <p:spPr>
          <a:xfrm>
            <a:off x="5657850" y="4763868"/>
            <a:ext cx="1593850" cy="646332"/>
          </a:xfrm>
          <a:prstGeom prst="rect">
            <a:avLst/>
          </a:prstGeom>
          <a:noFill/>
        </p:spPr>
        <p:txBody>
          <a:bodyPr wrap="square" rtlCol="0">
            <a:spAutoFit/>
          </a:bodyPr>
          <a:lstStyle/>
          <a:p>
            <a:pPr algn="ctr"/>
            <a:r>
              <a:rPr lang="en-US" sz="1800" dirty="0" smtClean="0">
                <a:solidFill>
                  <a:schemeClr val="bg1"/>
                </a:solidFill>
              </a:rPr>
              <a:t>Faithful</a:t>
            </a:r>
          </a:p>
          <a:p>
            <a:pPr algn="ctr"/>
            <a:r>
              <a:rPr lang="en-US" sz="1800" dirty="0" smtClean="0">
                <a:solidFill>
                  <a:schemeClr val="bg1"/>
                </a:solidFill>
              </a:rPr>
              <a:t>Simulation</a:t>
            </a:r>
            <a:endParaRPr lang="en-US" sz="1800" dirty="0">
              <a:solidFill>
                <a:schemeClr val="bg1"/>
              </a:solidFill>
            </a:endParaRPr>
          </a:p>
        </p:txBody>
      </p:sp>
      <p:cxnSp>
        <p:nvCxnSpPr>
          <p:cNvPr id="45" name="Straight Arrow Connector 44"/>
          <p:cNvCxnSpPr>
            <a:stCxn id="26" idx="0"/>
            <a:endCxn id="19" idx="2"/>
          </p:cNvCxnSpPr>
          <p:nvPr/>
        </p:nvCxnSpPr>
        <p:spPr bwMode="auto">
          <a:xfrm rot="16200000" flipV="1">
            <a:off x="2078088" y="3792133"/>
            <a:ext cx="1098176" cy="4357"/>
          </a:xfrm>
          <a:prstGeom prst="straightConnector1">
            <a:avLst/>
          </a:prstGeom>
          <a:noFill/>
          <a:ln w="25400" cap="flat" cmpd="sng" algn="ctr">
            <a:solidFill>
              <a:schemeClr val="tx1"/>
            </a:solidFill>
            <a:prstDash val="dash"/>
            <a:round/>
            <a:headEnd type="none" w="med" len="med"/>
            <a:tailEnd type="arrow"/>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9900" y="304800"/>
            <a:ext cx="8229600" cy="850900"/>
          </a:xfrm>
        </p:spPr>
        <p:txBody>
          <a:bodyPr/>
          <a:lstStyle/>
          <a:p>
            <a:r>
              <a:rPr lang="en-GB" sz="3200" b="1" dirty="0" smtClean="0">
                <a:solidFill>
                  <a:srgbClr val="A50021"/>
                </a:solidFill>
              </a:rPr>
              <a:t>Human Cardiac-Cell Models</a:t>
            </a:r>
          </a:p>
        </p:txBody>
      </p:sp>
      <p:grpSp>
        <p:nvGrpSpPr>
          <p:cNvPr id="73" name="Group 72"/>
          <p:cNvGrpSpPr/>
          <p:nvPr/>
        </p:nvGrpSpPr>
        <p:grpSpPr>
          <a:xfrm>
            <a:off x="685800" y="5017911"/>
            <a:ext cx="3733800" cy="1154289"/>
            <a:chOff x="685800" y="4876800"/>
            <a:chExt cx="3657600" cy="1154289"/>
          </a:xfrm>
        </p:grpSpPr>
        <p:sp>
          <p:nvSpPr>
            <p:cNvPr id="25" name="TextBox 24"/>
            <p:cNvSpPr txBox="1"/>
            <p:nvPr/>
          </p:nvSpPr>
          <p:spPr>
            <a:xfrm>
              <a:off x="685800" y="4876800"/>
              <a:ext cx="3657600" cy="400110"/>
            </a:xfrm>
            <a:prstGeom prst="rect">
              <a:avLst/>
            </a:prstGeom>
            <a:noFill/>
          </p:spPr>
          <p:txBody>
            <a:bodyPr wrap="square" rtlCol="0">
              <a:spAutoFit/>
            </a:bodyPr>
            <a:lstStyle/>
            <a:p>
              <a:pPr algn="ctr"/>
              <a:r>
                <a:rPr lang="en-US" sz="2000" noProof="1" smtClean="0">
                  <a:solidFill>
                    <a:srgbClr val="006600"/>
                  </a:solidFill>
                </a:rPr>
                <a:t>Iyer-Mazhari-Winslow-04</a:t>
              </a:r>
              <a:endParaRPr lang="en-US" sz="2000" noProof="1">
                <a:solidFill>
                  <a:srgbClr val="006600"/>
                </a:solidFill>
              </a:endParaRPr>
            </a:p>
          </p:txBody>
        </p:sp>
        <p:sp>
          <p:nvSpPr>
            <p:cNvPr id="26" name="Rectangle 25"/>
            <p:cNvSpPr/>
            <p:nvPr/>
          </p:nvSpPr>
          <p:spPr bwMode="auto">
            <a:xfrm>
              <a:off x="685800" y="4876800"/>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4" name="TextBox 63"/>
            <p:cNvSpPr txBox="1"/>
            <p:nvPr/>
          </p:nvSpPr>
          <p:spPr>
            <a:xfrm>
              <a:off x="1484371" y="5297269"/>
              <a:ext cx="2173229" cy="646331"/>
            </a:xfrm>
            <a:prstGeom prst="rect">
              <a:avLst/>
            </a:prstGeom>
            <a:noFill/>
          </p:spPr>
          <p:txBody>
            <a:bodyPr wrap="square" rtlCol="0">
              <a:spAutoFit/>
            </a:bodyPr>
            <a:lstStyle/>
            <a:p>
              <a:pPr algn="ctr"/>
              <a:r>
                <a:rPr lang="en-US" sz="1800" dirty="0" smtClean="0">
                  <a:solidFill>
                    <a:schemeClr val="tx2"/>
                  </a:solidFill>
                </a:rPr>
                <a:t>Variables: 67</a:t>
              </a:r>
            </a:p>
            <a:p>
              <a:pPr algn="ctr"/>
              <a:r>
                <a:rPr lang="en-US" sz="1800" dirty="0" smtClean="0">
                  <a:solidFill>
                    <a:schemeClr val="tx2"/>
                  </a:solidFill>
                </a:rPr>
                <a:t>Parameters: 94</a:t>
              </a:r>
              <a:endParaRPr lang="en-US" sz="1800" dirty="0">
                <a:solidFill>
                  <a:schemeClr val="tx2"/>
                </a:solidFill>
              </a:endParaRPr>
            </a:p>
          </p:txBody>
        </p:sp>
      </p:grpSp>
      <p:grpSp>
        <p:nvGrpSpPr>
          <p:cNvPr id="71" name="Group 70"/>
          <p:cNvGrpSpPr/>
          <p:nvPr/>
        </p:nvGrpSpPr>
        <p:grpSpPr>
          <a:xfrm>
            <a:off x="685800" y="1371600"/>
            <a:ext cx="3733800" cy="1143000"/>
            <a:chOff x="685800" y="1524000"/>
            <a:chExt cx="3657600" cy="1143000"/>
          </a:xfrm>
        </p:grpSpPr>
        <p:sp>
          <p:nvSpPr>
            <p:cNvPr id="47" name="Rectangle 46"/>
            <p:cNvSpPr/>
            <p:nvPr/>
          </p:nvSpPr>
          <p:spPr bwMode="auto">
            <a:xfrm>
              <a:off x="685800" y="1524000"/>
              <a:ext cx="3657600" cy="1143000"/>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2" name="TextBox 51"/>
            <p:cNvSpPr txBox="1"/>
            <p:nvPr/>
          </p:nvSpPr>
          <p:spPr>
            <a:xfrm>
              <a:off x="685800" y="1532461"/>
              <a:ext cx="3657600" cy="400110"/>
            </a:xfrm>
            <a:prstGeom prst="rect">
              <a:avLst/>
            </a:prstGeom>
            <a:noFill/>
          </p:spPr>
          <p:txBody>
            <a:bodyPr wrap="square" rtlCol="0">
              <a:spAutoFit/>
            </a:bodyPr>
            <a:lstStyle/>
            <a:p>
              <a:pPr algn="ctr"/>
              <a:r>
                <a:rPr lang="en-US" sz="2000" noProof="1" smtClean="0">
                  <a:solidFill>
                    <a:srgbClr val="006600"/>
                  </a:solidFill>
                </a:rPr>
                <a:t>Orovio-Cherry-Fenton-08</a:t>
              </a:r>
              <a:endParaRPr lang="en-US" sz="2000" noProof="1">
                <a:solidFill>
                  <a:srgbClr val="006600"/>
                </a:solidFill>
              </a:endParaRPr>
            </a:p>
          </p:txBody>
        </p:sp>
        <p:sp>
          <p:nvSpPr>
            <p:cNvPr id="65" name="TextBox 64"/>
            <p:cNvSpPr txBox="1"/>
            <p:nvPr/>
          </p:nvSpPr>
          <p:spPr>
            <a:xfrm>
              <a:off x="1574802" y="1905000"/>
              <a:ext cx="2173229" cy="646331"/>
            </a:xfrm>
            <a:prstGeom prst="rect">
              <a:avLst/>
            </a:prstGeom>
            <a:noFill/>
          </p:spPr>
          <p:txBody>
            <a:bodyPr wrap="square" rtlCol="0">
              <a:spAutoFit/>
            </a:bodyPr>
            <a:lstStyle/>
            <a:p>
              <a:pPr algn="ctr"/>
              <a:r>
                <a:rPr lang="en-US" sz="1800" dirty="0" smtClean="0">
                  <a:solidFill>
                    <a:schemeClr val="tx2"/>
                  </a:solidFill>
                </a:rPr>
                <a:t>Variables: 4</a:t>
              </a:r>
            </a:p>
            <a:p>
              <a:pPr algn="ctr"/>
              <a:r>
                <a:rPr lang="en-US" sz="1800" dirty="0" smtClean="0">
                  <a:solidFill>
                    <a:schemeClr val="tx2"/>
                  </a:solidFill>
                </a:rPr>
                <a:t>Parameters: 27</a:t>
              </a:r>
              <a:endParaRPr lang="en-US" sz="1800" dirty="0">
                <a:solidFill>
                  <a:schemeClr val="tx2"/>
                </a:solidFill>
              </a:endParaRPr>
            </a:p>
          </p:txBody>
        </p:sp>
      </p:grpSp>
      <p:grpSp>
        <p:nvGrpSpPr>
          <p:cNvPr id="72" name="Group 71"/>
          <p:cNvGrpSpPr/>
          <p:nvPr/>
        </p:nvGrpSpPr>
        <p:grpSpPr>
          <a:xfrm>
            <a:off x="685800" y="3189111"/>
            <a:ext cx="3733800" cy="1154289"/>
            <a:chOff x="685800" y="3189111"/>
            <a:chExt cx="3657600" cy="1154289"/>
          </a:xfrm>
        </p:grpSpPr>
        <p:sp>
          <p:nvSpPr>
            <p:cNvPr id="46" name="Rectangle 45"/>
            <p:cNvSpPr/>
            <p:nvPr/>
          </p:nvSpPr>
          <p:spPr bwMode="auto">
            <a:xfrm>
              <a:off x="685800" y="3189111"/>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1" name="TextBox 50"/>
            <p:cNvSpPr txBox="1"/>
            <p:nvPr/>
          </p:nvSpPr>
          <p:spPr>
            <a:xfrm>
              <a:off x="685800" y="3200400"/>
              <a:ext cx="3657600" cy="400110"/>
            </a:xfrm>
            <a:prstGeom prst="rect">
              <a:avLst/>
            </a:prstGeom>
            <a:noFill/>
          </p:spPr>
          <p:txBody>
            <a:bodyPr wrap="square" rtlCol="0">
              <a:spAutoFit/>
            </a:bodyPr>
            <a:lstStyle/>
            <a:p>
              <a:pPr algn="ctr"/>
              <a:r>
                <a:rPr lang="en-US" sz="2000" dirty="0" smtClean="0">
                  <a:solidFill>
                    <a:srgbClr val="006600"/>
                  </a:solidFill>
                </a:rPr>
                <a:t>Tusscher-Noble</a:t>
              </a:r>
              <a:r>
                <a:rPr lang="en-US" sz="2000" baseline="30000" dirty="0" smtClean="0">
                  <a:solidFill>
                    <a:srgbClr val="006600"/>
                  </a:solidFill>
                </a:rPr>
                <a:t>2</a:t>
              </a:r>
              <a:r>
                <a:rPr lang="en-US" sz="2000" dirty="0" smtClean="0">
                  <a:solidFill>
                    <a:srgbClr val="006600"/>
                  </a:solidFill>
                </a:rPr>
                <a:t>-Panfilov-03</a:t>
              </a:r>
              <a:endParaRPr lang="en-US" sz="2000" dirty="0">
                <a:solidFill>
                  <a:srgbClr val="006600"/>
                </a:solidFill>
              </a:endParaRPr>
            </a:p>
          </p:txBody>
        </p:sp>
        <p:sp>
          <p:nvSpPr>
            <p:cNvPr id="66" name="TextBox 65"/>
            <p:cNvSpPr txBox="1"/>
            <p:nvPr/>
          </p:nvSpPr>
          <p:spPr>
            <a:xfrm>
              <a:off x="1430866" y="3581400"/>
              <a:ext cx="2173229" cy="646331"/>
            </a:xfrm>
            <a:prstGeom prst="rect">
              <a:avLst/>
            </a:prstGeom>
            <a:noFill/>
          </p:spPr>
          <p:txBody>
            <a:bodyPr wrap="square" rtlCol="0">
              <a:spAutoFit/>
            </a:bodyPr>
            <a:lstStyle/>
            <a:p>
              <a:pPr algn="ctr"/>
              <a:r>
                <a:rPr lang="en-US" sz="1800" dirty="0" smtClean="0">
                  <a:solidFill>
                    <a:schemeClr val="tx2"/>
                  </a:solidFill>
                </a:rPr>
                <a:t>Variables: 17</a:t>
              </a:r>
            </a:p>
            <a:p>
              <a:pPr algn="ctr"/>
              <a:r>
                <a:rPr lang="en-US" sz="1800" dirty="0" smtClean="0">
                  <a:solidFill>
                    <a:schemeClr val="tx2"/>
                  </a:solidFill>
                </a:rPr>
                <a:t>Parameters: 44</a:t>
              </a:r>
              <a:endParaRPr lang="en-US" sz="1800" dirty="0">
                <a:solidFill>
                  <a:schemeClr val="tx2"/>
                </a:solidFill>
              </a:endParaRPr>
            </a:p>
          </p:txBody>
        </p:sp>
      </p:grpSp>
      <p:grpSp>
        <p:nvGrpSpPr>
          <p:cNvPr id="75" name="Group 74"/>
          <p:cNvGrpSpPr/>
          <p:nvPr/>
        </p:nvGrpSpPr>
        <p:grpSpPr>
          <a:xfrm>
            <a:off x="1270002" y="2515394"/>
            <a:ext cx="2904067" cy="2503311"/>
            <a:chOff x="1270002" y="2515394"/>
            <a:chExt cx="2904067" cy="2503311"/>
          </a:xfrm>
        </p:grpSpPr>
        <p:cxnSp>
          <p:nvCxnSpPr>
            <p:cNvPr id="45" name="Straight Arrow Connector 44"/>
            <p:cNvCxnSpPr>
              <a:stCxn id="26" idx="0"/>
              <a:endCxn id="46" idx="2"/>
            </p:cNvCxnSpPr>
            <p:nvPr/>
          </p:nvCxnSpPr>
          <p:spPr bwMode="auto">
            <a:xfrm rot="5400000" flipH="1" flipV="1">
              <a:off x="2215445" y="4680656"/>
              <a:ext cx="674511" cy="1588"/>
            </a:xfrm>
            <a:prstGeom prst="straightConnector1">
              <a:avLst/>
            </a:prstGeom>
            <a:noFill/>
            <a:ln w="25400" cap="flat" cmpd="sng" algn="ctr">
              <a:solidFill>
                <a:schemeClr val="tx1"/>
              </a:solidFill>
              <a:prstDash val="solid"/>
              <a:round/>
              <a:headEnd type="none" w="med" len="med"/>
              <a:tailEnd type="arrow"/>
            </a:ln>
            <a:effectLst/>
          </p:spPr>
        </p:cxnSp>
        <p:cxnSp>
          <p:nvCxnSpPr>
            <p:cNvPr id="50" name="Straight Arrow Connector 49"/>
            <p:cNvCxnSpPr>
              <a:stCxn id="46" idx="0"/>
              <a:endCxn id="47" idx="2"/>
            </p:cNvCxnSpPr>
            <p:nvPr/>
          </p:nvCxnSpPr>
          <p:spPr bwMode="auto">
            <a:xfrm rot="5400000" flipH="1" flipV="1">
              <a:off x="2215445" y="2851856"/>
              <a:ext cx="674511" cy="1588"/>
            </a:xfrm>
            <a:prstGeom prst="straightConnector1">
              <a:avLst/>
            </a:prstGeom>
            <a:noFill/>
            <a:ln w="25400" cap="flat" cmpd="sng" algn="ctr">
              <a:solidFill>
                <a:schemeClr val="tx1"/>
              </a:solidFill>
              <a:prstDash val="solid"/>
              <a:round/>
              <a:headEnd type="none" w="med" len="med"/>
              <a:tailEnd type="arrow"/>
            </a:ln>
            <a:effectLst/>
          </p:spPr>
        </p:cxnSp>
        <p:sp>
          <p:nvSpPr>
            <p:cNvPr id="69" name="TextBox 68"/>
            <p:cNvSpPr txBox="1"/>
            <p:nvPr/>
          </p:nvSpPr>
          <p:spPr>
            <a:xfrm>
              <a:off x="1278469" y="2678668"/>
              <a:ext cx="2895600" cy="369332"/>
            </a:xfrm>
            <a:prstGeom prst="rect">
              <a:avLst/>
            </a:prstGeom>
            <a:noFill/>
          </p:spPr>
          <p:txBody>
            <a:bodyPr wrap="square" rtlCol="0">
              <a:spAutoFit/>
            </a:bodyPr>
            <a:lstStyle/>
            <a:p>
              <a:pPr algn="ctr"/>
              <a:r>
                <a:rPr lang="en-US" sz="1800" dirty="0" smtClean="0"/>
                <a:t>reaction   abstraction </a:t>
              </a:r>
            </a:p>
          </p:txBody>
        </p:sp>
        <p:sp>
          <p:nvSpPr>
            <p:cNvPr id="70" name="TextBox 69"/>
            <p:cNvSpPr txBox="1"/>
            <p:nvPr/>
          </p:nvSpPr>
          <p:spPr>
            <a:xfrm>
              <a:off x="1270002" y="4507468"/>
              <a:ext cx="2895600" cy="369332"/>
            </a:xfrm>
            <a:prstGeom prst="rect">
              <a:avLst/>
            </a:prstGeom>
            <a:noFill/>
          </p:spPr>
          <p:txBody>
            <a:bodyPr wrap="square" rtlCol="0">
              <a:spAutoFit/>
            </a:bodyPr>
            <a:lstStyle/>
            <a:p>
              <a:pPr algn="ctr"/>
              <a:r>
                <a:rPr lang="en-US" sz="1800" dirty="0" smtClean="0">
                  <a:solidFill>
                    <a:srgbClr val="000000"/>
                  </a:solidFill>
                </a:rPr>
                <a:t>reaction   abstraction </a:t>
              </a:r>
            </a:p>
          </p:txBody>
        </p:sp>
      </p:grpSp>
      <p:grpSp>
        <p:nvGrpSpPr>
          <p:cNvPr id="81" name="Group 80"/>
          <p:cNvGrpSpPr/>
          <p:nvPr/>
        </p:nvGrpSpPr>
        <p:grpSpPr>
          <a:xfrm>
            <a:off x="5029200" y="1447800"/>
            <a:ext cx="3429000" cy="1027331"/>
            <a:chOff x="5029200" y="1371600"/>
            <a:chExt cx="3429000" cy="1027331"/>
          </a:xfrm>
        </p:grpSpPr>
        <p:sp>
          <p:nvSpPr>
            <p:cNvPr id="18" name="TextBox 17"/>
            <p:cNvSpPr txBox="1"/>
            <p:nvPr/>
          </p:nvSpPr>
          <p:spPr>
            <a:xfrm>
              <a:off x="5257800" y="1752600"/>
              <a:ext cx="3200400" cy="646331"/>
            </a:xfrm>
            <a:prstGeom prst="rect">
              <a:avLst/>
            </a:prstGeom>
            <a:noFill/>
          </p:spPr>
          <p:txBody>
            <a:bodyPr wrap="square" rtlCol="0">
              <a:spAutoFit/>
            </a:bodyPr>
            <a:lstStyle/>
            <a:p>
              <a:pPr>
                <a:buFontTx/>
                <a:buChar char="-"/>
              </a:pPr>
              <a:r>
                <a:rPr lang="en-US" sz="1800" noProof="1" smtClean="0"/>
                <a:t> Maesoscopic behavior</a:t>
              </a:r>
            </a:p>
            <a:p>
              <a:pPr>
                <a:buFontTx/>
                <a:buChar char="-"/>
              </a:pPr>
              <a:r>
                <a:rPr lang="en-US" sz="1800" noProof="1" smtClean="0"/>
                <a:t> Sigmoidal ODE (Luo-Rudi) </a:t>
              </a:r>
            </a:p>
          </p:txBody>
        </p:sp>
        <p:sp>
          <p:nvSpPr>
            <p:cNvPr id="76" name="TextBox 75"/>
            <p:cNvSpPr txBox="1"/>
            <p:nvPr/>
          </p:nvSpPr>
          <p:spPr>
            <a:xfrm>
              <a:off x="5029200" y="1371600"/>
              <a:ext cx="3352800" cy="400110"/>
            </a:xfrm>
            <a:prstGeom prst="rect">
              <a:avLst/>
            </a:prstGeom>
            <a:noFill/>
          </p:spPr>
          <p:txBody>
            <a:bodyPr wrap="square" rtlCol="0">
              <a:spAutoFit/>
            </a:bodyPr>
            <a:lstStyle/>
            <a:p>
              <a:r>
                <a:rPr lang="en-US" sz="2000" dirty="0" smtClean="0">
                  <a:solidFill>
                    <a:srgbClr val="006600"/>
                  </a:solidFill>
                </a:rPr>
                <a:t>Minimal Ionic Model </a:t>
              </a:r>
            </a:p>
          </p:txBody>
        </p:sp>
      </p:grpSp>
      <p:grpSp>
        <p:nvGrpSpPr>
          <p:cNvPr id="80" name="Group 79"/>
          <p:cNvGrpSpPr/>
          <p:nvPr/>
        </p:nvGrpSpPr>
        <p:grpSpPr>
          <a:xfrm>
            <a:off x="5029200" y="3276600"/>
            <a:ext cx="3429000" cy="1027331"/>
            <a:chOff x="5029200" y="3200400"/>
            <a:chExt cx="3429000" cy="1027331"/>
          </a:xfrm>
        </p:grpSpPr>
        <p:sp>
          <p:nvSpPr>
            <p:cNvPr id="41" name="TextBox 40"/>
            <p:cNvSpPr txBox="1"/>
            <p:nvPr/>
          </p:nvSpPr>
          <p:spPr>
            <a:xfrm>
              <a:off x="5257800" y="3581400"/>
              <a:ext cx="3200400" cy="646331"/>
            </a:xfrm>
            <a:prstGeom prst="rect">
              <a:avLst/>
            </a:prstGeom>
            <a:noFill/>
          </p:spPr>
          <p:txBody>
            <a:bodyPr wrap="square" rtlCol="0">
              <a:spAutoFit/>
            </a:bodyPr>
            <a:lstStyle/>
            <a:p>
              <a:pPr>
                <a:buFontTx/>
                <a:buChar char="-"/>
              </a:pPr>
              <a:r>
                <a:rPr lang="en-US" sz="1800" noProof="1" smtClean="0"/>
                <a:t> Recent experimental data</a:t>
              </a:r>
            </a:p>
            <a:p>
              <a:pPr>
                <a:spcBef>
                  <a:spcPts val="0"/>
                </a:spcBef>
                <a:buFontTx/>
                <a:buChar char="-"/>
              </a:pPr>
              <a:r>
                <a:rPr lang="en-US" sz="1800" noProof="1" smtClean="0"/>
                <a:t> Sigmoidal ODE (Luo-Rudi)</a:t>
              </a:r>
            </a:p>
          </p:txBody>
        </p:sp>
        <p:sp>
          <p:nvSpPr>
            <p:cNvPr id="77" name="TextBox 76"/>
            <p:cNvSpPr txBox="1"/>
            <p:nvPr/>
          </p:nvSpPr>
          <p:spPr>
            <a:xfrm>
              <a:off x="5029200" y="3200400"/>
              <a:ext cx="3352800" cy="400110"/>
            </a:xfrm>
            <a:prstGeom prst="rect">
              <a:avLst/>
            </a:prstGeom>
            <a:noFill/>
          </p:spPr>
          <p:txBody>
            <a:bodyPr wrap="square" rtlCol="0">
              <a:spAutoFit/>
            </a:bodyPr>
            <a:lstStyle/>
            <a:p>
              <a:r>
                <a:rPr lang="en-US" sz="2000" dirty="0" smtClean="0">
                  <a:solidFill>
                    <a:srgbClr val="006600"/>
                  </a:solidFill>
                </a:rPr>
                <a:t>Less Detailed Ionic Model </a:t>
              </a:r>
            </a:p>
          </p:txBody>
        </p:sp>
      </p:grpSp>
      <p:grpSp>
        <p:nvGrpSpPr>
          <p:cNvPr id="79" name="Group 78"/>
          <p:cNvGrpSpPr/>
          <p:nvPr/>
        </p:nvGrpSpPr>
        <p:grpSpPr>
          <a:xfrm>
            <a:off x="5029200" y="5079999"/>
            <a:ext cx="3429000" cy="1016001"/>
            <a:chOff x="5029200" y="5003799"/>
            <a:chExt cx="3429000" cy="1016001"/>
          </a:xfrm>
        </p:grpSpPr>
        <p:sp>
          <p:nvSpPr>
            <p:cNvPr id="42" name="TextBox 41"/>
            <p:cNvSpPr txBox="1"/>
            <p:nvPr/>
          </p:nvSpPr>
          <p:spPr>
            <a:xfrm>
              <a:off x="5029200" y="5003799"/>
              <a:ext cx="3352800" cy="400110"/>
            </a:xfrm>
            <a:prstGeom prst="rect">
              <a:avLst/>
            </a:prstGeom>
            <a:noFill/>
          </p:spPr>
          <p:txBody>
            <a:bodyPr wrap="square" rtlCol="0">
              <a:spAutoFit/>
            </a:bodyPr>
            <a:lstStyle/>
            <a:p>
              <a:r>
                <a:rPr lang="en-US" sz="2000" dirty="0" smtClean="0">
                  <a:solidFill>
                    <a:srgbClr val="006600"/>
                  </a:solidFill>
                </a:rPr>
                <a:t>Most Detailed Ionic Model </a:t>
              </a:r>
            </a:p>
          </p:txBody>
        </p:sp>
        <p:sp>
          <p:nvSpPr>
            <p:cNvPr id="78" name="TextBox 77"/>
            <p:cNvSpPr txBox="1"/>
            <p:nvPr/>
          </p:nvSpPr>
          <p:spPr>
            <a:xfrm>
              <a:off x="5257800" y="5373469"/>
              <a:ext cx="3200400" cy="646331"/>
            </a:xfrm>
            <a:prstGeom prst="rect">
              <a:avLst/>
            </a:prstGeom>
            <a:noFill/>
          </p:spPr>
          <p:txBody>
            <a:bodyPr wrap="square" rtlCol="0">
              <a:spAutoFit/>
            </a:bodyPr>
            <a:lstStyle/>
            <a:p>
              <a:pPr>
                <a:buFontTx/>
                <a:buChar char="-"/>
              </a:pPr>
              <a:r>
                <a:rPr lang="en-US" sz="1800" dirty="0" smtClean="0"/>
                <a:t> Latest experimental data</a:t>
              </a:r>
            </a:p>
            <a:p>
              <a:pPr>
                <a:buFontTx/>
                <a:buChar char="-"/>
              </a:pPr>
              <a:r>
                <a:rPr lang="en-US" sz="1800" dirty="0" smtClean="0"/>
                <a:t> Multi-affine ODE (MA law)</a:t>
              </a:r>
              <a:endParaRPr lang="en-US" sz="1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73"/>
                                        </p:tgtEl>
                                        <p:attrNameLst>
                                          <p:attrName>style.opacity</p:attrName>
                                        </p:attrNameLst>
                                      </p:cBhvr>
                                      <p:to>
                                        <p:strVal val="0.5"/>
                                      </p:to>
                                    </p:set>
                                    <p:animEffect filter="image" prLst="opacity: 0.5">
                                      <p:cBhvr rctx="IE">
                                        <p:cTn id="7" dur="indefinite"/>
                                        <p:tgtEl>
                                          <p:spTgt spid="73"/>
                                        </p:tgtEl>
                                      </p:cBhvr>
                                    </p:animEffect>
                                  </p:childTnLst>
                                </p:cTn>
                              </p:par>
                              <p:par>
                                <p:cTn id="8" presetID="9" presetClass="emph" presetSubtype="0" nodeType="withEffect">
                                  <p:stCondLst>
                                    <p:cond delay="0"/>
                                  </p:stCondLst>
                                  <p:childTnLst>
                                    <p:set>
                                      <p:cBhvr rctx="PPT">
                                        <p:cTn id="9" dur="indefinite"/>
                                        <p:tgtEl>
                                          <p:spTgt spid="79"/>
                                        </p:tgtEl>
                                        <p:attrNameLst>
                                          <p:attrName>style.opacity</p:attrName>
                                        </p:attrNameLst>
                                      </p:cBhvr>
                                      <p:to>
                                        <p:strVal val="0.5"/>
                                      </p:to>
                                    </p:set>
                                    <p:animEffect filter="image" prLst="opacity: 0.5">
                                      <p:cBhvr rctx="IE">
                                        <p:cTn id="10" dur="indefinite"/>
                                        <p:tgtEl>
                                          <p:spTgt spid="79"/>
                                        </p:tgtEl>
                                      </p:cBhvr>
                                    </p:animEffect>
                                  </p:childTnLst>
                                </p:cTn>
                              </p:par>
                              <p:par>
                                <p:cTn id="11" presetID="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72"/>
                                        </p:tgtEl>
                                        <p:attrNameLst>
                                          <p:attrName>style.opacity</p:attrName>
                                        </p:attrNameLst>
                                      </p:cBhvr>
                                      <p:to>
                                        <p:strVal val="0.5"/>
                                      </p:to>
                                    </p:set>
                                    <p:animEffect filter="image" prLst="opacity: 0.5">
                                      <p:cBhvr rctx="IE">
                                        <p:cTn id="19" dur="indefinite"/>
                                        <p:tgtEl>
                                          <p:spTgt spid="72"/>
                                        </p:tgtEl>
                                      </p:cBhvr>
                                    </p:animEffect>
                                  </p:childTnLst>
                                </p:cTn>
                              </p:par>
                              <p:par>
                                <p:cTn id="20" presetID="9" presetClass="emph" presetSubtype="0" nodeType="withEffect">
                                  <p:stCondLst>
                                    <p:cond delay="0"/>
                                  </p:stCondLst>
                                  <p:childTnLst>
                                    <p:set>
                                      <p:cBhvr rctx="PPT">
                                        <p:cTn id="21" dur="indefinite"/>
                                        <p:tgtEl>
                                          <p:spTgt spid="80"/>
                                        </p:tgtEl>
                                        <p:attrNameLst>
                                          <p:attrName>style.opacity</p:attrName>
                                        </p:attrNameLst>
                                      </p:cBhvr>
                                      <p:to>
                                        <p:strVal val="0.5"/>
                                      </p:to>
                                    </p:set>
                                    <p:animEffect filter="image" prLst="opacity: 0.5">
                                      <p:cBhvr rctx="IE">
                                        <p:cTn id="22" dur="indefinite"/>
                                        <p:tgtEl>
                                          <p:spTgt spid="80"/>
                                        </p:tgtEl>
                                      </p:cBhvr>
                                    </p:animEffec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rctx="PPT">
                                        <p:cTn id="30" dur="indefinite"/>
                                        <p:tgtEl>
                                          <p:spTgt spid="71"/>
                                        </p:tgtEl>
                                        <p:attrNameLst>
                                          <p:attrName>style.opacity</p:attrName>
                                        </p:attrNameLst>
                                      </p:cBhvr>
                                      <p:to>
                                        <p:strVal val="0.5"/>
                                      </p:to>
                                    </p:set>
                                    <p:animEffect filter="image" prLst="opacity: 0.5">
                                      <p:cBhvr rctx="IE">
                                        <p:cTn id="31" dur="indefinite"/>
                                        <p:tgtEl>
                                          <p:spTgt spid="71"/>
                                        </p:tgtEl>
                                      </p:cBhvr>
                                    </p:animEffect>
                                  </p:childTnLst>
                                </p:cTn>
                              </p:par>
                              <p:par>
                                <p:cTn id="32" presetID="9" presetClass="emph" presetSubtype="0" nodeType="withEffect">
                                  <p:stCondLst>
                                    <p:cond delay="0"/>
                                  </p:stCondLst>
                                  <p:childTnLst>
                                    <p:set>
                                      <p:cBhvr rctx="PPT">
                                        <p:cTn id="33" dur="indefinite"/>
                                        <p:tgtEl>
                                          <p:spTgt spid="81"/>
                                        </p:tgtEl>
                                        <p:attrNameLst>
                                          <p:attrName>style.opacity</p:attrName>
                                        </p:attrNameLst>
                                      </p:cBhvr>
                                      <p:to>
                                        <p:strVal val="0.5"/>
                                      </p:to>
                                    </p:set>
                                    <p:animEffect filter="image" prLst="opacity: 0.5">
                                      <p:cBhvr rctx="IE">
                                        <p:cTn id="34" dur="indefinite"/>
                                        <p:tgtEl>
                                          <p:spTgt spid="81"/>
                                        </p:tgtEl>
                                      </p:cBhvr>
                                    </p:animEffect>
                                  </p:childTnLst>
                                </p:cTn>
                              </p:par>
                              <p:par>
                                <p:cTn id="35" presetID="1"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9900" y="304800"/>
            <a:ext cx="8229600" cy="850900"/>
          </a:xfrm>
        </p:spPr>
        <p:txBody>
          <a:bodyPr/>
          <a:lstStyle/>
          <a:p>
            <a:r>
              <a:rPr lang="en-GB" sz="3200" b="1" dirty="0" smtClean="0">
                <a:solidFill>
                  <a:srgbClr val="A50021"/>
                </a:solidFill>
              </a:rPr>
              <a:t>Reaction Abstraction (SPT)</a:t>
            </a:r>
          </a:p>
        </p:txBody>
      </p:sp>
      <p:grpSp>
        <p:nvGrpSpPr>
          <p:cNvPr id="2" name="Group 72"/>
          <p:cNvGrpSpPr/>
          <p:nvPr/>
        </p:nvGrpSpPr>
        <p:grpSpPr>
          <a:xfrm>
            <a:off x="685800" y="5017911"/>
            <a:ext cx="3733800" cy="1154289"/>
            <a:chOff x="685800" y="4876800"/>
            <a:chExt cx="3657600" cy="1154289"/>
          </a:xfrm>
        </p:grpSpPr>
        <p:sp>
          <p:nvSpPr>
            <p:cNvPr id="25" name="TextBox 24"/>
            <p:cNvSpPr txBox="1"/>
            <p:nvPr/>
          </p:nvSpPr>
          <p:spPr>
            <a:xfrm>
              <a:off x="685800" y="4876800"/>
              <a:ext cx="3657600" cy="400110"/>
            </a:xfrm>
            <a:prstGeom prst="rect">
              <a:avLst/>
            </a:prstGeom>
            <a:noFill/>
          </p:spPr>
          <p:txBody>
            <a:bodyPr wrap="square" rtlCol="0">
              <a:spAutoFit/>
            </a:bodyPr>
            <a:lstStyle/>
            <a:p>
              <a:pPr algn="ctr"/>
              <a:r>
                <a:rPr lang="en-US" sz="2000" noProof="1" smtClean="0">
                  <a:solidFill>
                    <a:srgbClr val="006600"/>
                  </a:solidFill>
                </a:rPr>
                <a:t>Iyer-Mazhari-Winslow-04</a:t>
              </a:r>
              <a:endParaRPr lang="en-US" sz="2000" noProof="1">
                <a:solidFill>
                  <a:srgbClr val="006600"/>
                </a:solidFill>
              </a:endParaRPr>
            </a:p>
          </p:txBody>
        </p:sp>
        <p:sp>
          <p:nvSpPr>
            <p:cNvPr id="26" name="Rectangle 25"/>
            <p:cNvSpPr/>
            <p:nvPr/>
          </p:nvSpPr>
          <p:spPr bwMode="auto">
            <a:xfrm>
              <a:off x="685800" y="4876800"/>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4" name="TextBox 63"/>
            <p:cNvSpPr txBox="1"/>
            <p:nvPr/>
          </p:nvSpPr>
          <p:spPr>
            <a:xfrm>
              <a:off x="1484371" y="5297269"/>
              <a:ext cx="2173229" cy="646331"/>
            </a:xfrm>
            <a:prstGeom prst="rect">
              <a:avLst/>
            </a:prstGeom>
            <a:noFill/>
          </p:spPr>
          <p:txBody>
            <a:bodyPr wrap="square" rtlCol="0">
              <a:spAutoFit/>
            </a:bodyPr>
            <a:lstStyle/>
            <a:p>
              <a:pPr algn="ctr"/>
              <a:r>
                <a:rPr lang="en-US" sz="1800" dirty="0" smtClean="0">
                  <a:solidFill>
                    <a:schemeClr val="tx2"/>
                  </a:solidFill>
                </a:rPr>
                <a:t>Variables: 67</a:t>
              </a:r>
            </a:p>
            <a:p>
              <a:pPr algn="ctr"/>
              <a:r>
                <a:rPr lang="en-US" sz="1800" dirty="0" smtClean="0">
                  <a:solidFill>
                    <a:schemeClr val="tx2"/>
                  </a:solidFill>
                </a:rPr>
                <a:t>Parameters: 94</a:t>
              </a:r>
              <a:endParaRPr lang="en-US" sz="1800" dirty="0">
                <a:solidFill>
                  <a:schemeClr val="tx2"/>
                </a:solidFill>
              </a:endParaRPr>
            </a:p>
          </p:txBody>
        </p:sp>
      </p:grpSp>
      <p:grpSp>
        <p:nvGrpSpPr>
          <p:cNvPr id="3" name="Group 70"/>
          <p:cNvGrpSpPr/>
          <p:nvPr/>
        </p:nvGrpSpPr>
        <p:grpSpPr>
          <a:xfrm>
            <a:off x="685800" y="1371600"/>
            <a:ext cx="3733800" cy="1143000"/>
            <a:chOff x="685800" y="1524000"/>
            <a:chExt cx="3657600" cy="1143000"/>
          </a:xfrm>
        </p:grpSpPr>
        <p:sp>
          <p:nvSpPr>
            <p:cNvPr id="47" name="Rectangle 46"/>
            <p:cNvSpPr/>
            <p:nvPr/>
          </p:nvSpPr>
          <p:spPr bwMode="auto">
            <a:xfrm>
              <a:off x="685800" y="1524000"/>
              <a:ext cx="3657600" cy="1143000"/>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2" name="TextBox 51"/>
            <p:cNvSpPr txBox="1"/>
            <p:nvPr/>
          </p:nvSpPr>
          <p:spPr>
            <a:xfrm>
              <a:off x="685800" y="1532461"/>
              <a:ext cx="3657600" cy="400110"/>
            </a:xfrm>
            <a:prstGeom prst="rect">
              <a:avLst/>
            </a:prstGeom>
            <a:noFill/>
          </p:spPr>
          <p:txBody>
            <a:bodyPr wrap="square" rtlCol="0">
              <a:spAutoFit/>
            </a:bodyPr>
            <a:lstStyle/>
            <a:p>
              <a:pPr algn="ctr"/>
              <a:r>
                <a:rPr lang="en-US" sz="2000" noProof="1" smtClean="0">
                  <a:solidFill>
                    <a:srgbClr val="006600"/>
                  </a:solidFill>
                </a:rPr>
                <a:t>Orovio-Cherry-Fenton-08</a:t>
              </a:r>
              <a:endParaRPr lang="en-US" sz="2000" noProof="1">
                <a:solidFill>
                  <a:srgbClr val="006600"/>
                </a:solidFill>
              </a:endParaRPr>
            </a:p>
          </p:txBody>
        </p:sp>
        <p:sp>
          <p:nvSpPr>
            <p:cNvPr id="65" name="TextBox 64"/>
            <p:cNvSpPr txBox="1"/>
            <p:nvPr/>
          </p:nvSpPr>
          <p:spPr>
            <a:xfrm>
              <a:off x="1574802" y="1905000"/>
              <a:ext cx="2173229" cy="646331"/>
            </a:xfrm>
            <a:prstGeom prst="rect">
              <a:avLst/>
            </a:prstGeom>
            <a:noFill/>
          </p:spPr>
          <p:txBody>
            <a:bodyPr wrap="square" rtlCol="0">
              <a:spAutoFit/>
            </a:bodyPr>
            <a:lstStyle/>
            <a:p>
              <a:pPr algn="ctr"/>
              <a:r>
                <a:rPr lang="en-US" sz="1800" dirty="0" smtClean="0">
                  <a:solidFill>
                    <a:schemeClr val="tx2"/>
                  </a:solidFill>
                </a:rPr>
                <a:t>Variables: 4</a:t>
              </a:r>
            </a:p>
            <a:p>
              <a:pPr algn="ctr"/>
              <a:r>
                <a:rPr lang="en-US" sz="1800" dirty="0" smtClean="0">
                  <a:solidFill>
                    <a:schemeClr val="tx2"/>
                  </a:solidFill>
                </a:rPr>
                <a:t>Parameters: 27</a:t>
              </a:r>
              <a:endParaRPr lang="en-US" sz="1800" dirty="0">
                <a:solidFill>
                  <a:schemeClr val="tx2"/>
                </a:solidFill>
              </a:endParaRPr>
            </a:p>
          </p:txBody>
        </p:sp>
      </p:grpSp>
      <p:grpSp>
        <p:nvGrpSpPr>
          <p:cNvPr id="4" name="Group 71"/>
          <p:cNvGrpSpPr/>
          <p:nvPr/>
        </p:nvGrpSpPr>
        <p:grpSpPr>
          <a:xfrm>
            <a:off x="685800" y="3189111"/>
            <a:ext cx="3733800" cy="1154289"/>
            <a:chOff x="685800" y="3189111"/>
            <a:chExt cx="3657600" cy="1154289"/>
          </a:xfrm>
        </p:grpSpPr>
        <p:sp>
          <p:nvSpPr>
            <p:cNvPr id="46" name="Rectangle 45"/>
            <p:cNvSpPr/>
            <p:nvPr/>
          </p:nvSpPr>
          <p:spPr bwMode="auto">
            <a:xfrm>
              <a:off x="685800" y="3189111"/>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1" name="TextBox 50"/>
            <p:cNvSpPr txBox="1"/>
            <p:nvPr/>
          </p:nvSpPr>
          <p:spPr>
            <a:xfrm>
              <a:off x="685800" y="3200400"/>
              <a:ext cx="3657600" cy="400110"/>
            </a:xfrm>
            <a:prstGeom prst="rect">
              <a:avLst/>
            </a:prstGeom>
            <a:noFill/>
          </p:spPr>
          <p:txBody>
            <a:bodyPr wrap="square" rtlCol="0">
              <a:spAutoFit/>
            </a:bodyPr>
            <a:lstStyle/>
            <a:p>
              <a:pPr algn="ctr"/>
              <a:r>
                <a:rPr lang="en-US" sz="2000" dirty="0" smtClean="0">
                  <a:solidFill>
                    <a:srgbClr val="006600"/>
                  </a:solidFill>
                </a:rPr>
                <a:t>Tusscher-Noble</a:t>
              </a:r>
              <a:r>
                <a:rPr lang="en-US" sz="2000" baseline="30000" dirty="0" smtClean="0">
                  <a:solidFill>
                    <a:srgbClr val="006600"/>
                  </a:solidFill>
                </a:rPr>
                <a:t>2</a:t>
              </a:r>
              <a:r>
                <a:rPr lang="en-US" sz="2000" dirty="0" smtClean="0">
                  <a:solidFill>
                    <a:srgbClr val="006600"/>
                  </a:solidFill>
                </a:rPr>
                <a:t>-Panfilov-03</a:t>
              </a:r>
              <a:endParaRPr lang="en-US" sz="2000" dirty="0">
                <a:solidFill>
                  <a:srgbClr val="006600"/>
                </a:solidFill>
              </a:endParaRPr>
            </a:p>
          </p:txBody>
        </p:sp>
        <p:sp>
          <p:nvSpPr>
            <p:cNvPr id="66" name="TextBox 65"/>
            <p:cNvSpPr txBox="1"/>
            <p:nvPr/>
          </p:nvSpPr>
          <p:spPr>
            <a:xfrm>
              <a:off x="1430866" y="3581400"/>
              <a:ext cx="2173229" cy="646331"/>
            </a:xfrm>
            <a:prstGeom prst="rect">
              <a:avLst/>
            </a:prstGeom>
            <a:noFill/>
          </p:spPr>
          <p:txBody>
            <a:bodyPr wrap="square" rtlCol="0">
              <a:spAutoFit/>
            </a:bodyPr>
            <a:lstStyle/>
            <a:p>
              <a:pPr algn="ctr"/>
              <a:r>
                <a:rPr lang="en-US" sz="1800" dirty="0" smtClean="0">
                  <a:solidFill>
                    <a:schemeClr val="tx2"/>
                  </a:solidFill>
                </a:rPr>
                <a:t>Variables: 17</a:t>
              </a:r>
            </a:p>
            <a:p>
              <a:pPr algn="ctr"/>
              <a:r>
                <a:rPr lang="en-US" sz="1800" dirty="0" smtClean="0">
                  <a:solidFill>
                    <a:schemeClr val="tx2"/>
                  </a:solidFill>
                </a:rPr>
                <a:t>Parameters: 44</a:t>
              </a:r>
              <a:endParaRPr lang="en-US" sz="1800" dirty="0">
                <a:solidFill>
                  <a:schemeClr val="tx2"/>
                </a:solidFill>
              </a:endParaRPr>
            </a:p>
          </p:txBody>
        </p:sp>
      </p:grpSp>
      <p:grpSp>
        <p:nvGrpSpPr>
          <p:cNvPr id="5" name="Group 74"/>
          <p:cNvGrpSpPr/>
          <p:nvPr/>
        </p:nvGrpSpPr>
        <p:grpSpPr>
          <a:xfrm>
            <a:off x="1270002" y="2515394"/>
            <a:ext cx="2904067" cy="2503311"/>
            <a:chOff x="1270002" y="2515394"/>
            <a:chExt cx="2904067" cy="2503311"/>
          </a:xfrm>
        </p:grpSpPr>
        <p:cxnSp>
          <p:nvCxnSpPr>
            <p:cNvPr id="45" name="Straight Arrow Connector 44"/>
            <p:cNvCxnSpPr>
              <a:stCxn id="26" idx="0"/>
              <a:endCxn id="46" idx="2"/>
            </p:cNvCxnSpPr>
            <p:nvPr/>
          </p:nvCxnSpPr>
          <p:spPr bwMode="auto">
            <a:xfrm rot="5400000" flipH="1" flipV="1">
              <a:off x="2215445" y="4680656"/>
              <a:ext cx="674511" cy="1588"/>
            </a:xfrm>
            <a:prstGeom prst="straightConnector1">
              <a:avLst/>
            </a:prstGeom>
            <a:noFill/>
            <a:ln w="25400" cap="flat" cmpd="sng" algn="ctr">
              <a:solidFill>
                <a:schemeClr val="tx1"/>
              </a:solidFill>
              <a:prstDash val="solid"/>
              <a:round/>
              <a:headEnd type="none" w="med" len="med"/>
              <a:tailEnd type="arrow"/>
            </a:ln>
            <a:effectLst/>
          </p:spPr>
        </p:cxnSp>
        <p:cxnSp>
          <p:nvCxnSpPr>
            <p:cNvPr id="50" name="Straight Arrow Connector 49"/>
            <p:cNvCxnSpPr>
              <a:stCxn id="46" idx="0"/>
              <a:endCxn id="47" idx="2"/>
            </p:cNvCxnSpPr>
            <p:nvPr/>
          </p:nvCxnSpPr>
          <p:spPr bwMode="auto">
            <a:xfrm rot="5400000" flipH="1" flipV="1">
              <a:off x="2215445" y="2851856"/>
              <a:ext cx="674511" cy="1588"/>
            </a:xfrm>
            <a:prstGeom prst="straightConnector1">
              <a:avLst/>
            </a:prstGeom>
            <a:noFill/>
            <a:ln w="25400" cap="flat" cmpd="sng" algn="ctr">
              <a:solidFill>
                <a:schemeClr val="tx1"/>
              </a:solidFill>
              <a:prstDash val="solid"/>
              <a:round/>
              <a:headEnd type="none" w="med" len="med"/>
              <a:tailEnd type="arrow"/>
            </a:ln>
            <a:effectLst/>
          </p:spPr>
        </p:cxnSp>
        <p:sp>
          <p:nvSpPr>
            <p:cNvPr id="69" name="TextBox 68"/>
            <p:cNvSpPr txBox="1"/>
            <p:nvPr/>
          </p:nvSpPr>
          <p:spPr>
            <a:xfrm>
              <a:off x="1278469" y="2678668"/>
              <a:ext cx="2895600" cy="369332"/>
            </a:xfrm>
            <a:prstGeom prst="rect">
              <a:avLst/>
            </a:prstGeom>
            <a:noFill/>
          </p:spPr>
          <p:txBody>
            <a:bodyPr wrap="square" rtlCol="0">
              <a:spAutoFit/>
            </a:bodyPr>
            <a:lstStyle/>
            <a:p>
              <a:pPr algn="ctr"/>
              <a:r>
                <a:rPr lang="en-US" sz="1800" dirty="0" smtClean="0"/>
                <a:t>reaction   abstraction </a:t>
              </a:r>
            </a:p>
          </p:txBody>
        </p:sp>
        <p:sp>
          <p:nvSpPr>
            <p:cNvPr id="70" name="TextBox 69"/>
            <p:cNvSpPr txBox="1"/>
            <p:nvPr/>
          </p:nvSpPr>
          <p:spPr>
            <a:xfrm>
              <a:off x="1270002" y="4507468"/>
              <a:ext cx="2895600" cy="369332"/>
            </a:xfrm>
            <a:prstGeom prst="rect">
              <a:avLst/>
            </a:prstGeom>
            <a:noFill/>
          </p:spPr>
          <p:txBody>
            <a:bodyPr wrap="square" rtlCol="0">
              <a:spAutoFit/>
            </a:bodyPr>
            <a:lstStyle/>
            <a:p>
              <a:pPr algn="ctr"/>
              <a:r>
                <a:rPr lang="en-US" sz="1800" dirty="0" smtClean="0">
                  <a:solidFill>
                    <a:srgbClr val="000000"/>
                  </a:solidFill>
                </a:rPr>
                <a:t>reaction   abstraction </a:t>
              </a:r>
            </a:p>
          </p:txBody>
        </p:sp>
      </p:grpSp>
      <p:graphicFrame>
        <p:nvGraphicFramePr>
          <p:cNvPr id="221186" name="Object 2"/>
          <p:cNvGraphicFramePr>
            <a:graphicFrameLocks noChangeAspect="1"/>
          </p:cNvGraphicFramePr>
          <p:nvPr/>
        </p:nvGraphicFramePr>
        <p:xfrm>
          <a:off x="4872038" y="1447800"/>
          <a:ext cx="3536950" cy="873125"/>
        </p:xfrm>
        <a:graphic>
          <a:graphicData uri="http://schemas.openxmlformats.org/presentationml/2006/ole">
            <p:oleObj spid="_x0000_s221186" name="Equation" r:id="rId4" imgW="2095500" imgH="520700" progId="Equation.DSMT4">
              <p:embed/>
            </p:oleObj>
          </a:graphicData>
        </a:graphic>
      </p:graphicFrame>
      <p:graphicFrame>
        <p:nvGraphicFramePr>
          <p:cNvPr id="221188" name="Object 4"/>
          <p:cNvGraphicFramePr>
            <a:graphicFrameLocks noChangeAspect="1"/>
          </p:cNvGraphicFramePr>
          <p:nvPr/>
        </p:nvGraphicFramePr>
        <p:xfrm>
          <a:off x="4872038" y="3733800"/>
          <a:ext cx="3108325" cy="1109663"/>
        </p:xfrm>
        <a:graphic>
          <a:graphicData uri="http://schemas.openxmlformats.org/presentationml/2006/ole">
            <p:oleObj spid="_x0000_s221188" name="Equation" r:id="rId5" imgW="1841500" imgH="660400" progId="Equation.DSMT4">
              <p:embed/>
            </p:oleObj>
          </a:graphicData>
        </a:graphic>
      </p:graphicFrame>
      <p:graphicFrame>
        <p:nvGraphicFramePr>
          <p:cNvPr id="221189" name="Object 5"/>
          <p:cNvGraphicFramePr>
            <a:graphicFrameLocks noChangeAspect="1"/>
          </p:cNvGraphicFramePr>
          <p:nvPr/>
        </p:nvGraphicFramePr>
        <p:xfrm>
          <a:off x="4872038" y="5029200"/>
          <a:ext cx="4051300" cy="1152525"/>
        </p:xfrm>
        <a:graphic>
          <a:graphicData uri="http://schemas.openxmlformats.org/presentationml/2006/ole">
            <p:oleObj spid="_x0000_s221189" name="Equation" r:id="rId6" imgW="2400300" imgH="685800" progId="Equation.DSMT4">
              <p:embed/>
            </p:oleObj>
          </a:graphicData>
        </a:graphic>
      </p:graphicFrame>
      <p:graphicFrame>
        <p:nvGraphicFramePr>
          <p:cNvPr id="221190" name="Object 6"/>
          <p:cNvGraphicFramePr>
            <a:graphicFrameLocks noChangeAspect="1"/>
          </p:cNvGraphicFramePr>
          <p:nvPr/>
        </p:nvGraphicFramePr>
        <p:xfrm>
          <a:off x="4872038" y="2438400"/>
          <a:ext cx="3602037" cy="1108075"/>
        </p:xfrm>
        <a:graphic>
          <a:graphicData uri="http://schemas.openxmlformats.org/presentationml/2006/ole">
            <p:oleObj spid="_x0000_s221190" name="Equation" r:id="rId7" imgW="2133600" imgH="6604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21186"/>
                                        </p:tgtEl>
                                        <p:attrNameLst>
                                          <p:attrName>style.opacity</p:attrName>
                                        </p:attrNameLst>
                                      </p:cBhvr>
                                      <p:to>
                                        <p:strVal val="0.5"/>
                                      </p:to>
                                    </p:set>
                                    <p:animEffect filter="image" prLst="opacity: 0.5">
                                      <p:cBhvr rctx="IE">
                                        <p:cTn id="7" dur="indefinite"/>
                                        <p:tgtEl>
                                          <p:spTgt spid="221186"/>
                                        </p:tgtEl>
                                      </p:cBhvr>
                                    </p:animEffect>
                                  </p:childTnLst>
                                </p:cTn>
                              </p:par>
                              <p:par>
                                <p:cTn id="8" presetID="1" presetClass="entr" presetSubtype="0" fill="hold" nodeType="withEffect">
                                  <p:stCondLst>
                                    <p:cond delay="0"/>
                                  </p:stCondLst>
                                  <p:childTnLst>
                                    <p:set>
                                      <p:cBhvr>
                                        <p:cTn id="9" dur="1" fill="hold">
                                          <p:stCondLst>
                                            <p:cond delay="0"/>
                                          </p:stCondLst>
                                        </p:cTn>
                                        <p:tgtEl>
                                          <p:spTgt spid="22119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221190"/>
                                        </p:tgtEl>
                                        <p:attrNameLst>
                                          <p:attrName>style.opacity</p:attrName>
                                        </p:attrNameLst>
                                      </p:cBhvr>
                                      <p:to>
                                        <p:strVal val="0.5"/>
                                      </p:to>
                                    </p:set>
                                    <p:animEffect filter="image" prLst="opacity: 0.5">
                                      <p:cBhvr rctx="IE">
                                        <p:cTn id="14" dur="indefinite"/>
                                        <p:tgtEl>
                                          <p:spTgt spid="221190"/>
                                        </p:tgtEl>
                                      </p:cBhvr>
                                    </p:animEffect>
                                  </p:childTnLst>
                                </p:cTn>
                              </p:par>
                              <p:par>
                                <p:cTn id="15" presetID="1" presetClass="entr" presetSubtype="0" fill="hold" nodeType="withEffect">
                                  <p:stCondLst>
                                    <p:cond delay="0"/>
                                  </p:stCondLst>
                                  <p:childTnLst>
                                    <p:set>
                                      <p:cBhvr>
                                        <p:cTn id="16" dur="1" fill="hold">
                                          <p:stCondLst>
                                            <p:cond delay="0"/>
                                          </p:stCondLst>
                                        </p:cTn>
                                        <p:tgtEl>
                                          <p:spTgt spid="2211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221188"/>
                                        </p:tgtEl>
                                        <p:attrNameLst>
                                          <p:attrName>style.opacity</p:attrName>
                                        </p:attrNameLst>
                                      </p:cBhvr>
                                      <p:to>
                                        <p:strVal val="0.5"/>
                                      </p:to>
                                    </p:set>
                                    <p:animEffect filter="image" prLst="opacity: 0.5">
                                      <p:cBhvr rctx="IE">
                                        <p:cTn id="21" dur="indefinite"/>
                                        <p:tgtEl>
                                          <p:spTgt spid="221188"/>
                                        </p:tgtEl>
                                      </p:cBhvr>
                                    </p:animEffect>
                                  </p:childTnLst>
                                </p:cTn>
                              </p:par>
                              <p:par>
                                <p:cTn id="22" presetID="1" presetClass="entr" presetSubtype="0" fill="hold" nodeType="withEffect">
                                  <p:stCondLst>
                                    <p:cond delay="0"/>
                                  </p:stCondLst>
                                  <p:childTnLst>
                                    <p:set>
                                      <p:cBhvr>
                                        <p:cTn id="23" dur="1" fill="hold">
                                          <p:stCondLst>
                                            <p:cond delay="0"/>
                                          </p:stCondLst>
                                        </p:cTn>
                                        <p:tgtEl>
                                          <p:spTgt spid="221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9900" y="76200"/>
            <a:ext cx="8229600" cy="850900"/>
          </a:xfrm>
        </p:spPr>
        <p:txBody>
          <a:bodyPr/>
          <a:lstStyle/>
          <a:p>
            <a:r>
              <a:rPr lang="en-GB" sz="3200" b="1" dirty="0" smtClean="0">
                <a:solidFill>
                  <a:srgbClr val="A50021"/>
                </a:solidFill>
              </a:rPr>
              <a:t>Simulation: Hardware and Dimension</a:t>
            </a:r>
          </a:p>
        </p:txBody>
      </p:sp>
      <p:grpSp>
        <p:nvGrpSpPr>
          <p:cNvPr id="2" name="Group 72"/>
          <p:cNvGrpSpPr/>
          <p:nvPr/>
        </p:nvGrpSpPr>
        <p:grpSpPr>
          <a:xfrm>
            <a:off x="685800" y="5017911"/>
            <a:ext cx="3733800" cy="1154289"/>
            <a:chOff x="685800" y="4876800"/>
            <a:chExt cx="3657600" cy="1154289"/>
          </a:xfrm>
        </p:grpSpPr>
        <p:sp>
          <p:nvSpPr>
            <p:cNvPr id="25" name="TextBox 24"/>
            <p:cNvSpPr txBox="1"/>
            <p:nvPr/>
          </p:nvSpPr>
          <p:spPr>
            <a:xfrm>
              <a:off x="685800" y="4876800"/>
              <a:ext cx="3657600" cy="400110"/>
            </a:xfrm>
            <a:prstGeom prst="rect">
              <a:avLst/>
            </a:prstGeom>
            <a:noFill/>
          </p:spPr>
          <p:txBody>
            <a:bodyPr wrap="square" rtlCol="0">
              <a:spAutoFit/>
            </a:bodyPr>
            <a:lstStyle/>
            <a:p>
              <a:pPr algn="ctr"/>
              <a:r>
                <a:rPr lang="en-US" sz="2000" noProof="1" smtClean="0">
                  <a:solidFill>
                    <a:srgbClr val="006600"/>
                  </a:solidFill>
                </a:rPr>
                <a:t>Iyer-Mazhari-Winslow-04</a:t>
              </a:r>
              <a:endParaRPr lang="en-US" sz="2000" noProof="1">
                <a:solidFill>
                  <a:srgbClr val="006600"/>
                </a:solidFill>
              </a:endParaRPr>
            </a:p>
          </p:txBody>
        </p:sp>
        <p:sp>
          <p:nvSpPr>
            <p:cNvPr id="26" name="Rectangle 25"/>
            <p:cNvSpPr/>
            <p:nvPr/>
          </p:nvSpPr>
          <p:spPr bwMode="auto">
            <a:xfrm>
              <a:off x="685800" y="4876800"/>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4" name="TextBox 63"/>
            <p:cNvSpPr txBox="1"/>
            <p:nvPr/>
          </p:nvSpPr>
          <p:spPr>
            <a:xfrm>
              <a:off x="1484371" y="5297269"/>
              <a:ext cx="2173229" cy="646331"/>
            </a:xfrm>
            <a:prstGeom prst="rect">
              <a:avLst/>
            </a:prstGeom>
            <a:noFill/>
          </p:spPr>
          <p:txBody>
            <a:bodyPr wrap="square" rtlCol="0">
              <a:spAutoFit/>
            </a:bodyPr>
            <a:lstStyle/>
            <a:p>
              <a:pPr algn="ctr"/>
              <a:r>
                <a:rPr lang="en-US" sz="1800" dirty="0" smtClean="0">
                  <a:solidFill>
                    <a:schemeClr val="tx2"/>
                  </a:solidFill>
                </a:rPr>
                <a:t>Variables: 67</a:t>
              </a:r>
            </a:p>
            <a:p>
              <a:pPr algn="ctr"/>
              <a:r>
                <a:rPr lang="en-US" sz="1800" dirty="0" smtClean="0">
                  <a:solidFill>
                    <a:schemeClr val="tx2"/>
                  </a:solidFill>
                </a:rPr>
                <a:t>Parameters: 94</a:t>
              </a:r>
              <a:endParaRPr lang="en-US" sz="1800" dirty="0">
                <a:solidFill>
                  <a:schemeClr val="tx2"/>
                </a:solidFill>
              </a:endParaRPr>
            </a:p>
          </p:txBody>
        </p:sp>
      </p:grpSp>
      <p:grpSp>
        <p:nvGrpSpPr>
          <p:cNvPr id="3" name="Group 70"/>
          <p:cNvGrpSpPr/>
          <p:nvPr/>
        </p:nvGrpSpPr>
        <p:grpSpPr>
          <a:xfrm>
            <a:off x="685800" y="1371600"/>
            <a:ext cx="3733800" cy="1143000"/>
            <a:chOff x="685800" y="1524000"/>
            <a:chExt cx="3657600" cy="1143000"/>
          </a:xfrm>
        </p:grpSpPr>
        <p:sp>
          <p:nvSpPr>
            <p:cNvPr id="47" name="Rectangle 46"/>
            <p:cNvSpPr/>
            <p:nvPr/>
          </p:nvSpPr>
          <p:spPr bwMode="auto">
            <a:xfrm>
              <a:off x="685800" y="1524000"/>
              <a:ext cx="3657600" cy="1143000"/>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2" name="TextBox 51"/>
            <p:cNvSpPr txBox="1"/>
            <p:nvPr/>
          </p:nvSpPr>
          <p:spPr>
            <a:xfrm>
              <a:off x="685800" y="1532461"/>
              <a:ext cx="3657600" cy="400110"/>
            </a:xfrm>
            <a:prstGeom prst="rect">
              <a:avLst/>
            </a:prstGeom>
            <a:noFill/>
          </p:spPr>
          <p:txBody>
            <a:bodyPr wrap="square" rtlCol="0">
              <a:spAutoFit/>
            </a:bodyPr>
            <a:lstStyle/>
            <a:p>
              <a:pPr algn="ctr"/>
              <a:r>
                <a:rPr lang="en-US" sz="2000" noProof="1" smtClean="0">
                  <a:solidFill>
                    <a:srgbClr val="006600"/>
                  </a:solidFill>
                </a:rPr>
                <a:t>Orovio-Cherry-Fenton-08</a:t>
              </a:r>
              <a:endParaRPr lang="en-US" sz="2000" noProof="1">
                <a:solidFill>
                  <a:srgbClr val="006600"/>
                </a:solidFill>
              </a:endParaRPr>
            </a:p>
          </p:txBody>
        </p:sp>
        <p:sp>
          <p:nvSpPr>
            <p:cNvPr id="65" name="TextBox 64"/>
            <p:cNvSpPr txBox="1"/>
            <p:nvPr/>
          </p:nvSpPr>
          <p:spPr>
            <a:xfrm>
              <a:off x="1574802" y="1905000"/>
              <a:ext cx="2173229" cy="646331"/>
            </a:xfrm>
            <a:prstGeom prst="rect">
              <a:avLst/>
            </a:prstGeom>
            <a:noFill/>
          </p:spPr>
          <p:txBody>
            <a:bodyPr wrap="square" rtlCol="0">
              <a:spAutoFit/>
            </a:bodyPr>
            <a:lstStyle/>
            <a:p>
              <a:pPr algn="ctr"/>
              <a:r>
                <a:rPr lang="en-US" sz="1800" dirty="0" smtClean="0">
                  <a:solidFill>
                    <a:schemeClr val="tx2"/>
                  </a:solidFill>
                </a:rPr>
                <a:t>Variables: 4</a:t>
              </a:r>
            </a:p>
            <a:p>
              <a:pPr algn="ctr"/>
              <a:r>
                <a:rPr lang="en-US" sz="1800" dirty="0" smtClean="0">
                  <a:solidFill>
                    <a:schemeClr val="tx2"/>
                  </a:solidFill>
                </a:rPr>
                <a:t>Parameters: 27</a:t>
              </a:r>
              <a:endParaRPr lang="en-US" sz="1800" dirty="0">
                <a:solidFill>
                  <a:schemeClr val="tx2"/>
                </a:solidFill>
              </a:endParaRPr>
            </a:p>
          </p:txBody>
        </p:sp>
      </p:grpSp>
      <p:grpSp>
        <p:nvGrpSpPr>
          <p:cNvPr id="4" name="Group 71"/>
          <p:cNvGrpSpPr/>
          <p:nvPr/>
        </p:nvGrpSpPr>
        <p:grpSpPr>
          <a:xfrm>
            <a:off x="685800" y="3189111"/>
            <a:ext cx="3733800" cy="1154289"/>
            <a:chOff x="685800" y="3189111"/>
            <a:chExt cx="3657600" cy="1154289"/>
          </a:xfrm>
        </p:grpSpPr>
        <p:sp>
          <p:nvSpPr>
            <p:cNvPr id="46" name="Rectangle 45"/>
            <p:cNvSpPr/>
            <p:nvPr/>
          </p:nvSpPr>
          <p:spPr bwMode="auto">
            <a:xfrm>
              <a:off x="685800" y="3189111"/>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1" name="TextBox 50"/>
            <p:cNvSpPr txBox="1"/>
            <p:nvPr/>
          </p:nvSpPr>
          <p:spPr>
            <a:xfrm>
              <a:off x="685800" y="3200400"/>
              <a:ext cx="3657600" cy="400110"/>
            </a:xfrm>
            <a:prstGeom prst="rect">
              <a:avLst/>
            </a:prstGeom>
            <a:noFill/>
          </p:spPr>
          <p:txBody>
            <a:bodyPr wrap="square" rtlCol="0">
              <a:spAutoFit/>
            </a:bodyPr>
            <a:lstStyle/>
            <a:p>
              <a:pPr algn="ctr"/>
              <a:r>
                <a:rPr lang="en-US" sz="2000" dirty="0" smtClean="0">
                  <a:solidFill>
                    <a:srgbClr val="006600"/>
                  </a:solidFill>
                </a:rPr>
                <a:t>Tusscher-Noble</a:t>
              </a:r>
              <a:r>
                <a:rPr lang="en-US" sz="2000" baseline="30000" dirty="0" smtClean="0">
                  <a:solidFill>
                    <a:srgbClr val="006600"/>
                  </a:solidFill>
                </a:rPr>
                <a:t>2</a:t>
              </a:r>
              <a:r>
                <a:rPr lang="en-US" sz="2000" dirty="0" smtClean="0">
                  <a:solidFill>
                    <a:srgbClr val="006600"/>
                  </a:solidFill>
                </a:rPr>
                <a:t>-Panfilov-03</a:t>
              </a:r>
              <a:endParaRPr lang="en-US" sz="2000" dirty="0">
                <a:solidFill>
                  <a:srgbClr val="006600"/>
                </a:solidFill>
              </a:endParaRPr>
            </a:p>
          </p:txBody>
        </p:sp>
        <p:sp>
          <p:nvSpPr>
            <p:cNvPr id="66" name="TextBox 65"/>
            <p:cNvSpPr txBox="1"/>
            <p:nvPr/>
          </p:nvSpPr>
          <p:spPr>
            <a:xfrm>
              <a:off x="1430866" y="3581400"/>
              <a:ext cx="2173229" cy="646331"/>
            </a:xfrm>
            <a:prstGeom prst="rect">
              <a:avLst/>
            </a:prstGeom>
            <a:noFill/>
          </p:spPr>
          <p:txBody>
            <a:bodyPr wrap="square" rtlCol="0">
              <a:spAutoFit/>
            </a:bodyPr>
            <a:lstStyle/>
            <a:p>
              <a:pPr algn="ctr"/>
              <a:r>
                <a:rPr lang="en-US" sz="1800" dirty="0" smtClean="0">
                  <a:solidFill>
                    <a:schemeClr val="tx2"/>
                  </a:solidFill>
                </a:rPr>
                <a:t>Variables: 17</a:t>
              </a:r>
            </a:p>
            <a:p>
              <a:pPr algn="ctr"/>
              <a:r>
                <a:rPr lang="en-US" sz="1800" dirty="0" smtClean="0">
                  <a:solidFill>
                    <a:schemeClr val="tx2"/>
                  </a:solidFill>
                </a:rPr>
                <a:t>Parameters: 44</a:t>
              </a:r>
              <a:endParaRPr lang="en-US" sz="1800" dirty="0">
                <a:solidFill>
                  <a:schemeClr val="tx2"/>
                </a:solidFill>
              </a:endParaRPr>
            </a:p>
          </p:txBody>
        </p:sp>
      </p:grpSp>
      <p:sp>
        <p:nvSpPr>
          <p:cNvPr id="30" name="TextBox 29"/>
          <p:cNvSpPr txBox="1"/>
          <p:nvPr/>
        </p:nvSpPr>
        <p:spPr>
          <a:xfrm>
            <a:off x="5503324" y="914400"/>
            <a:ext cx="2133600" cy="400110"/>
          </a:xfrm>
          <a:prstGeom prst="rect">
            <a:avLst/>
          </a:prstGeom>
          <a:noFill/>
        </p:spPr>
        <p:txBody>
          <a:bodyPr wrap="square" rtlCol="0">
            <a:spAutoFit/>
          </a:bodyPr>
          <a:lstStyle/>
          <a:p>
            <a:pPr algn="ctr"/>
            <a:r>
              <a:rPr lang="en-US" sz="2000" dirty="0" smtClean="0">
                <a:solidFill>
                  <a:srgbClr val="006600"/>
                </a:solidFill>
              </a:rPr>
              <a:t>Multi-Core </a:t>
            </a:r>
            <a:endParaRPr lang="en-US" sz="2000" dirty="0">
              <a:solidFill>
                <a:srgbClr val="006600"/>
              </a:solidFill>
            </a:endParaRPr>
          </a:p>
        </p:txBody>
      </p:sp>
      <p:sp>
        <p:nvSpPr>
          <p:cNvPr id="36" name="TextBox 35"/>
          <p:cNvSpPr txBox="1"/>
          <p:nvPr/>
        </p:nvSpPr>
        <p:spPr>
          <a:xfrm>
            <a:off x="5791200" y="3733800"/>
            <a:ext cx="1752600" cy="400110"/>
          </a:xfrm>
          <a:prstGeom prst="rect">
            <a:avLst/>
          </a:prstGeom>
          <a:noFill/>
        </p:spPr>
        <p:txBody>
          <a:bodyPr wrap="square" rtlCol="0">
            <a:spAutoFit/>
          </a:bodyPr>
          <a:lstStyle/>
          <a:p>
            <a:pPr algn="ctr"/>
            <a:r>
              <a:rPr lang="en-US" sz="2000" dirty="0" smtClean="0">
                <a:solidFill>
                  <a:srgbClr val="006600"/>
                </a:solidFill>
              </a:rPr>
              <a:t>NVIDIA GPU</a:t>
            </a:r>
            <a:endParaRPr lang="en-US" sz="2000" dirty="0">
              <a:solidFill>
                <a:srgbClr val="006600"/>
              </a:solidFill>
            </a:endParaRPr>
          </a:p>
        </p:txBody>
      </p:sp>
      <p:cxnSp>
        <p:nvCxnSpPr>
          <p:cNvPr id="38" name="Elbow Connector 37"/>
          <p:cNvCxnSpPr>
            <a:stCxn id="47" idx="3"/>
          </p:cNvCxnSpPr>
          <p:nvPr/>
        </p:nvCxnSpPr>
        <p:spPr bwMode="auto">
          <a:xfrm>
            <a:off x="4419600" y="1943100"/>
            <a:ext cx="1066800" cy="552450"/>
          </a:xfrm>
          <a:prstGeom prst="bentConnector3">
            <a:avLst>
              <a:gd name="adj1" fmla="val 50000"/>
            </a:avLst>
          </a:prstGeom>
          <a:noFill/>
          <a:ln w="25400" cap="flat" cmpd="sng" algn="ctr">
            <a:solidFill>
              <a:schemeClr val="tx1"/>
            </a:solidFill>
            <a:prstDash val="solid"/>
            <a:round/>
            <a:headEnd type="none" w="med" len="med"/>
            <a:tailEnd type="arrow"/>
          </a:ln>
          <a:effectLst/>
        </p:spPr>
      </p:cxnSp>
      <p:cxnSp>
        <p:nvCxnSpPr>
          <p:cNvPr id="40" name="Elbow Connector 39"/>
          <p:cNvCxnSpPr>
            <a:stCxn id="47" idx="3"/>
          </p:cNvCxnSpPr>
          <p:nvPr/>
        </p:nvCxnSpPr>
        <p:spPr bwMode="auto">
          <a:xfrm>
            <a:off x="4419600" y="1943100"/>
            <a:ext cx="1090083" cy="3436565"/>
          </a:xfrm>
          <a:prstGeom prst="bentConnector3">
            <a:avLst>
              <a:gd name="adj1" fmla="val 32913"/>
            </a:avLst>
          </a:prstGeom>
          <a:noFill/>
          <a:ln w="25400" cap="flat" cmpd="sng" algn="ctr">
            <a:solidFill>
              <a:schemeClr val="tx1"/>
            </a:solidFill>
            <a:prstDash val="solid"/>
            <a:round/>
            <a:headEnd type="none" w="med" len="med"/>
            <a:tailEnd type="arrow"/>
          </a:ln>
          <a:effectLst/>
        </p:spPr>
      </p:cxnSp>
      <p:pic>
        <p:nvPicPr>
          <p:cNvPr id="48" name="performances.avi">
            <a:hlinkClick r:id="" action="ppaction://media"/>
          </p:cNvPr>
          <p:cNvPicPr/>
          <p:nvPr>
            <a:videoFile r:link="rId1"/>
          </p:nvPr>
        </p:nvPicPr>
        <p:blipFill>
          <a:blip r:embed="rId5"/>
          <a:stretch>
            <a:fillRect/>
          </a:stretch>
        </p:blipFill>
        <p:spPr>
          <a:xfrm>
            <a:off x="5486400" y="1290637"/>
            <a:ext cx="4343400" cy="2443163"/>
          </a:xfrm>
          <a:prstGeom prst="rect">
            <a:avLst/>
          </a:prstGeom>
        </p:spPr>
      </p:pic>
      <p:sp>
        <p:nvSpPr>
          <p:cNvPr id="32" name="Rectangle 31"/>
          <p:cNvSpPr/>
          <p:nvPr/>
        </p:nvSpPr>
        <p:spPr bwMode="auto">
          <a:xfrm>
            <a:off x="7645401" y="1244600"/>
            <a:ext cx="2175934" cy="2540000"/>
          </a:xfrm>
          <a:prstGeom prst="rect">
            <a:avLst/>
          </a:prstGeom>
          <a:solidFill>
            <a:schemeClr val="bg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pic>
        <p:nvPicPr>
          <p:cNvPr id="49" name="minmod4v.avi">
            <a:hlinkClick r:id="" action="ppaction://media"/>
          </p:cNvPr>
          <p:cNvPicPr/>
          <p:nvPr>
            <a:videoFile r:link="rId2"/>
          </p:nvPr>
        </p:nvPicPr>
        <p:blipFill>
          <a:blip r:embed="rId6"/>
          <a:stretch>
            <a:fillRect/>
          </a:stretch>
        </p:blipFill>
        <p:spPr>
          <a:xfrm>
            <a:off x="5486400" y="4135582"/>
            <a:ext cx="2286000" cy="2493818"/>
          </a:xfrm>
          <a:prstGeom prst="rect">
            <a:avLst/>
          </a:prstGeom>
        </p:spPr>
      </p:pic>
      <p:grpSp>
        <p:nvGrpSpPr>
          <p:cNvPr id="53" name="Group 74"/>
          <p:cNvGrpSpPr/>
          <p:nvPr/>
        </p:nvGrpSpPr>
        <p:grpSpPr>
          <a:xfrm>
            <a:off x="1270002" y="2515394"/>
            <a:ext cx="2904067" cy="2503311"/>
            <a:chOff x="1270002" y="2515394"/>
            <a:chExt cx="2904067" cy="2503311"/>
          </a:xfrm>
        </p:grpSpPr>
        <p:cxnSp>
          <p:nvCxnSpPr>
            <p:cNvPr id="54" name="Straight Arrow Connector 53"/>
            <p:cNvCxnSpPr/>
            <p:nvPr/>
          </p:nvCxnSpPr>
          <p:spPr bwMode="auto">
            <a:xfrm rot="5400000" flipH="1" flipV="1">
              <a:off x="2215445" y="4680656"/>
              <a:ext cx="674511" cy="1588"/>
            </a:xfrm>
            <a:prstGeom prst="straightConnector1">
              <a:avLst/>
            </a:prstGeom>
            <a:noFill/>
            <a:ln w="25400" cap="flat" cmpd="sng" algn="ctr">
              <a:solidFill>
                <a:schemeClr val="tx1"/>
              </a:solidFill>
              <a:prstDash val="solid"/>
              <a:round/>
              <a:headEnd type="none" w="med" len="med"/>
              <a:tailEnd type="arrow"/>
            </a:ln>
            <a:effectLst/>
          </p:spPr>
        </p:cxnSp>
        <p:cxnSp>
          <p:nvCxnSpPr>
            <p:cNvPr id="55" name="Straight Arrow Connector 54"/>
            <p:cNvCxnSpPr/>
            <p:nvPr/>
          </p:nvCxnSpPr>
          <p:spPr bwMode="auto">
            <a:xfrm rot="5400000" flipH="1" flipV="1">
              <a:off x="2215445" y="2851856"/>
              <a:ext cx="674511" cy="1588"/>
            </a:xfrm>
            <a:prstGeom prst="straightConnector1">
              <a:avLst/>
            </a:prstGeom>
            <a:noFill/>
            <a:ln w="25400" cap="flat" cmpd="sng" algn="ctr">
              <a:solidFill>
                <a:schemeClr val="tx1"/>
              </a:solidFill>
              <a:prstDash val="solid"/>
              <a:round/>
              <a:headEnd type="none" w="med" len="med"/>
              <a:tailEnd type="arrow"/>
            </a:ln>
            <a:effectLst/>
          </p:spPr>
        </p:cxnSp>
        <p:sp>
          <p:nvSpPr>
            <p:cNvPr id="56" name="TextBox 55"/>
            <p:cNvSpPr txBox="1"/>
            <p:nvPr/>
          </p:nvSpPr>
          <p:spPr>
            <a:xfrm>
              <a:off x="1278469" y="2678668"/>
              <a:ext cx="2895600" cy="369332"/>
            </a:xfrm>
            <a:prstGeom prst="rect">
              <a:avLst/>
            </a:prstGeom>
            <a:noFill/>
          </p:spPr>
          <p:txBody>
            <a:bodyPr wrap="square" rtlCol="0">
              <a:spAutoFit/>
            </a:bodyPr>
            <a:lstStyle/>
            <a:p>
              <a:pPr algn="ctr"/>
              <a:r>
                <a:rPr lang="en-US" sz="1800" dirty="0" smtClean="0"/>
                <a:t>reaction   abstraction </a:t>
              </a:r>
            </a:p>
          </p:txBody>
        </p:sp>
        <p:sp>
          <p:nvSpPr>
            <p:cNvPr id="57" name="TextBox 56"/>
            <p:cNvSpPr txBox="1"/>
            <p:nvPr/>
          </p:nvSpPr>
          <p:spPr>
            <a:xfrm>
              <a:off x="1270002" y="4507468"/>
              <a:ext cx="2895600" cy="369332"/>
            </a:xfrm>
            <a:prstGeom prst="rect">
              <a:avLst/>
            </a:prstGeom>
            <a:noFill/>
          </p:spPr>
          <p:txBody>
            <a:bodyPr wrap="square" rtlCol="0">
              <a:spAutoFit/>
            </a:bodyPr>
            <a:lstStyle/>
            <a:p>
              <a:pPr algn="ctr"/>
              <a:r>
                <a:rPr lang="en-US" sz="1800" dirty="0" smtClean="0">
                  <a:solidFill>
                    <a:srgbClr val="000000"/>
                  </a:solidFill>
                </a:rPr>
                <a:t>reaction   abstraction </a:t>
              </a:r>
            </a:p>
          </p:txBody>
        </p:sp>
      </p:grpSp>
      <p:sp>
        <p:nvSpPr>
          <p:cNvPr id="58" name="TextBox 57"/>
          <p:cNvSpPr txBox="1"/>
          <p:nvPr/>
        </p:nvSpPr>
        <p:spPr>
          <a:xfrm>
            <a:off x="7467600" y="5391090"/>
            <a:ext cx="1676400" cy="400110"/>
          </a:xfrm>
          <a:prstGeom prst="rect">
            <a:avLst/>
          </a:prstGeom>
          <a:noFill/>
        </p:spPr>
        <p:txBody>
          <a:bodyPr wrap="square" rtlCol="0">
            <a:spAutoFit/>
          </a:bodyPr>
          <a:lstStyle/>
          <a:p>
            <a:pPr algn="ctr"/>
            <a:r>
              <a:rPr lang="en-US" sz="2000" noProof="1" smtClean="0"/>
              <a:t>1s – 1s </a:t>
            </a:r>
            <a:endParaRPr lang="en-US" sz="2000" noProof="1"/>
          </a:p>
        </p:txBody>
      </p:sp>
      <p:sp>
        <p:nvSpPr>
          <p:cNvPr id="59" name="TextBox 58"/>
          <p:cNvSpPr txBox="1"/>
          <p:nvPr/>
        </p:nvSpPr>
        <p:spPr>
          <a:xfrm>
            <a:off x="7391400" y="2286000"/>
            <a:ext cx="1676400" cy="400110"/>
          </a:xfrm>
          <a:prstGeom prst="rect">
            <a:avLst/>
          </a:prstGeom>
          <a:noFill/>
        </p:spPr>
        <p:txBody>
          <a:bodyPr wrap="square" rtlCol="0">
            <a:spAutoFit/>
          </a:bodyPr>
          <a:lstStyle/>
          <a:p>
            <a:pPr algn="ctr"/>
            <a:r>
              <a:rPr lang="en-US" sz="2000" noProof="1" smtClean="0"/>
              <a:t>1s – ?s </a:t>
            </a:r>
            <a:endParaRPr lang="en-US" sz="2000"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par>
                                <p:cTn id="11" presetID="9" presetClass="emph" presetSubtype="0" nodeType="withEffect">
                                  <p:stCondLst>
                                    <p:cond delay="0"/>
                                  </p:stCondLst>
                                  <p:childTnLst>
                                    <p:set>
                                      <p:cBhvr rctx="PPT">
                                        <p:cTn id="12" dur="indefinite"/>
                                        <p:tgtEl>
                                          <p:spTgt spid="53"/>
                                        </p:tgtEl>
                                        <p:attrNameLst>
                                          <p:attrName>style.opacity</p:attrName>
                                        </p:attrNameLst>
                                      </p:cBhvr>
                                      <p:to>
                                        <p:strVal val="0.5"/>
                                      </p:to>
                                    </p:set>
                                    <p:animEffect filter="image" prLst="opacity: 0.5">
                                      <p:cBhvr rctx="IE">
                                        <p:cTn id="13" dur="indefinite"/>
                                        <p:tgtEl>
                                          <p:spTgt spid="53"/>
                                        </p:tgtEl>
                                      </p:cBhvr>
                                    </p:animEffec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17318" fill="hold"/>
                                        <p:tgtEl>
                                          <p:spTgt spid="48"/>
                                        </p:tgtEl>
                                      </p:cBhvr>
                                    </p:cmd>
                                  </p:childTnLst>
                                </p:cTn>
                              </p:par>
                              <p:par>
                                <p:cTn id="18" presetID="1" presetClass="mediacall" presetSubtype="0" fill="hold" nodeType="withEffect">
                                  <p:stCondLst>
                                    <p:cond delay="0"/>
                                  </p:stCondLst>
                                  <p:childTnLst>
                                    <p:cmd type="call" cmd="playFrom(0.0)">
                                      <p:cBhvr>
                                        <p:cTn id="19" dur="7705"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0" fill="hold" display="0">
                  <p:stCondLst>
                    <p:cond delay="indefinite"/>
                  </p:stCondLst>
                  <p:endCondLst>
                    <p:cond evt="onNext" delay="0">
                      <p:tgtEl>
                        <p:sldTgt/>
                      </p:tgtEl>
                    </p:cond>
                    <p:cond evt="onPrev" delay="0">
                      <p:tgtEl>
                        <p:sldTgt/>
                      </p:tgtEl>
                    </p:cond>
                  </p:endCondLst>
                </p:cTn>
                <p:tgtEl>
                  <p:spTgt spid="48"/>
                </p:tgtEl>
              </p:cMediaNode>
            </p:video>
            <p:seq concurrent="1" nextAc="seek">
              <p:cTn id="21" restart="whenNotActive" fill="hold" evtFilter="cancelBubble" nodeType="interactiveSeq">
                <p:stCondLst>
                  <p:cond evt="onClick" delay="0">
                    <p:tgtEl>
                      <p:spTgt spid="4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8"/>
                                        </p:tgtEl>
                                      </p:cBhvr>
                                    </p:cmd>
                                  </p:childTnLst>
                                </p:cTn>
                              </p:par>
                            </p:childTnLst>
                          </p:cTn>
                        </p:par>
                      </p:childTnLst>
                    </p:cTn>
                  </p:par>
                </p:childTnLst>
              </p:cTn>
              <p:nextCondLst>
                <p:cond evt="onClick" delay="0">
                  <p:tgtEl>
                    <p:spTgt spid="48"/>
                  </p:tgtEl>
                </p:cond>
              </p:nextCondLst>
            </p:seq>
            <p:video>
              <p:cMediaNode>
                <p:cTn id="26" fill="hold" display="0">
                  <p:stCondLst>
                    <p:cond delay="indefinite"/>
                  </p:stCondLst>
                  <p:endCondLst>
                    <p:cond evt="onNext" delay="0">
                      <p:tgtEl>
                        <p:sldTgt/>
                      </p:tgtEl>
                    </p:cond>
                    <p:cond evt="onPrev" delay="0">
                      <p:tgtEl>
                        <p:sldTgt/>
                      </p:tgtEl>
                    </p:cond>
                  </p:endCondLst>
                </p:cTn>
                <p:tgtEl>
                  <p:spTgt spid="49"/>
                </p:tgtEl>
              </p:cMediaNode>
            </p:video>
            <p:seq concurrent="1" nextAc="seek">
              <p:cTn id="27" restart="whenNotActive" fill="hold" evtFilter="cancelBubble" nodeType="interactiveSeq">
                <p:stCondLst>
                  <p:cond evt="onClick" delay="0">
                    <p:tgtEl>
                      <p:spTgt spid="4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49"/>
                                        </p:tgtEl>
                                      </p:cBhvr>
                                    </p:cmd>
                                  </p:childTnLst>
                                </p:cTn>
                              </p:par>
                            </p:childTnLst>
                          </p:cTn>
                        </p:par>
                      </p:childTnLst>
                    </p:cTn>
                  </p:par>
                </p:childTnLst>
              </p:cTn>
              <p:nextCondLst>
                <p:cond evt="onClick" delay="0">
                  <p:tgtEl>
                    <p:spTgt spid="49"/>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72"/>
          <p:cNvGrpSpPr/>
          <p:nvPr/>
        </p:nvGrpSpPr>
        <p:grpSpPr>
          <a:xfrm>
            <a:off x="685800" y="5017911"/>
            <a:ext cx="3733800" cy="1154289"/>
            <a:chOff x="685800" y="4876800"/>
            <a:chExt cx="3657600" cy="1154289"/>
          </a:xfrm>
        </p:grpSpPr>
        <p:sp>
          <p:nvSpPr>
            <p:cNvPr id="25" name="TextBox 24"/>
            <p:cNvSpPr txBox="1"/>
            <p:nvPr/>
          </p:nvSpPr>
          <p:spPr>
            <a:xfrm>
              <a:off x="685800" y="4876800"/>
              <a:ext cx="3657600" cy="400110"/>
            </a:xfrm>
            <a:prstGeom prst="rect">
              <a:avLst/>
            </a:prstGeom>
            <a:noFill/>
          </p:spPr>
          <p:txBody>
            <a:bodyPr wrap="square" rtlCol="0">
              <a:spAutoFit/>
            </a:bodyPr>
            <a:lstStyle/>
            <a:p>
              <a:pPr algn="ctr"/>
              <a:r>
                <a:rPr lang="en-US" sz="2000" noProof="1" smtClean="0">
                  <a:solidFill>
                    <a:srgbClr val="006600"/>
                  </a:solidFill>
                </a:rPr>
                <a:t>Iyer-Mazhari-Winslow-04</a:t>
              </a:r>
              <a:endParaRPr lang="en-US" sz="2000" noProof="1">
                <a:solidFill>
                  <a:srgbClr val="006600"/>
                </a:solidFill>
              </a:endParaRPr>
            </a:p>
          </p:txBody>
        </p:sp>
        <p:sp>
          <p:nvSpPr>
            <p:cNvPr id="26" name="Rectangle 25"/>
            <p:cNvSpPr/>
            <p:nvPr/>
          </p:nvSpPr>
          <p:spPr bwMode="auto">
            <a:xfrm>
              <a:off x="685800" y="4876800"/>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4" name="TextBox 63"/>
            <p:cNvSpPr txBox="1"/>
            <p:nvPr/>
          </p:nvSpPr>
          <p:spPr>
            <a:xfrm>
              <a:off x="1484371" y="5297269"/>
              <a:ext cx="2173229" cy="646331"/>
            </a:xfrm>
            <a:prstGeom prst="rect">
              <a:avLst/>
            </a:prstGeom>
            <a:noFill/>
          </p:spPr>
          <p:txBody>
            <a:bodyPr wrap="square" rtlCol="0">
              <a:spAutoFit/>
            </a:bodyPr>
            <a:lstStyle/>
            <a:p>
              <a:pPr algn="ctr"/>
              <a:r>
                <a:rPr lang="en-US" sz="1800" dirty="0" smtClean="0">
                  <a:solidFill>
                    <a:schemeClr val="tx2"/>
                  </a:solidFill>
                </a:rPr>
                <a:t>Variables: 67</a:t>
              </a:r>
            </a:p>
            <a:p>
              <a:pPr algn="ctr"/>
              <a:r>
                <a:rPr lang="en-US" sz="1800" dirty="0" smtClean="0">
                  <a:solidFill>
                    <a:schemeClr val="tx2"/>
                  </a:solidFill>
                </a:rPr>
                <a:t>Parameters: 94</a:t>
              </a:r>
              <a:endParaRPr lang="en-US" sz="1800" dirty="0">
                <a:solidFill>
                  <a:schemeClr val="tx2"/>
                </a:solidFill>
              </a:endParaRPr>
            </a:p>
          </p:txBody>
        </p:sp>
      </p:grpSp>
      <p:grpSp>
        <p:nvGrpSpPr>
          <p:cNvPr id="3" name="Group 70"/>
          <p:cNvGrpSpPr/>
          <p:nvPr/>
        </p:nvGrpSpPr>
        <p:grpSpPr>
          <a:xfrm>
            <a:off x="685800" y="1371600"/>
            <a:ext cx="3733800" cy="1143000"/>
            <a:chOff x="685800" y="1524000"/>
            <a:chExt cx="3657600" cy="1143000"/>
          </a:xfrm>
        </p:grpSpPr>
        <p:sp>
          <p:nvSpPr>
            <p:cNvPr id="47" name="Rectangle 46"/>
            <p:cNvSpPr/>
            <p:nvPr/>
          </p:nvSpPr>
          <p:spPr bwMode="auto">
            <a:xfrm>
              <a:off x="685800" y="1524000"/>
              <a:ext cx="3657600" cy="1143000"/>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2" name="TextBox 51"/>
            <p:cNvSpPr txBox="1"/>
            <p:nvPr/>
          </p:nvSpPr>
          <p:spPr>
            <a:xfrm>
              <a:off x="685800" y="1532461"/>
              <a:ext cx="3657600" cy="400110"/>
            </a:xfrm>
            <a:prstGeom prst="rect">
              <a:avLst/>
            </a:prstGeom>
            <a:noFill/>
          </p:spPr>
          <p:txBody>
            <a:bodyPr wrap="square" rtlCol="0">
              <a:spAutoFit/>
            </a:bodyPr>
            <a:lstStyle/>
            <a:p>
              <a:pPr algn="ctr"/>
              <a:r>
                <a:rPr lang="en-US" sz="2000" noProof="1" smtClean="0">
                  <a:solidFill>
                    <a:srgbClr val="006600"/>
                  </a:solidFill>
                </a:rPr>
                <a:t>Orovio-Cherry-Fenton-08</a:t>
              </a:r>
              <a:endParaRPr lang="en-US" sz="2000" noProof="1">
                <a:solidFill>
                  <a:srgbClr val="006600"/>
                </a:solidFill>
              </a:endParaRPr>
            </a:p>
          </p:txBody>
        </p:sp>
        <p:sp>
          <p:nvSpPr>
            <p:cNvPr id="65" name="TextBox 64"/>
            <p:cNvSpPr txBox="1"/>
            <p:nvPr/>
          </p:nvSpPr>
          <p:spPr>
            <a:xfrm>
              <a:off x="1574802" y="1905000"/>
              <a:ext cx="2173229" cy="646331"/>
            </a:xfrm>
            <a:prstGeom prst="rect">
              <a:avLst/>
            </a:prstGeom>
            <a:noFill/>
          </p:spPr>
          <p:txBody>
            <a:bodyPr wrap="square" rtlCol="0">
              <a:spAutoFit/>
            </a:bodyPr>
            <a:lstStyle/>
            <a:p>
              <a:pPr algn="ctr"/>
              <a:r>
                <a:rPr lang="en-US" sz="1800" dirty="0" smtClean="0">
                  <a:solidFill>
                    <a:schemeClr val="tx2"/>
                  </a:solidFill>
                </a:rPr>
                <a:t>Variables: 4</a:t>
              </a:r>
            </a:p>
            <a:p>
              <a:pPr algn="ctr"/>
              <a:r>
                <a:rPr lang="en-US" sz="1800" dirty="0" smtClean="0">
                  <a:solidFill>
                    <a:schemeClr val="tx2"/>
                  </a:solidFill>
                </a:rPr>
                <a:t>Parameters: 27</a:t>
              </a:r>
              <a:endParaRPr lang="en-US" sz="1800" dirty="0">
                <a:solidFill>
                  <a:schemeClr val="tx2"/>
                </a:solidFill>
              </a:endParaRPr>
            </a:p>
          </p:txBody>
        </p:sp>
      </p:grpSp>
      <p:grpSp>
        <p:nvGrpSpPr>
          <p:cNvPr id="4" name="Group 71"/>
          <p:cNvGrpSpPr/>
          <p:nvPr/>
        </p:nvGrpSpPr>
        <p:grpSpPr>
          <a:xfrm>
            <a:off x="685800" y="3189111"/>
            <a:ext cx="3733800" cy="1154289"/>
            <a:chOff x="685800" y="3189111"/>
            <a:chExt cx="3657600" cy="1154289"/>
          </a:xfrm>
        </p:grpSpPr>
        <p:sp>
          <p:nvSpPr>
            <p:cNvPr id="46" name="Rectangle 45"/>
            <p:cNvSpPr/>
            <p:nvPr/>
          </p:nvSpPr>
          <p:spPr bwMode="auto">
            <a:xfrm>
              <a:off x="685800" y="3189111"/>
              <a:ext cx="3657600" cy="1154289"/>
            </a:xfrm>
            <a:prstGeom prst="rect">
              <a:avLst/>
            </a:prstGeom>
            <a:noFill/>
            <a:ln w="254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1" name="TextBox 50"/>
            <p:cNvSpPr txBox="1"/>
            <p:nvPr/>
          </p:nvSpPr>
          <p:spPr>
            <a:xfrm>
              <a:off x="685800" y="3200400"/>
              <a:ext cx="3657600" cy="400110"/>
            </a:xfrm>
            <a:prstGeom prst="rect">
              <a:avLst/>
            </a:prstGeom>
            <a:noFill/>
          </p:spPr>
          <p:txBody>
            <a:bodyPr wrap="square" rtlCol="0">
              <a:spAutoFit/>
            </a:bodyPr>
            <a:lstStyle/>
            <a:p>
              <a:pPr algn="ctr"/>
              <a:r>
                <a:rPr lang="en-US" sz="2000" dirty="0" smtClean="0">
                  <a:solidFill>
                    <a:srgbClr val="006600"/>
                  </a:solidFill>
                </a:rPr>
                <a:t>Tusscher-Noble</a:t>
              </a:r>
              <a:r>
                <a:rPr lang="en-US" sz="2000" baseline="30000" dirty="0" smtClean="0">
                  <a:solidFill>
                    <a:srgbClr val="006600"/>
                  </a:solidFill>
                </a:rPr>
                <a:t>2</a:t>
              </a:r>
              <a:r>
                <a:rPr lang="en-US" sz="2000" dirty="0" smtClean="0">
                  <a:solidFill>
                    <a:srgbClr val="006600"/>
                  </a:solidFill>
                </a:rPr>
                <a:t>-Panfilov-03</a:t>
              </a:r>
              <a:endParaRPr lang="en-US" sz="2000" dirty="0">
                <a:solidFill>
                  <a:srgbClr val="006600"/>
                </a:solidFill>
              </a:endParaRPr>
            </a:p>
          </p:txBody>
        </p:sp>
        <p:sp>
          <p:nvSpPr>
            <p:cNvPr id="66" name="TextBox 65"/>
            <p:cNvSpPr txBox="1"/>
            <p:nvPr/>
          </p:nvSpPr>
          <p:spPr>
            <a:xfrm>
              <a:off x="1430866" y="3581400"/>
              <a:ext cx="2173229" cy="646331"/>
            </a:xfrm>
            <a:prstGeom prst="rect">
              <a:avLst/>
            </a:prstGeom>
            <a:noFill/>
          </p:spPr>
          <p:txBody>
            <a:bodyPr wrap="square" rtlCol="0">
              <a:spAutoFit/>
            </a:bodyPr>
            <a:lstStyle/>
            <a:p>
              <a:pPr algn="ctr"/>
              <a:r>
                <a:rPr lang="en-US" sz="1800" dirty="0" smtClean="0">
                  <a:solidFill>
                    <a:schemeClr val="tx2"/>
                  </a:solidFill>
                </a:rPr>
                <a:t>Variables: 17</a:t>
              </a:r>
            </a:p>
            <a:p>
              <a:pPr algn="ctr"/>
              <a:r>
                <a:rPr lang="en-US" sz="1800" dirty="0" smtClean="0">
                  <a:solidFill>
                    <a:schemeClr val="tx2"/>
                  </a:solidFill>
                </a:rPr>
                <a:t>Parameters: 44</a:t>
              </a:r>
              <a:endParaRPr lang="en-US" sz="1800" dirty="0">
                <a:solidFill>
                  <a:schemeClr val="tx2"/>
                </a:solidFill>
              </a:endParaRPr>
            </a:p>
          </p:txBody>
        </p:sp>
      </p:grpSp>
      <p:grpSp>
        <p:nvGrpSpPr>
          <p:cNvPr id="5" name="Group 74"/>
          <p:cNvGrpSpPr/>
          <p:nvPr/>
        </p:nvGrpSpPr>
        <p:grpSpPr>
          <a:xfrm>
            <a:off x="1270002" y="2515394"/>
            <a:ext cx="2904067" cy="2503311"/>
            <a:chOff x="1270002" y="2515394"/>
            <a:chExt cx="2904067" cy="2503311"/>
          </a:xfrm>
        </p:grpSpPr>
        <p:cxnSp>
          <p:nvCxnSpPr>
            <p:cNvPr id="45" name="Straight Arrow Connector 44"/>
            <p:cNvCxnSpPr>
              <a:stCxn id="26" idx="0"/>
              <a:endCxn id="46" idx="2"/>
            </p:cNvCxnSpPr>
            <p:nvPr/>
          </p:nvCxnSpPr>
          <p:spPr bwMode="auto">
            <a:xfrm rot="5400000" flipH="1" flipV="1">
              <a:off x="2215445" y="4680656"/>
              <a:ext cx="674511" cy="1588"/>
            </a:xfrm>
            <a:prstGeom prst="straightConnector1">
              <a:avLst/>
            </a:prstGeom>
            <a:noFill/>
            <a:ln w="25400" cap="flat" cmpd="sng" algn="ctr">
              <a:solidFill>
                <a:schemeClr val="tx1"/>
              </a:solidFill>
              <a:prstDash val="solid"/>
              <a:round/>
              <a:headEnd type="none" w="med" len="med"/>
              <a:tailEnd type="arrow"/>
            </a:ln>
            <a:effectLst/>
          </p:spPr>
        </p:cxnSp>
        <p:cxnSp>
          <p:nvCxnSpPr>
            <p:cNvPr id="50" name="Straight Arrow Connector 49"/>
            <p:cNvCxnSpPr>
              <a:stCxn id="46" idx="0"/>
              <a:endCxn id="47" idx="2"/>
            </p:cNvCxnSpPr>
            <p:nvPr/>
          </p:nvCxnSpPr>
          <p:spPr bwMode="auto">
            <a:xfrm rot="5400000" flipH="1" flipV="1">
              <a:off x="2215445" y="2851856"/>
              <a:ext cx="674511" cy="1588"/>
            </a:xfrm>
            <a:prstGeom prst="straightConnector1">
              <a:avLst/>
            </a:prstGeom>
            <a:noFill/>
            <a:ln w="25400" cap="flat" cmpd="sng" algn="ctr">
              <a:solidFill>
                <a:schemeClr val="tx1"/>
              </a:solidFill>
              <a:prstDash val="solid"/>
              <a:round/>
              <a:headEnd type="none" w="med" len="med"/>
              <a:tailEnd type="arrow"/>
            </a:ln>
            <a:effectLst/>
          </p:spPr>
        </p:cxnSp>
        <p:sp>
          <p:nvSpPr>
            <p:cNvPr id="69" name="TextBox 68"/>
            <p:cNvSpPr txBox="1"/>
            <p:nvPr/>
          </p:nvSpPr>
          <p:spPr>
            <a:xfrm>
              <a:off x="1278469" y="2678668"/>
              <a:ext cx="2895600" cy="369332"/>
            </a:xfrm>
            <a:prstGeom prst="rect">
              <a:avLst/>
            </a:prstGeom>
            <a:noFill/>
          </p:spPr>
          <p:txBody>
            <a:bodyPr wrap="square" rtlCol="0">
              <a:spAutoFit/>
            </a:bodyPr>
            <a:lstStyle/>
            <a:p>
              <a:pPr algn="ctr"/>
              <a:r>
                <a:rPr lang="en-US" sz="1800" dirty="0" smtClean="0"/>
                <a:t>reaction   abstraction </a:t>
              </a:r>
            </a:p>
          </p:txBody>
        </p:sp>
        <p:sp>
          <p:nvSpPr>
            <p:cNvPr id="70" name="TextBox 69"/>
            <p:cNvSpPr txBox="1"/>
            <p:nvPr/>
          </p:nvSpPr>
          <p:spPr>
            <a:xfrm>
              <a:off x="1270002" y="4507468"/>
              <a:ext cx="2895600" cy="369332"/>
            </a:xfrm>
            <a:prstGeom prst="rect">
              <a:avLst/>
            </a:prstGeom>
            <a:noFill/>
          </p:spPr>
          <p:txBody>
            <a:bodyPr wrap="square" rtlCol="0">
              <a:spAutoFit/>
            </a:bodyPr>
            <a:lstStyle/>
            <a:p>
              <a:pPr algn="ctr"/>
              <a:r>
                <a:rPr lang="en-US" sz="1800" dirty="0" smtClean="0">
                  <a:solidFill>
                    <a:srgbClr val="000000"/>
                  </a:solidFill>
                </a:rPr>
                <a:t>reaction   abstraction </a:t>
              </a:r>
            </a:p>
          </p:txBody>
        </p:sp>
      </p:grpSp>
      <p:sp>
        <p:nvSpPr>
          <p:cNvPr id="30" name="Rectangle 2"/>
          <p:cNvSpPr>
            <a:spLocks noGrp="1" noChangeArrowheads="1"/>
          </p:cNvSpPr>
          <p:nvPr>
            <p:ph type="title"/>
          </p:nvPr>
        </p:nvSpPr>
        <p:spPr>
          <a:xfrm>
            <a:off x="469900" y="76200"/>
            <a:ext cx="8229600" cy="850900"/>
          </a:xfrm>
        </p:spPr>
        <p:txBody>
          <a:bodyPr/>
          <a:lstStyle/>
          <a:p>
            <a:r>
              <a:rPr lang="en-GB" sz="3200" b="1" dirty="0" smtClean="0">
                <a:solidFill>
                  <a:srgbClr val="A50021"/>
                </a:solidFill>
              </a:rPr>
              <a:t>Simulation: Hardware and Dimension</a:t>
            </a:r>
          </a:p>
        </p:txBody>
      </p:sp>
      <p:sp>
        <p:nvSpPr>
          <p:cNvPr id="31" name="TextBox 30"/>
          <p:cNvSpPr txBox="1"/>
          <p:nvPr/>
        </p:nvSpPr>
        <p:spPr>
          <a:xfrm>
            <a:off x="6104476" y="1758894"/>
            <a:ext cx="1981200" cy="400110"/>
          </a:xfrm>
          <a:prstGeom prst="rect">
            <a:avLst/>
          </a:prstGeom>
          <a:noFill/>
        </p:spPr>
        <p:txBody>
          <a:bodyPr wrap="square" rtlCol="0">
            <a:spAutoFit/>
          </a:bodyPr>
          <a:lstStyle/>
          <a:p>
            <a:pPr algn="ctr"/>
            <a:r>
              <a:rPr lang="en-US" sz="2000" dirty="0" smtClean="0">
                <a:solidFill>
                  <a:srgbClr val="006600"/>
                </a:solidFill>
              </a:rPr>
              <a:t>NVIDIA GPU </a:t>
            </a:r>
            <a:endParaRPr lang="en-US" sz="2000" dirty="0">
              <a:solidFill>
                <a:srgbClr val="006600"/>
              </a:solidFill>
            </a:endParaRPr>
          </a:p>
        </p:txBody>
      </p:sp>
      <p:pic>
        <p:nvPicPr>
          <p:cNvPr id="37" name="ttpmovie.avi">
            <a:hlinkClick r:id="" action="ppaction://media"/>
          </p:cNvPr>
          <p:cNvPicPr/>
          <p:nvPr>
            <a:videoFile r:link="rId1"/>
          </p:nvPr>
        </p:nvPicPr>
        <p:blipFill>
          <a:blip r:embed="rId4"/>
          <a:stretch>
            <a:fillRect/>
          </a:stretch>
        </p:blipFill>
        <p:spPr>
          <a:xfrm>
            <a:off x="5638800" y="2172545"/>
            <a:ext cx="2819400" cy="3195320"/>
          </a:xfrm>
          <a:prstGeom prst="rect">
            <a:avLst/>
          </a:prstGeom>
        </p:spPr>
      </p:pic>
      <p:cxnSp>
        <p:nvCxnSpPr>
          <p:cNvPr id="39" name="Straight Arrow Connector 38"/>
          <p:cNvCxnSpPr>
            <a:stCxn id="46" idx="3"/>
            <a:endCxn id="37" idx="1"/>
          </p:cNvCxnSpPr>
          <p:nvPr/>
        </p:nvCxnSpPr>
        <p:spPr bwMode="auto">
          <a:xfrm>
            <a:off x="4419600" y="3766256"/>
            <a:ext cx="1219200" cy="3949"/>
          </a:xfrm>
          <a:prstGeom prst="straightConnector1">
            <a:avLst/>
          </a:prstGeom>
          <a:noFill/>
          <a:ln w="25400" cap="flat" cmpd="sng" algn="ctr">
            <a:solidFill>
              <a:schemeClr val="tx1"/>
            </a:solidFill>
            <a:prstDash val="solid"/>
            <a:round/>
            <a:headEnd type="none" w="med" len="med"/>
            <a:tailEnd type="arrow"/>
          </a:ln>
          <a:effectLst/>
        </p:spPr>
      </p:cxnSp>
      <p:sp>
        <p:nvSpPr>
          <p:cNvPr id="40" name="TextBox 39"/>
          <p:cNvSpPr txBox="1"/>
          <p:nvPr/>
        </p:nvSpPr>
        <p:spPr>
          <a:xfrm>
            <a:off x="6324600" y="5238690"/>
            <a:ext cx="1676400" cy="400110"/>
          </a:xfrm>
          <a:prstGeom prst="rect">
            <a:avLst/>
          </a:prstGeom>
          <a:noFill/>
        </p:spPr>
        <p:txBody>
          <a:bodyPr wrap="square" rtlCol="0">
            <a:spAutoFit/>
          </a:bodyPr>
          <a:lstStyle/>
          <a:p>
            <a:pPr algn="ctr"/>
            <a:r>
              <a:rPr lang="en-US" sz="2000" noProof="1" smtClean="0"/>
              <a:t>1s – 20s </a:t>
            </a:r>
            <a:endParaRPr lang="en-US" sz="2000"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9" presetClass="emph" presetSubtype="0" nodeType="with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par>
                                <p:cTn id="13" presetID="9" presetClass="emph" presetSubtype="0" nodeType="with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par>
                                <p:cTn id="16" presetID="1" presetClass="mediacall" presetSubtype="0" fill="hold" nodeType="withEffect">
                                  <p:stCondLst>
                                    <p:cond delay="0"/>
                                  </p:stCondLst>
                                  <p:childTnLst>
                                    <p:cmd type="call" cmd="playFrom(0.0)">
                                      <p:cBhvr>
                                        <p:cTn id="17" dur="2404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endCondLst>
                    <p:cond evt="onNext" delay="0">
                      <p:tgtEl>
                        <p:sldTgt/>
                      </p:tgtEl>
                    </p:cond>
                    <p:cond evt="onPrev" delay="0">
                      <p:tgtEl>
                        <p:sldTgt/>
                      </p:tgtEl>
                    </p:cond>
                  </p:endCondLst>
                </p:cTn>
                <p:tgtEl>
                  <p:spTgt spid="37"/>
                </p:tgtEl>
              </p:cMediaNode>
            </p:video>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40852</TotalTime>
  <Words>2334</Words>
  <Application>Microsoft Macintosh PowerPoint</Application>
  <PresentationFormat>On-screen Show (4:3)</PresentationFormat>
  <Paragraphs>427</Paragraphs>
  <Slides>42</Slides>
  <Notes>16</Notes>
  <HiddenSlides>0</HiddenSlides>
  <MMClips>6</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Default Design</vt:lpstr>
      <vt:lpstr>Equation</vt:lpstr>
      <vt:lpstr>Slide 1</vt:lpstr>
      <vt:lpstr>Excitable Cells</vt:lpstr>
      <vt:lpstr>Single Cell Reaction: Action Potential</vt:lpstr>
      <vt:lpstr>Emergent Behavior in Cardiac Cells</vt:lpstr>
      <vt:lpstr>The Grand SB-Challenge</vt:lpstr>
      <vt:lpstr>Human Cardiac-Cell Models</vt:lpstr>
      <vt:lpstr>Reaction Abstraction (SPT)</vt:lpstr>
      <vt:lpstr>Simulation: Hardware and Dimension</vt:lpstr>
      <vt:lpstr>Simulation: Hardware and Dimension</vt:lpstr>
      <vt:lpstr>Simulation: Hardware and Dimension</vt:lpstr>
      <vt:lpstr>Param. Estim: Hardware and Dimension</vt:lpstr>
      <vt:lpstr>Lack of Excitability: Implications</vt:lpstr>
      <vt:lpstr>Problem to Solve</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Analysis Problem</vt:lpstr>
      <vt:lpstr>State Space Partition</vt:lpstr>
      <vt:lpstr>Embedding Transition System TX(p) </vt:lpstr>
      <vt:lpstr>The Discrete Abstraction TR(p) </vt:lpstr>
      <vt:lpstr>Computing TR(p)  </vt:lpstr>
      <vt:lpstr>Partitioning the Parameter Space  </vt:lpstr>
      <vt:lpstr>Results   </vt:lpstr>
      <vt:lpstr>Conclusions and Outlook  </vt:lpstr>
    </vt:vector>
  </TitlesOfParts>
  <Company>SUNY at Stony Brook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ACSD Conference</dc:title>
  <dc:creator>radu grosu</dc:creator>
  <cp:lastModifiedBy>Radu Grosu</cp:lastModifiedBy>
  <cp:revision>1255</cp:revision>
  <cp:lastPrinted>2010-08-13T22:41:00Z</cp:lastPrinted>
  <dcterms:created xsi:type="dcterms:W3CDTF">2011-09-20T23:24:37Z</dcterms:created>
  <dcterms:modified xsi:type="dcterms:W3CDTF">2011-09-20T23:27:45Z</dcterms:modified>
</cp:coreProperties>
</file>