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1148000" cy="27432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64">
          <p15:clr>
            <a:srgbClr val="A4A3A4"/>
          </p15:clr>
        </p15:guide>
        <p15:guide id="2" pos="1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81B8CB-8D08-4438-9584-5BB94D10F81E}">
  <a:tblStyle styleId="{D781B8CB-8D08-4438-9584-5BB94D10F81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704"/>
  </p:normalViewPr>
  <p:slideViewPr>
    <p:cSldViewPr snapToGrid="0">
      <p:cViewPr varScale="1">
        <p:scale>
          <a:sx n="35" d="100"/>
          <a:sy n="35" d="100"/>
        </p:scale>
        <p:origin x="1056" y="224"/>
      </p:cViewPr>
      <p:guideLst>
        <p:guide orient="horz" pos="8664"/>
        <p:guide pos="12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5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086100" y="4489452"/>
            <a:ext cx="34975800" cy="9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143500" y="14408152"/>
            <a:ext cx="30860999" cy="6623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82892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1871323" y="-1739900"/>
            <a:ext cx="17405352" cy="3549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22259133" y="8647907"/>
            <a:ext cx="23247352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4256883" y="32544"/>
            <a:ext cx="23247352" cy="2610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82892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2828925" y="7302500"/>
            <a:ext cx="35490151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807496" y="6838958"/>
            <a:ext cx="35490151" cy="11410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0"/>
              <a:buFont typeface="Calibri"/>
              <a:buNone/>
              <a:defRPr sz="2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807496" y="18357858"/>
            <a:ext cx="35490151" cy="600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8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7200"/>
              <a:buFont typeface="Arial"/>
              <a:buNone/>
              <a:defRPr sz="7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82892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828925" y="7302500"/>
            <a:ext cx="174879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20831175" y="7302500"/>
            <a:ext cx="17487900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83428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834289" y="6724652"/>
            <a:ext cx="17407529" cy="32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2834289" y="10020300"/>
            <a:ext cx="17407529" cy="147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20831177" y="6724652"/>
            <a:ext cx="17493260" cy="329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20831177" y="10020300"/>
            <a:ext cx="17493260" cy="1473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282892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834285" y="1828800"/>
            <a:ext cx="1327130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493259" y="3949706"/>
            <a:ext cx="20831175" cy="194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10414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•"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1135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752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834285" y="8229600"/>
            <a:ext cx="13271301" cy="1524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76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834285" y="1828800"/>
            <a:ext cx="1327130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Calibri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493259" y="3949706"/>
            <a:ext cx="20831175" cy="194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None/>
              <a:defRPr sz="1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0752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834285" y="8229600"/>
            <a:ext cx="13271301" cy="1524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76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828925" y="1460506"/>
            <a:ext cx="35490151" cy="530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00"/>
              <a:buFont typeface="Calibri"/>
              <a:buNone/>
              <a:defRPr sz="1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828925" y="7302500"/>
            <a:ext cx="35490151" cy="1740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939800" algn="l" rtl="0">
              <a:lnSpc>
                <a:spcPct val="90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813816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216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36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82892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3630275" y="25425406"/>
            <a:ext cx="138874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82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9060775" y="25425406"/>
            <a:ext cx="92583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331165" y="4883381"/>
            <a:ext cx="12918679" cy="1022857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6765047" y="179426"/>
            <a:ext cx="28058324" cy="4540581"/>
          </a:xfrm>
          <a:prstGeom prst="rect">
            <a:avLst/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Crowd Counting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Viresh Ranjan, Hieu Le, Minh Hoai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Science, Stony Brook University</a:t>
            </a:r>
            <a:endParaRPr/>
          </a:p>
        </p:txBody>
      </p:sp>
      <p:pic>
        <p:nvPicPr>
          <p:cNvPr id="92" name="Google Shape;92;p13" descr="mage result for stony broo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43" y="1472176"/>
            <a:ext cx="5597957" cy="197122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343166" y="153631"/>
            <a:ext cx="40541874" cy="4566375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3" descr="mage result for ECCV20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76744" y="945052"/>
            <a:ext cx="5007429" cy="302546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27876038" y="4930273"/>
            <a:ext cx="13009002" cy="1022857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331167" y="4960631"/>
            <a:ext cx="12918677" cy="21901181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27876038" y="4922941"/>
            <a:ext cx="13009004" cy="21907672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460779" y="10973514"/>
            <a:ext cx="12385931" cy="1560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propose iterative counting CNN (</a:t>
            </a:r>
            <a:r>
              <a:rPr lang="en-US" sz="4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-CNN), a two branch architecture for coarse-to-fine estimation of crowd density maps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-CNN estimates a high resolution crowd density map in two stages</a:t>
            </a:r>
            <a:endParaRPr dirty="0"/>
          </a:p>
          <a:p>
            <a:pPr marL="1171575" marR="0" lvl="1" indent="-4556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low resolution density map at ¼ the size of </a:t>
            </a:r>
            <a:endParaRPr dirty="0"/>
          </a:p>
          <a:p>
            <a:pPr marL="1171575" marR="0" lvl="1" indent="-45561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the original image is predicted first.</a:t>
            </a:r>
            <a:endParaRPr dirty="0"/>
          </a:p>
          <a:p>
            <a:pPr marL="1171575" marR="0" lvl="1" indent="-4556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resolution density map is refined, and transformed into the final high resolution crowd density map.</a:t>
            </a: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520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None/>
            </a:pPr>
            <a:endParaRPr sz="4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ingdings" pitchFamily="2" charset="2"/>
              <a:buChar char="§"/>
            </a:pPr>
            <a:endParaRPr lang="en-US"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ingdings" pitchFamily="2" charset="2"/>
              <a:buChar char="§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Highlights of </a:t>
            </a:r>
            <a:r>
              <a:rPr lang="en-US" sz="4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-CNN architecture:</a:t>
            </a:r>
            <a:endParaRPr dirty="0"/>
          </a:p>
          <a:p>
            <a:pPr marL="1400175" marR="0" lvl="1" indent="-6524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Achieve state-of-the-art performance</a:t>
            </a:r>
            <a:endParaRPr dirty="0"/>
          </a:p>
          <a:p>
            <a:pPr marL="1400175" marR="0" lvl="1" indent="-6524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trained end-to-end</a:t>
            </a:r>
            <a:endParaRPr dirty="0"/>
          </a:p>
          <a:p>
            <a:pPr marL="1400175" marR="0" lvl="1" indent="-6524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significantly fewer parameters than previous </a:t>
            </a:r>
            <a:endParaRPr dirty="0"/>
          </a:p>
          <a:p>
            <a:pPr marL="1400175" marR="0" lvl="1" indent="-652463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approaches </a:t>
            </a:r>
            <a:endParaRPr dirty="0"/>
          </a:p>
          <a:p>
            <a:pPr marL="1400175" marR="0" lvl="1" indent="-65246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 training</a:t>
            </a:r>
            <a:endParaRPr dirty="0"/>
          </a:p>
          <a:p>
            <a:pPr marL="230520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None/>
            </a:pPr>
            <a:endParaRPr sz="4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ingdings" pitchFamily="2" charset="2"/>
              <a:buChar char="§"/>
            </a:pPr>
            <a:endParaRPr lang="en-US"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Wingdings" pitchFamily="2" charset="2"/>
              <a:buChar char="§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present a multi-stage extension of </a:t>
            </a:r>
            <a:r>
              <a:rPr lang="en-US" sz="4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</a:t>
            </a: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-CNN which refines its prediction across multiple stages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/>
            <a:endParaRPr sz="20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3782573" y="4930273"/>
            <a:ext cx="13739937" cy="1022857"/>
          </a:xfrm>
          <a:prstGeom prst="roundRect">
            <a:avLst>
              <a:gd name="adj" fmla="val 0"/>
            </a:avLst>
          </a:prstGeom>
          <a:solidFill>
            <a:srgbClr val="9A201D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Iterative Counting CNN</a:t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13782577" y="4911558"/>
            <a:ext cx="13739935" cy="21950254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3"/>
          <p:cNvGrpSpPr/>
          <p:nvPr/>
        </p:nvGrpSpPr>
        <p:grpSpPr>
          <a:xfrm>
            <a:off x="1134724" y="8067798"/>
            <a:ext cx="11711986" cy="2735654"/>
            <a:chOff x="1020424" y="6108370"/>
            <a:chExt cx="11711986" cy="2735654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5">
              <a:alphaModFix/>
            </a:blip>
            <a:srcRect t="4428" b="4438"/>
            <a:stretch/>
          </p:blipFill>
          <p:spPr>
            <a:xfrm>
              <a:off x="1020424" y="6108370"/>
              <a:ext cx="3462198" cy="2735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3"/>
            <p:cNvSpPr/>
            <p:nvPr/>
          </p:nvSpPr>
          <p:spPr>
            <a:xfrm>
              <a:off x="4753914" y="7356700"/>
              <a:ext cx="1319215" cy="3678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11040967" y="7071787"/>
              <a:ext cx="1691443" cy="569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512 people</a:t>
              </a:r>
              <a:endParaRPr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9777609" y="7356700"/>
              <a:ext cx="1319215" cy="36785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13"/>
            <p:cNvPicPr preferRelativeResize="0"/>
            <p:nvPr/>
          </p:nvPicPr>
          <p:blipFill rotWithShape="1">
            <a:blip r:embed="rId6">
              <a:alphaModFix/>
            </a:blip>
            <a:srcRect t="5530" b="5540"/>
            <a:stretch/>
          </p:blipFill>
          <p:spPr>
            <a:xfrm>
              <a:off x="6234981" y="6108375"/>
              <a:ext cx="3462198" cy="2735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3"/>
          <p:cNvSpPr txBox="1"/>
          <p:nvPr/>
        </p:nvSpPr>
        <p:spPr>
          <a:xfrm>
            <a:off x="568070" y="6273747"/>
            <a:ext cx="1238593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present a method for crowd counting via density estimation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4272652" y="11298459"/>
            <a:ext cx="12999008" cy="978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Resolution CNN (LR-CNN)</a:t>
            </a:r>
            <a:endParaRPr dirty="0"/>
          </a:p>
          <a:p>
            <a:pPr marL="1298575" lvl="1" indent="-590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convolutional branch with 11 conv layers.</a:t>
            </a: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98575" marR="0" lvl="1" indent="-590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Max-pooling layers for down-sampling feature maps</a:t>
            </a:r>
            <a:endParaRPr dirty="0"/>
          </a:p>
          <a:p>
            <a:pPr marL="1298575" marR="0" lvl="1" indent="-590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map is ¼ in size of the original image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Resolution CNN (HR-CNN)</a:t>
            </a:r>
            <a:endParaRPr dirty="0"/>
          </a:p>
          <a:p>
            <a:pPr marL="1298575" lvl="1" indent="-5905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convolutional branch with 9 conv layers, max-pooling layers for down-sampling</a:t>
            </a:r>
            <a:endParaRPr dirty="0"/>
          </a:p>
          <a:p>
            <a:pPr marL="1270000" marR="0" lvl="1" indent="-620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Bilinear interpolation for up sampling</a:t>
            </a:r>
            <a:endParaRPr dirty="0"/>
          </a:p>
          <a:p>
            <a:pPr marL="1270000" marR="0" lvl="1" indent="-620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handle variations in crowd density, high resolution branch incorporates features from the low resolution branch</a:t>
            </a:r>
            <a:endParaRPr dirty="0"/>
          </a:p>
          <a:p>
            <a:pPr marL="1270000" marR="0" lvl="1" indent="-62071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res prediction passed as feature</a:t>
            </a: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map</a:t>
            </a:r>
            <a:r>
              <a:rPr lang="en-US" sz="4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HR-CNN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Separate weighted mean squared loss terms for the two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branches.</a:t>
            </a:r>
            <a:endParaRPr dirty="0"/>
          </a:p>
        </p:txBody>
      </p:sp>
      <p:sp>
        <p:nvSpPr>
          <p:cNvPr id="109" name="Google Shape;109;p13"/>
          <p:cNvSpPr txBox="1"/>
          <p:nvPr/>
        </p:nvSpPr>
        <p:spPr>
          <a:xfrm>
            <a:off x="14272652" y="21653994"/>
            <a:ext cx="12385931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Multi-stage extension</a:t>
            </a:r>
            <a:endParaRPr/>
          </a:p>
          <a:p>
            <a:pPr marL="1270000" marR="0" lvl="1" indent="-6508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ic-CNN blocks</a:t>
            </a:r>
            <a:endParaRPr/>
          </a:p>
          <a:p>
            <a:pPr marL="1270000" marR="0" lvl="1" indent="-6508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block uses the </a:t>
            </a:r>
            <a:endParaRPr/>
          </a:p>
          <a:p>
            <a:pPr marL="1270000" marR="0" lvl="1" indent="-650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predictions from all </a:t>
            </a:r>
            <a:endParaRPr/>
          </a:p>
          <a:p>
            <a:pPr marL="1270000" marR="0" lvl="1" indent="-6508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previous blocks</a:t>
            </a:r>
            <a:endParaRPr/>
          </a:p>
          <a:p>
            <a:pPr marL="2305202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None/>
            </a:pPr>
            <a:endParaRPr sz="4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28056325" y="5933568"/>
            <a:ext cx="12722308" cy="192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Datasets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5263" marR="0" lvl="1" indent="-5873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ShanghaiTech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[2], UCF CC [5], World Expo [11]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2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Evaluation metrics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97013" marR="0" lvl="1" indent="-6508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Mean Absolute Error (MAE), Root Mean Squared Error (RMSE)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0093663" y="9538780"/>
            <a:ext cx="8721936" cy="344193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28323134" y="8249148"/>
            <a:ext cx="6099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ShanghaiTech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 A &amp; Part B </a:t>
            </a:r>
            <a:endParaRPr dirty="0"/>
          </a:p>
        </p:txBody>
      </p:sp>
      <p:sp>
        <p:nvSpPr>
          <p:cNvPr id="113" name="Google Shape;113;p13"/>
          <p:cNvSpPr/>
          <p:nvPr/>
        </p:nvSpPr>
        <p:spPr>
          <a:xfrm>
            <a:off x="34132169" y="16405522"/>
            <a:ext cx="6711007" cy="24902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34491008" y="11419472"/>
            <a:ext cx="6631374" cy="59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Comparing model complexity, training time</a:t>
            </a:r>
            <a:endParaRPr dirty="0"/>
          </a:p>
        </p:txBody>
      </p:sp>
      <p:sp>
        <p:nvSpPr>
          <p:cNvPr id="115" name="Google Shape;115;p13"/>
          <p:cNvSpPr/>
          <p:nvPr/>
        </p:nvSpPr>
        <p:spPr>
          <a:xfrm>
            <a:off x="28120484" y="16402081"/>
            <a:ext cx="5780553" cy="24937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28124556" y="19076889"/>
            <a:ext cx="7065737" cy="742826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27913794" y="18156114"/>
            <a:ext cx="70205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Image             GT           Low Res      High Res</a:t>
            </a:r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30093663" y="13219497"/>
            <a:ext cx="8721936" cy="303128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35298931" y="19066588"/>
            <a:ext cx="5544269" cy="264700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4934316" y="8255862"/>
            <a:ext cx="58763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Ablation study on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ShanghaiTech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 A</a:t>
            </a:r>
            <a:endParaRPr dirty="0"/>
          </a:p>
        </p:txBody>
      </p:sp>
      <p:sp>
        <p:nvSpPr>
          <p:cNvPr id="121" name="Google Shape;121;p13"/>
          <p:cNvSpPr/>
          <p:nvPr/>
        </p:nvSpPr>
        <p:spPr>
          <a:xfrm>
            <a:off x="35270075" y="17485600"/>
            <a:ext cx="5482800" cy="5743368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35274868" y="17434441"/>
            <a:ext cx="549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 </a:t>
            </a:r>
            <a:endParaRPr dirty="0"/>
          </a:p>
        </p:txBody>
      </p:sp>
      <p:sp>
        <p:nvSpPr>
          <p:cNvPr id="123" name="Google Shape;123;p13"/>
          <p:cNvSpPr txBox="1"/>
          <p:nvPr/>
        </p:nvSpPr>
        <p:spPr>
          <a:xfrm>
            <a:off x="35264250" y="18371123"/>
            <a:ext cx="5370000" cy="576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lang="en-US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[1]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Lempitsky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V. &amp; Zisserman, A. Learning to count objects in images, NIPS10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None/>
            </a:pPr>
            <a:r>
              <a:rPr lang="en-US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[2] 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Zhang, Y., Zhou, D., Chen, S., Gao, S., &amp; Ma, Y.</a:t>
            </a:r>
            <a:r>
              <a:rPr lang="en-US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Single-image crowd counting via multi-column convolutional neural network, CVPR15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] Sam, D. B., Surya, S., &amp;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Babu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R. V.</a:t>
            </a:r>
            <a:r>
              <a:rPr lang="en-US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Switching convolutional neural network for crowd counting, CVPR17</a:t>
            </a:r>
            <a:endParaRPr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[4]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Sindagi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V. A. &amp; Patel, V. M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r>
              <a:rPr lang="en-US" b="0" i="0" u="none" strike="noStrike" cap="none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Generating High-Quality Crowd Density Maps using Contextual Pyramid CNNs, ICCV17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[5] Saad, A. and Shah, M., A </a:t>
            </a:r>
            <a:r>
              <a:rPr lang="en-US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Lagrangian</a:t>
            </a: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particle dynamics approach for crowd flow segmentation and stability analysis, CVPR07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[6] Liu, X., van de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Weijer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J., &amp;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Bagdanov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A. D. Leveraging Unlabeled Data for Crowd Counting by Learning to Rank, CVPR18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[7] 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Liu, J., Gao, C., Meng, D., &amp; Hauptmann, A. G. </a:t>
            </a:r>
            <a:r>
              <a:rPr lang="en-US" dirty="0" err="1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Decidenet</a:t>
            </a: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Counting varying density crowds through attention guided detection and density estimation, CVPR18</a:t>
            </a:r>
          </a:p>
          <a:p>
            <a:pPr lvl="0" algn="just"/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[8]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Idrees, Haroon and 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Saleemi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Imran and Seibert, Cody and Shah, Mubarak, Multi-source multi-scale counting in extremely dense crowd images, CVPR13</a:t>
            </a:r>
          </a:p>
          <a:p>
            <a:pPr lvl="0" algn="just"/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[9] 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Zhang, C., Li, H., Wang, X., and Yang, X., Cross-scene crowd counting via deep convolutional neural networks, CVPR15</a:t>
            </a:r>
          </a:p>
          <a:p>
            <a:pPr lvl="0" algn="just"/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[10 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Onoro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-Rubio, Daniel and Lopez-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Sastre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Roberto J, Towards perspective-free object counting with deep learning, ECCV16</a:t>
            </a:r>
          </a:p>
          <a:p>
            <a:pPr lvl="0" algn="just"/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[11] Zhang, Cong and Li, 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Hongsheng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and Wang, 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Xiaogang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and Yang, </a:t>
            </a:r>
            <a:r>
              <a:rPr lang="en-US" dirty="0" err="1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Xiaokang</a:t>
            </a:r>
            <a:r>
              <a:rPr lang="en-US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Cross-scene crowd counting via deep convolutional neural networks, CVPR15</a:t>
            </a:r>
          </a:p>
          <a:p>
            <a:pPr lvl="0" algn="just"/>
            <a:endParaRPr sz="1600" dirty="0">
              <a:solidFill>
                <a:schemeClr val="dk1"/>
              </a:solidFill>
              <a:highlight>
                <a:srgbClr val="FFFFFF"/>
              </a:highlight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5" name="Google Shape;125;p13"/>
          <p:cNvGraphicFramePr/>
          <p:nvPr>
            <p:extLst>
              <p:ext uri="{D42A27DB-BD31-4B8C-83A1-F6EECF244321}">
                <p14:modId xmlns:p14="http://schemas.microsoft.com/office/powerpoint/2010/main" val="3756627822"/>
              </p:ext>
            </p:extLst>
          </p:nvPr>
        </p:nvGraphicFramePr>
        <p:xfrm>
          <a:off x="28187013" y="8786631"/>
          <a:ext cx="6267900" cy="4084420"/>
        </p:xfrm>
        <a:graphic>
          <a:graphicData uri="http://schemas.openxmlformats.org/drawingml/2006/table">
            <a:tbl>
              <a:tblPr firstRow="1" bandRow="1">
                <a:noFill/>
                <a:tableStyleId>{D781B8CB-8D08-4438-9584-5BB94D10F81E}</a:tableStyleId>
              </a:tblPr>
              <a:tblGrid>
                <a:gridCol w="228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9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Approach</a:t>
                      </a:r>
                      <a:endParaRPr dirty="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Part A</a:t>
                      </a:r>
                      <a:endParaRPr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Part B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MAE</a:t>
                      </a:r>
                      <a:endParaRPr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RMSE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RMSE</a:t>
                      </a:r>
                      <a:endParaRPr/>
                    </a:p>
                  </a:txBody>
                  <a:tcPr marL="91450" marR="91450" marT="45725" marB="45725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Crowd CNN [9]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181.8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277.7</a:t>
                      </a:r>
                      <a:endParaRPr sz="2000" dirty="0"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32.0</a:t>
                      </a:r>
                      <a:endParaRPr sz="2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49.8</a:t>
                      </a:r>
                      <a:endParaRPr sz="20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62687853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MCNN [2]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110.2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173.2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26.4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41.3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Switch CNN [3]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90.4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135.0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21.6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33.4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CP-CNN [4]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73.6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106.4</a:t>
                      </a:r>
                      <a:endParaRPr/>
                    </a:p>
                  </a:txBody>
                  <a:tcPr marL="91450" marR="91450" marT="45725" marB="45725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20.1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30.1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Semi-supervised [6]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73.6</a:t>
                      </a:r>
                      <a:endParaRPr/>
                    </a:p>
                  </a:txBody>
                  <a:tcPr marL="91450" marR="91450" marT="45725" marB="45725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112.0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13.7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21.4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DecideNet [7]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--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--</a:t>
                      </a:r>
                      <a:endParaRPr/>
                    </a:p>
                  </a:txBody>
                  <a:tcPr marL="91450" marR="91450" marT="45725" marB="45725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20.7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29.4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ic-CNN (1 stage)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69.8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117.3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10.4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16.7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ic-CNN (2 stages)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68.5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116.2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10.7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/>
                        <a:t>16.0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6" name="Google Shape;126;p13"/>
          <p:cNvGraphicFramePr/>
          <p:nvPr>
            <p:extLst>
              <p:ext uri="{D42A27DB-BD31-4B8C-83A1-F6EECF244321}">
                <p14:modId xmlns:p14="http://schemas.microsoft.com/office/powerpoint/2010/main" val="1231603284"/>
              </p:ext>
            </p:extLst>
          </p:nvPr>
        </p:nvGraphicFramePr>
        <p:xfrm>
          <a:off x="34672476" y="11907194"/>
          <a:ext cx="5996900" cy="2407970"/>
        </p:xfrm>
        <a:graphic>
          <a:graphicData uri="http://schemas.openxmlformats.org/drawingml/2006/table">
            <a:tbl>
              <a:tblPr firstRow="1" bandRow="1">
                <a:noFill/>
                <a:tableStyleId>{D781B8CB-8D08-4438-9584-5BB94D10F81E}</a:tableStyleId>
              </a:tblPr>
              <a:tblGrid>
                <a:gridCol w="18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Approach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Training time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# Parameters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MCNN [2]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unknown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.12 million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110.2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Switch CNN [3]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22 hrs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12 million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90.4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CP-CNN [4]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unknown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63 million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73.6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err="1"/>
                        <a:t>ic</a:t>
                      </a:r>
                      <a:r>
                        <a:rPr lang="en-US" sz="2000" u="none" strike="noStrike" cap="none" dirty="0"/>
                        <a:t>-CNN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10 hrs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7.9 million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69.8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" name="Google Shape;127;p13"/>
          <p:cNvGraphicFramePr/>
          <p:nvPr>
            <p:extLst>
              <p:ext uri="{D42A27DB-BD31-4B8C-83A1-F6EECF244321}">
                <p14:modId xmlns:p14="http://schemas.microsoft.com/office/powerpoint/2010/main" val="84669447"/>
              </p:ext>
            </p:extLst>
          </p:nvPr>
        </p:nvGraphicFramePr>
        <p:xfrm>
          <a:off x="28208400" y="13292355"/>
          <a:ext cx="4234275" cy="4023460"/>
        </p:xfrm>
        <a:graphic>
          <a:graphicData uri="http://schemas.openxmlformats.org/drawingml/2006/table">
            <a:tbl>
              <a:tblPr firstRow="1" bandRow="1">
                <a:noFill/>
                <a:tableStyleId>{D781B8CB-8D08-4438-9584-5BB94D10F81E}</a:tableStyleId>
              </a:tblPr>
              <a:tblGrid>
                <a:gridCol w="228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Approach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RMSE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Zisserman et al [1]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493.4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487.1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Idrees et al [8]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419.5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541.6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Crowd CNN [9]</a:t>
                      </a:r>
                      <a:endParaRPr sz="20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467.0</a:t>
                      </a:r>
                      <a:endParaRPr sz="20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498.5</a:t>
                      </a:r>
                      <a:endParaRPr sz="20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MCNN [2]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377.6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509.1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Hydra-2s [10]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333.7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425.2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Switching CNN [3]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318.1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439.2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CP-CNN [4]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295.8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320.9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Semi-supervised [7]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279.6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388.9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ic-CNN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260.9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365.5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8" name="Google Shape;128;p13"/>
          <p:cNvSpPr txBox="1"/>
          <p:nvPr/>
        </p:nvSpPr>
        <p:spPr>
          <a:xfrm>
            <a:off x="27952184" y="12832337"/>
            <a:ext cx="47467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on UCF CC  dataset </a:t>
            </a:r>
            <a:endParaRPr dirty="0"/>
          </a:p>
        </p:txBody>
      </p:sp>
      <p:graphicFrame>
        <p:nvGraphicFramePr>
          <p:cNvPr id="129" name="Google Shape;129;p13"/>
          <p:cNvGraphicFramePr/>
          <p:nvPr>
            <p:extLst>
              <p:ext uri="{D42A27DB-BD31-4B8C-83A1-F6EECF244321}">
                <p14:modId xmlns:p14="http://schemas.microsoft.com/office/powerpoint/2010/main" val="638020912"/>
              </p:ext>
            </p:extLst>
          </p:nvPr>
        </p:nvGraphicFramePr>
        <p:xfrm>
          <a:off x="35426126" y="8822734"/>
          <a:ext cx="5243250" cy="2438460"/>
        </p:xfrm>
        <a:graphic>
          <a:graphicData uri="http://schemas.openxmlformats.org/drawingml/2006/table">
            <a:tbl>
              <a:tblPr firstRow="1" bandRow="1">
                <a:noFill/>
                <a:tableStyleId>{D781B8CB-8D08-4438-9584-5BB94D10F81E}</a:tableStyleId>
              </a:tblPr>
              <a:tblGrid>
                <a:gridCol w="317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Approach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RMSE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LR-CNN alone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78.5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133.2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HR-CNN alone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136.2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204.0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/>
                        <a:t>HR-CNN + low res </a:t>
                      </a:r>
                      <a:r>
                        <a:rPr lang="en-US" sz="2000" dirty="0"/>
                        <a:t>prediction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75.1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129.0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HR-CNN + low res </a:t>
                      </a:r>
                      <a:r>
                        <a:rPr lang="en-US" sz="2000"/>
                        <a:t>features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77.4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130.4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ic-CNN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/>
                        <a:t>69.8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/>
                        <a:t>117.3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0" name="Google Shape;130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234200" y="18701820"/>
            <a:ext cx="6700116" cy="81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/>
          <p:nvPr/>
        </p:nvSpPr>
        <p:spPr>
          <a:xfrm>
            <a:off x="35264250" y="23312450"/>
            <a:ext cx="5514837" cy="1683023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35298931" y="23420206"/>
            <a:ext cx="540083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Acknowledgements.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work was supported by SUNY2020 Infrastructure Transportation Security Center. The authors would like to thank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Boyu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Wang for participating on the discussions and experiments related to an earlier version of the proposed technique. </a:t>
            </a:r>
            <a:endParaRPr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8BC06-1873-DE42-9394-12F45DF3C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30837" y="10896138"/>
            <a:ext cx="1062338" cy="289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A95F17-6E70-E94B-87A7-62058F85AD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95400" y="10325191"/>
            <a:ext cx="3494249" cy="4206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3727D-C28F-104A-AC06-95616B6704B2}"/>
              </a:ext>
            </a:extLst>
          </p:cNvPr>
          <p:cNvSpPr txBox="1"/>
          <p:nvPr/>
        </p:nvSpPr>
        <p:spPr>
          <a:xfrm>
            <a:off x="22913257" y="10276300"/>
            <a:ext cx="1134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Loss:</a:t>
            </a: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D5D3DD7A-D68F-3448-887D-FD1848AC7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79744"/>
              </p:ext>
            </p:extLst>
          </p:nvPr>
        </p:nvGraphicFramePr>
        <p:xfrm>
          <a:off x="32775037" y="15050763"/>
          <a:ext cx="790913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561">
                  <a:extLst>
                    <a:ext uri="{9D8B030D-6E8A-4147-A177-3AD203B41FA5}">
                      <a16:colId xmlns:a16="http://schemas.microsoft.com/office/drawing/2014/main" val="4221534416"/>
                    </a:ext>
                  </a:extLst>
                </a:gridCol>
                <a:gridCol w="784193">
                  <a:extLst>
                    <a:ext uri="{9D8B030D-6E8A-4147-A177-3AD203B41FA5}">
                      <a16:colId xmlns:a16="http://schemas.microsoft.com/office/drawing/2014/main" val="2519019582"/>
                    </a:ext>
                  </a:extLst>
                </a:gridCol>
                <a:gridCol w="1129877">
                  <a:extLst>
                    <a:ext uri="{9D8B030D-6E8A-4147-A177-3AD203B41FA5}">
                      <a16:colId xmlns:a16="http://schemas.microsoft.com/office/drawing/2014/main" val="371123153"/>
                    </a:ext>
                  </a:extLst>
                </a:gridCol>
                <a:gridCol w="1129877">
                  <a:extLst>
                    <a:ext uri="{9D8B030D-6E8A-4147-A177-3AD203B41FA5}">
                      <a16:colId xmlns:a16="http://schemas.microsoft.com/office/drawing/2014/main" val="2316559429"/>
                    </a:ext>
                  </a:extLst>
                </a:gridCol>
                <a:gridCol w="1129877">
                  <a:extLst>
                    <a:ext uri="{9D8B030D-6E8A-4147-A177-3AD203B41FA5}">
                      <a16:colId xmlns:a16="http://schemas.microsoft.com/office/drawing/2014/main" val="2592395607"/>
                    </a:ext>
                  </a:extLst>
                </a:gridCol>
                <a:gridCol w="1129877">
                  <a:extLst>
                    <a:ext uri="{9D8B030D-6E8A-4147-A177-3AD203B41FA5}">
                      <a16:colId xmlns:a16="http://schemas.microsoft.com/office/drawing/2014/main" val="3247956746"/>
                    </a:ext>
                  </a:extLst>
                </a:gridCol>
                <a:gridCol w="1129877">
                  <a:extLst>
                    <a:ext uri="{9D8B030D-6E8A-4147-A177-3AD203B41FA5}">
                      <a16:colId xmlns:a16="http://schemas.microsoft.com/office/drawing/2014/main" val="888726648"/>
                    </a:ext>
                  </a:extLst>
                </a:gridCol>
              </a:tblGrid>
              <a:tr h="3613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001750"/>
                  </a:ext>
                </a:extLst>
              </a:tr>
              <a:tr h="3613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MCNN[2]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109043"/>
                  </a:ext>
                </a:extLst>
              </a:tr>
              <a:tr h="63924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Switch CNN[3]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52743"/>
                  </a:ext>
                </a:extLst>
              </a:tr>
              <a:tr h="3613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CP-CNN[4]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222088"/>
                  </a:ext>
                </a:extLst>
              </a:tr>
              <a:tr h="3613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-CNN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912227"/>
                  </a:ext>
                </a:extLst>
              </a:tr>
            </a:tbl>
          </a:graphicData>
        </a:graphic>
      </p:graphicFrame>
      <p:sp>
        <p:nvSpPr>
          <p:cNvPr id="57" name="Google Shape;128;p13">
            <a:extLst>
              <a:ext uri="{FF2B5EF4-FFF2-40B4-BE49-F238E27FC236}">
                <a16:creationId xmlns:a16="http://schemas.microsoft.com/office/drawing/2014/main" id="{AB20036A-0CB4-B746-B903-C1909888ACFA}"/>
              </a:ext>
            </a:extLst>
          </p:cNvPr>
          <p:cNvSpPr txBox="1"/>
          <p:nvPr/>
        </p:nvSpPr>
        <p:spPr>
          <a:xfrm>
            <a:off x="32796201" y="14551439"/>
            <a:ext cx="776834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on World Expo dataset</a:t>
            </a:r>
            <a:endParaRPr dirty="0"/>
          </a:p>
        </p:txBody>
      </p:sp>
      <p:sp>
        <p:nvSpPr>
          <p:cNvPr id="59" name="Google Shape;131;p13">
            <a:extLst>
              <a:ext uri="{FF2B5EF4-FFF2-40B4-BE49-F238E27FC236}">
                <a16:creationId xmlns:a16="http://schemas.microsoft.com/office/drawing/2014/main" id="{065E752D-3247-E74E-8631-0535D854DCED}"/>
              </a:ext>
            </a:extLst>
          </p:cNvPr>
          <p:cNvSpPr/>
          <p:nvPr/>
        </p:nvSpPr>
        <p:spPr>
          <a:xfrm>
            <a:off x="35264250" y="25074002"/>
            <a:ext cx="5524956" cy="1644634"/>
          </a:xfrm>
          <a:prstGeom prst="rect">
            <a:avLst/>
          </a:prstGeom>
          <a:noFill/>
          <a:ln w="15875" cap="flat" cmpd="sng">
            <a:solidFill>
              <a:srgbClr val="9A201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826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7134BA-ED78-C944-BC70-2ED6192475D8}"/>
              </a:ext>
            </a:extLst>
          </p:cNvPr>
          <p:cNvSpPr txBox="1"/>
          <p:nvPr/>
        </p:nvSpPr>
        <p:spPr>
          <a:xfrm>
            <a:off x="35287842" y="25118197"/>
            <a:ext cx="5411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Contemporary Crowd Counting papers at ECCV 18.</a:t>
            </a:r>
          </a:p>
          <a:p>
            <a:pPr lvl="0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[a] Idrees, Haroon and Tayyab, Muhmmad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Athrey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Kishan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Zhang, Dong and Al-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Maadeed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Somaya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Rajpoot, Nasir and Shah, Mubarak, Composition Loss for Counting, Density Map Estimation and Localization in Dense Crowds</a:t>
            </a:r>
          </a:p>
          <a:p>
            <a:pPr lvl="0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[b] Cao,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Xinkun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Wang,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Zhipeng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Zhao,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Yanyun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Su, Fei, Scale Aggregation Network for Accurate and Efficient Crowd Counting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94E5E72-9A6A-B744-A990-36F6144FCED1}"/>
              </a:ext>
            </a:extLst>
          </p:cNvPr>
          <p:cNvGrpSpPr/>
          <p:nvPr/>
        </p:nvGrpSpPr>
        <p:grpSpPr>
          <a:xfrm>
            <a:off x="20978591" y="21690671"/>
            <a:ext cx="6009926" cy="4780175"/>
            <a:chOff x="1691640" y="551679"/>
            <a:chExt cx="6009926" cy="478017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CA8D01B-DD1C-E342-AF6C-C5CF605F7109}"/>
                </a:ext>
              </a:extLst>
            </p:cNvPr>
            <p:cNvSpPr/>
            <p:nvPr/>
          </p:nvSpPr>
          <p:spPr>
            <a:xfrm>
              <a:off x="1691640" y="551679"/>
              <a:ext cx="5559166" cy="188056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E105694-04CE-8C47-AE27-082E960A7DAB}"/>
                </a:ext>
              </a:extLst>
            </p:cNvPr>
            <p:cNvSpPr/>
            <p:nvPr/>
          </p:nvSpPr>
          <p:spPr>
            <a:xfrm>
              <a:off x="1691640" y="3168064"/>
              <a:ext cx="5559166" cy="188056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B38374C-7DC3-C144-ABA7-C45EE603BDC0}"/>
                </a:ext>
              </a:extLst>
            </p:cNvPr>
            <p:cNvCxnSpPr>
              <a:cxnSpLocks/>
              <a:stCxn id="62" idx="3"/>
            </p:cNvCxnSpPr>
            <p:nvPr/>
          </p:nvCxnSpPr>
          <p:spPr>
            <a:xfrm>
              <a:off x="7250806" y="1491963"/>
              <a:ext cx="45076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175A852-D521-9C41-9374-14630235FDD6}"/>
                </a:ext>
              </a:extLst>
            </p:cNvPr>
            <p:cNvCxnSpPr/>
            <p:nvPr/>
          </p:nvCxnSpPr>
          <p:spPr>
            <a:xfrm>
              <a:off x="7701566" y="1506953"/>
              <a:ext cx="0" cy="382490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716B49-B393-2241-B307-065FDE8DE5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1989" y="5331854"/>
              <a:ext cx="4179577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C911F9E-0005-C645-B302-3F5E77F1A3C6}"/>
                </a:ext>
              </a:extLst>
            </p:cNvPr>
            <p:cNvCxnSpPr>
              <a:cxnSpLocks/>
            </p:cNvCxnSpPr>
            <p:nvPr/>
          </p:nvCxnSpPr>
          <p:spPr>
            <a:xfrm>
              <a:off x="3536658" y="4757896"/>
              <a:ext cx="0" cy="57395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1FA2B6B-88FD-614D-B781-0125AE440A48}"/>
                </a:ext>
              </a:extLst>
            </p:cNvPr>
            <p:cNvCxnSpPr/>
            <p:nvPr/>
          </p:nvCxnSpPr>
          <p:spPr>
            <a:xfrm>
              <a:off x="3006306" y="4702629"/>
              <a:ext cx="243821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BF72B11-0339-934D-A67F-505A20632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6658" y="2769327"/>
              <a:ext cx="4164908" cy="1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C09A49C-22E3-2947-ADB6-3CE520CB250B}"/>
                </a:ext>
              </a:extLst>
            </p:cNvPr>
            <p:cNvCxnSpPr/>
            <p:nvPr/>
          </p:nvCxnSpPr>
          <p:spPr>
            <a:xfrm>
              <a:off x="3536658" y="2751909"/>
              <a:ext cx="0" cy="64443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7DBEC99-3602-0947-BEC4-197C511ECC09}"/>
                </a:ext>
              </a:extLst>
            </p:cNvPr>
            <p:cNvCxnSpPr/>
            <p:nvPr/>
          </p:nvCxnSpPr>
          <p:spPr>
            <a:xfrm>
              <a:off x="3006306" y="3396343"/>
              <a:ext cx="243821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BBF7D9A-7221-B048-8E46-29EBBC88CB90}"/>
                </a:ext>
              </a:extLst>
            </p:cNvPr>
            <p:cNvCxnSpPr>
              <a:cxnSpLocks/>
              <a:endCxn id="62" idx="3"/>
            </p:cNvCxnSpPr>
            <p:nvPr/>
          </p:nvCxnSpPr>
          <p:spPr>
            <a:xfrm>
              <a:off x="6393468" y="1117637"/>
              <a:ext cx="857338" cy="374326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CCA0162-B96F-B84B-8519-B4F4D1DF73F5}"/>
                </a:ext>
              </a:extLst>
            </p:cNvPr>
            <p:cNvCxnSpPr>
              <a:cxnSpLocks/>
              <a:stCxn id="84" idx="3"/>
              <a:endCxn id="62" idx="3"/>
            </p:cNvCxnSpPr>
            <p:nvPr/>
          </p:nvCxnSpPr>
          <p:spPr>
            <a:xfrm flipV="1">
              <a:off x="5823210" y="1491963"/>
              <a:ext cx="1427596" cy="529917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35F60139-8F1A-F34E-8EBA-73A452740877}"/>
                </a:ext>
              </a:extLst>
            </p:cNvPr>
            <p:cNvSpPr/>
            <p:nvPr/>
          </p:nvSpPr>
          <p:spPr>
            <a:xfrm>
              <a:off x="3002724" y="584657"/>
              <a:ext cx="481256" cy="61432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D4F32645-0543-AB4D-8C57-0F1753E8B9CA}"/>
                </a:ext>
              </a:extLst>
            </p:cNvPr>
            <p:cNvSpPr/>
            <p:nvPr/>
          </p:nvSpPr>
          <p:spPr>
            <a:xfrm>
              <a:off x="3683152" y="619048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83AD9BA8-5EF2-A04A-9D72-0369D8637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308" y="639806"/>
              <a:ext cx="470009" cy="47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2EE11360-2022-3344-9379-0909E5C9EF37}"/>
                </a:ext>
              </a:extLst>
            </p:cNvPr>
            <p:cNvCxnSpPr>
              <a:endCxn id="75" idx="2"/>
            </p:cNvCxnSpPr>
            <p:nvPr/>
          </p:nvCxnSpPr>
          <p:spPr>
            <a:xfrm flipV="1">
              <a:off x="3483980" y="918462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72C772E1-A83F-7742-9EF7-8C68C32DAB43}"/>
                </a:ext>
              </a:extLst>
            </p:cNvPr>
            <p:cNvSpPr/>
            <p:nvPr/>
          </p:nvSpPr>
          <p:spPr>
            <a:xfrm>
              <a:off x="4363580" y="619048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822358C-A23A-6040-AA80-1025F85C87C4}"/>
                </a:ext>
              </a:extLst>
            </p:cNvPr>
            <p:cNvCxnSpPr/>
            <p:nvPr/>
          </p:nvCxnSpPr>
          <p:spPr>
            <a:xfrm flipV="1">
              <a:off x="4164408" y="889207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4B75C5D-D574-6B46-9091-0A5D45343EB6}"/>
                </a:ext>
              </a:extLst>
            </p:cNvPr>
            <p:cNvCxnSpPr/>
            <p:nvPr/>
          </p:nvCxnSpPr>
          <p:spPr>
            <a:xfrm flipV="1">
              <a:off x="4844835" y="889207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CBFF43C-EF9D-1E42-85DB-2D98DC4ACF91}"/>
                </a:ext>
              </a:extLst>
            </p:cNvPr>
            <p:cNvCxnSpPr>
              <a:stCxn id="85" idx="3"/>
            </p:cNvCxnSpPr>
            <p:nvPr/>
          </p:nvCxnSpPr>
          <p:spPr>
            <a:xfrm flipV="1">
              <a:off x="2797297" y="918462"/>
              <a:ext cx="205427" cy="5540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983D10FE-09EF-8D43-99E4-8831C27D6FD0}"/>
                </a:ext>
              </a:extLst>
            </p:cNvPr>
            <p:cNvSpPr/>
            <p:nvPr/>
          </p:nvSpPr>
          <p:spPr>
            <a:xfrm>
              <a:off x="3002724" y="1717330"/>
              <a:ext cx="481256" cy="61432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7DA64BFD-6987-2048-B940-D4B79115F7A4}"/>
                </a:ext>
              </a:extLst>
            </p:cNvPr>
            <p:cNvSpPr/>
            <p:nvPr/>
          </p:nvSpPr>
          <p:spPr>
            <a:xfrm>
              <a:off x="3683152" y="1751721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5114C0B6-6DF5-9146-B41A-6A96DEC38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4007" y="1626684"/>
              <a:ext cx="779203" cy="79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4" descr="https://lh6.googleusercontent.com/Q9-I81yqx8XfoHdRifhssTNHi3O-aADe2uB92xgbg3UcnhOpIWNkXoAEq1v5OAxc44PoeZ4RK2jvAXpke0rAD8hNVScihKxcSpvs8EnOyjz1MGGIVeFgS4a4HC_YOJQYIWgAsG6QlD0">
              <a:extLst>
                <a:ext uri="{FF2B5EF4-FFF2-40B4-BE49-F238E27FC236}">
                  <a16:creationId xmlns:a16="http://schemas.microsoft.com/office/drawing/2014/main" id="{405CC1B2-8CC5-1F44-8437-F1CE65AF0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094" y="1077283"/>
              <a:ext cx="779203" cy="79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7A436E50-D52C-BF44-8569-846D35E7CDC5}"/>
                </a:ext>
              </a:extLst>
            </p:cNvPr>
            <p:cNvCxnSpPr>
              <a:endCxn id="83" idx="2"/>
            </p:cNvCxnSpPr>
            <p:nvPr/>
          </p:nvCxnSpPr>
          <p:spPr>
            <a:xfrm flipV="1">
              <a:off x="3483980" y="2051135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77C908ED-9B4E-1343-8ED8-A94C5F8E4C51}"/>
                </a:ext>
              </a:extLst>
            </p:cNvPr>
            <p:cNvSpPr/>
            <p:nvPr/>
          </p:nvSpPr>
          <p:spPr>
            <a:xfrm>
              <a:off x="4363580" y="1751721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6CF1F19-C067-D549-ABE3-746A3602C7FB}"/>
                </a:ext>
              </a:extLst>
            </p:cNvPr>
            <p:cNvCxnSpPr/>
            <p:nvPr/>
          </p:nvCxnSpPr>
          <p:spPr>
            <a:xfrm flipV="1">
              <a:off x="4164408" y="2021880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70981AC3-488D-7749-8EBD-B033976CC476}"/>
                </a:ext>
              </a:extLst>
            </p:cNvPr>
            <p:cNvCxnSpPr/>
            <p:nvPr/>
          </p:nvCxnSpPr>
          <p:spPr>
            <a:xfrm flipV="1">
              <a:off x="4844835" y="2021880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43A3FC71-F747-FF43-852D-9E2162560F38}"/>
                </a:ext>
              </a:extLst>
            </p:cNvPr>
            <p:cNvCxnSpPr>
              <a:stCxn id="85" idx="3"/>
              <a:endCxn id="82" idx="2"/>
            </p:cNvCxnSpPr>
            <p:nvPr/>
          </p:nvCxnSpPr>
          <p:spPr>
            <a:xfrm>
              <a:off x="2797297" y="1472479"/>
              <a:ext cx="205427" cy="5820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F5384CF2-49EB-6F42-B1F5-683BB76C93BC}"/>
                </a:ext>
              </a:extLst>
            </p:cNvPr>
            <p:cNvCxnSpPr/>
            <p:nvPr/>
          </p:nvCxnSpPr>
          <p:spPr>
            <a:xfrm>
              <a:off x="3527107" y="918462"/>
              <a:ext cx="0" cy="10427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08E7111-B3D0-5246-9E7C-3B1C6768E1F4}"/>
                </a:ext>
              </a:extLst>
            </p:cNvPr>
            <p:cNvCxnSpPr/>
            <p:nvPr/>
          </p:nvCxnSpPr>
          <p:spPr>
            <a:xfrm>
              <a:off x="3527107" y="1961182"/>
              <a:ext cx="15604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DC5375-ED45-FC45-AC41-BBD3FB627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5171" y="886597"/>
              <a:ext cx="180864" cy="26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FB6A5AE-5B1E-BD42-89CA-DFBD9A45BE9E}"/>
                </a:ext>
              </a:extLst>
            </p:cNvPr>
            <p:cNvCxnSpPr/>
            <p:nvPr/>
          </p:nvCxnSpPr>
          <p:spPr>
            <a:xfrm>
              <a:off x="6366035" y="886597"/>
              <a:ext cx="0" cy="4000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4004442-230A-E047-8802-56197812E5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5983" y="1286604"/>
              <a:ext cx="28000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F8730BC-39A3-F54C-90BA-761F7D16CE39}"/>
                </a:ext>
              </a:extLst>
            </p:cNvPr>
            <p:cNvCxnSpPr/>
            <p:nvPr/>
          </p:nvCxnSpPr>
          <p:spPr>
            <a:xfrm>
              <a:off x="3565983" y="1289214"/>
              <a:ext cx="0" cy="578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8D553591-CF29-A447-94A4-9941F9C5ACBA}"/>
                </a:ext>
              </a:extLst>
            </p:cNvPr>
            <p:cNvCxnSpPr/>
            <p:nvPr/>
          </p:nvCxnSpPr>
          <p:spPr>
            <a:xfrm>
              <a:off x="3622823" y="1867674"/>
              <a:ext cx="6032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71DEA73F-CA2E-6043-B2EB-C3D9BBCCF7CC}"/>
                </a:ext>
              </a:extLst>
            </p:cNvPr>
            <p:cNvSpPr/>
            <p:nvPr/>
          </p:nvSpPr>
          <p:spPr>
            <a:xfrm>
              <a:off x="5038384" y="621683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090041DF-42C9-3341-A94D-4E59A2FEC83A}"/>
                </a:ext>
              </a:extLst>
            </p:cNvPr>
            <p:cNvCxnSpPr/>
            <p:nvPr/>
          </p:nvCxnSpPr>
          <p:spPr>
            <a:xfrm flipV="1">
              <a:off x="5523927" y="897583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6B8B4DCC-4B1A-5F4A-8DAF-16D4CA46782C}"/>
                </a:ext>
              </a:extLst>
            </p:cNvPr>
            <p:cNvSpPr/>
            <p:nvPr/>
          </p:nvSpPr>
          <p:spPr>
            <a:xfrm>
              <a:off x="2999676" y="3196793"/>
              <a:ext cx="481256" cy="61432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9A3D19D1-5269-574B-8871-D4A8CE82C214}"/>
                </a:ext>
              </a:extLst>
            </p:cNvPr>
            <p:cNvSpPr/>
            <p:nvPr/>
          </p:nvSpPr>
          <p:spPr>
            <a:xfrm>
              <a:off x="3680104" y="3231184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67AC679A-712D-A744-AE3B-C080140AF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260" y="3251942"/>
              <a:ext cx="470009" cy="47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3B4EB34-C5B5-2340-AD8E-AF5B274DB469}"/>
                </a:ext>
              </a:extLst>
            </p:cNvPr>
            <p:cNvCxnSpPr>
              <a:endCxn id="145" idx="2"/>
            </p:cNvCxnSpPr>
            <p:nvPr/>
          </p:nvCxnSpPr>
          <p:spPr>
            <a:xfrm flipV="1">
              <a:off x="3480932" y="3530598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C9C7AFEE-3370-FA4A-917A-086890353502}"/>
                </a:ext>
              </a:extLst>
            </p:cNvPr>
            <p:cNvSpPr/>
            <p:nvPr/>
          </p:nvSpPr>
          <p:spPr>
            <a:xfrm>
              <a:off x="4360532" y="3231184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6B8265DC-11F1-9846-9BE3-BE3A138D6364}"/>
                </a:ext>
              </a:extLst>
            </p:cNvPr>
            <p:cNvCxnSpPr/>
            <p:nvPr/>
          </p:nvCxnSpPr>
          <p:spPr>
            <a:xfrm flipV="1">
              <a:off x="4161360" y="3501343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D18AEB42-4655-2841-9457-5E3EFAE1D2CF}"/>
                </a:ext>
              </a:extLst>
            </p:cNvPr>
            <p:cNvCxnSpPr/>
            <p:nvPr/>
          </p:nvCxnSpPr>
          <p:spPr>
            <a:xfrm flipV="1">
              <a:off x="4841787" y="3501343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189B2958-BB02-8B4C-8EBB-D00B1E1A01E0}"/>
                </a:ext>
              </a:extLst>
            </p:cNvPr>
            <p:cNvCxnSpPr>
              <a:stCxn id="155" idx="3"/>
            </p:cNvCxnSpPr>
            <p:nvPr/>
          </p:nvCxnSpPr>
          <p:spPr>
            <a:xfrm flipV="1">
              <a:off x="2794249" y="3530598"/>
              <a:ext cx="205427" cy="5540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46740B82-EF73-9B40-A194-967B2B5F7F99}"/>
                </a:ext>
              </a:extLst>
            </p:cNvPr>
            <p:cNvSpPr/>
            <p:nvPr/>
          </p:nvSpPr>
          <p:spPr>
            <a:xfrm>
              <a:off x="2999676" y="4329466"/>
              <a:ext cx="481256" cy="61432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3A2B65F0-370F-914B-B91A-8CB44AF1FC70}"/>
                </a:ext>
              </a:extLst>
            </p:cNvPr>
            <p:cNvSpPr/>
            <p:nvPr/>
          </p:nvSpPr>
          <p:spPr>
            <a:xfrm>
              <a:off x="3680104" y="4363857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4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1EE3262B-1CFF-F745-9094-8B73D8217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959" y="4238820"/>
              <a:ext cx="779203" cy="79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4" descr="https://lh6.googleusercontent.com/Q9-I81yqx8XfoHdRifhssTNHi3O-aADe2uB92xgbg3UcnhOpIWNkXoAEq1v5OAxc44PoeZ4RK2jvAXpke0rAD8hNVScihKxcSpvs8EnOyjz1MGGIVeFgS4a4HC_YOJQYIWgAsG6QlD0">
              <a:extLst>
                <a:ext uri="{FF2B5EF4-FFF2-40B4-BE49-F238E27FC236}">
                  <a16:creationId xmlns:a16="http://schemas.microsoft.com/office/drawing/2014/main" id="{E8144D69-7050-204B-8887-2026F1FC4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046" y="3689419"/>
              <a:ext cx="779203" cy="790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C53BA1DA-F12D-AF42-AE4E-1C3CF98A9608}"/>
                </a:ext>
              </a:extLst>
            </p:cNvPr>
            <p:cNvCxnSpPr>
              <a:endCxn id="153" idx="2"/>
            </p:cNvCxnSpPr>
            <p:nvPr/>
          </p:nvCxnSpPr>
          <p:spPr>
            <a:xfrm flipV="1">
              <a:off x="3480932" y="4663271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08695B3C-B607-884A-8B30-B7704470F9F6}"/>
                </a:ext>
              </a:extLst>
            </p:cNvPr>
            <p:cNvSpPr/>
            <p:nvPr/>
          </p:nvSpPr>
          <p:spPr>
            <a:xfrm>
              <a:off x="4360532" y="4363857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2701A6B-9ADD-504B-8E87-B20995CAA343}"/>
                </a:ext>
              </a:extLst>
            </p:cNvPr>
            <p:cNvCxnSpPr/>
            <p:nvPr/>
          </p:nvCxnSpPr>
          <p:spPr>
            <a:xfrm flipV="1">
              <a:off x="4161360" y="4634016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708B6BFC-8858-9149-9600-366E56E5D89E}"/>
                </a:ext>
              </a:extLst>
            </p:cNvPr>
            <p:cNvCxnSpPr/>
            <p:nvPr/>
          </p:nvCxnSpPr>
          <p:spPr>
            <a:xfrm flipV="1">
              <a:off x="4841787" y="4634016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98622935-CBD8-1B43-A7FD-F2D9365CE170}"/>
                </a:ext>
              </a:extLst>
            </p:cNvPr>
            <p:cNvCxnSpPr>
              <a:stCxn id="155" idx="3"/>
              <a:endCxn id="152" idx="2"/>
            </p:cNvCxnSpPr>
            <p:nvPr/>
          </p:nvCxnSpPr>
          <p:spPr>
            <a:xfrm>
              <a:off x="2794249" y="4084615"/>
              <a:ext cx="205427" cy="58201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EBA3DF3-82AD-474E-B7BB-D2BCBB2ADC2E}"/>
                </a:ext>
              </a:extLst>
            </p:cNvPr>
            <p:cNvCxnSpPr/>
            <p:nvPr/>
          </p:nvCxnSpPr>
          <p:spPr>
            <a:xfrm>
              <a:off x="3524059" y="3530598"/>
              <a:ext cx="0" cy="104272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54BB3967-4306-A047-A5A7-45996B7CBB94}"/>
                </a:ext>
              </a:extLst>
            </p:cNvPr>
            <p:cNvCxnSpPr/>
            <p:nvPr/>
          </p:nvCxnSpPr>
          <p:spPr>
            <a:xfrm>
              <a:off x="3524059" y="4573318"/>
              <a:ext cx="15604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20B47FB-1BB8-D448-B4AA-DE8ADF3282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2123" y="3498733"/>
              <a:ext cx="180864" cy="26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60E2D2F-C4F6-5D47-AB9E-CD24C75A9D8C}"/>
                </a:ext>
              </a:extLst>
            </p:cNvPr>
            <p:cNvCxnSpPr/>
            <p:nvPr/>
          </p:nvCxnSpPr>
          <p:spPr>
            <a:xfrm>
              <a:off x="6362987" y="3498733"/>
              <a:ext cx="0" cy="40000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5183660-132B-0F42-B26A-B89764311D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5983" y="3898740"/>
              <a:ext cx="27970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EC062134-87F9-3C4B-AAC3-493F4DD94563}"/>
                </a:ext>
              </a:extLst>
            </p:cNvPr>
            <p:cNvCxnSpPr/>
            <p:nvPr/>
          </p:nvCxnSpPr>
          <p:spPr>
            <a:xfrm>
              <a:off x="3565983" y="3898740"/>
              <a:ext cx="0" cy="578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B3CD588B-324A-3C45-AAD2-FF746B56D815}"/>
                </a:ext>
              </a:extLst>
            </p:cNvPr>
            <p:cNvCxnSpPr/>
            <p:nvPr/>
          </p:nvCxnSpPr>
          <p:spPr>
            <a:xfrm>
              <a:off x="3619775" y="4479810"/>
              <a:ext cx="60329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1DFA4CD3-E7F9-6345-9570-EE93AD454835}"/>
                </a:ext>
              </a:extLst>
            </p:cNvPr>
            <p:cNvSpPr/>
            <p:nvPr/>
          </p:nvSpPr>
          <p:spPr>
            <a:xfrm>
              <a:off x="5035336" y="3233819"/>
              <a:ext cx="481256" cy="545540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F96D4141-ADBD-8545-8455-93DB6C164AA6}"/>
                </a:ext>
              </a:extLst>
            </p:cNvPr>
            <p:cNvCxnSpPr/>
            <p:nvPr/>
          </p:nvCxnSpPr>
          <p:spPr>
            <a:xfrm flipV="1">
              <a:off x="5520879" y="3509719"/>
              <a:ext cx="199172" cy="261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99C53B9-46C7-9E49-9DAD-03B0926C26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5983" y="4477200"/>
              <a:ext cx="5379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820BD46B-9397-EB47-B100-231C8B907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5983" y="1872317"/>
              <a:ext cx="5379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4B158BED-403F-3742-A149-78C5A2CA7683}"/>
                </a:ext>
              </a:extLst>
            </p:cNvPr>
            <p:cNvCxnSpPr>
              <a:cxnSpLocks/>
            </p:cNvCxnSpPr>
            <p:nvPr/>
          </p:nvCxnSpPr>
          <p:spPr>
            <a:xfrm>
              <a:off x="3524747" y="3385747"/>
              <a:ext cx="157853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88590169-E7A2-0D45-83F8-DBF0A7F90806}"/>
                </a:ext>
              </a:extLst>
            </p:cNvPr>
            <p:cNvCxnSpPr>
              <a:cxnSpLocks/>
            </p:cNvCxnSpPr>
            <p:nvPr/>
          </p:nvCxnSpPr>
          <p:spPr>
            <a:xfrm>
              <a:off x="3523154" y="4757896"/>
              <a:ext cx="157853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465436D-4209-9F47-AD3E-08D485EA8A30}"/>
              </a:ext>
            </a:extLst>
          </p:cNvPr>
          <p:cNvGrpSpPr/>
          <p:nvPr/>
        </p:nvGrpSpPr>
        <p:grpSpPr>
          <a:xfrm>
            <a:off x="14852152" y="6326380"/>
            <a:ext cx="11653139" cy="3810210"/>
            <a:chOff x="481037" y="1515916"/>
            <a:chExt cx="10355597" cy="3226905"/>
          </a:xfrm>
        </p:grpSpPr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9655E39C-278D-0B4C-AE3C-0DFD15D7849D}"/>
                </a:ext>
              </a:extLst>
            </p:cNvPr>
            <p:cNvSpPr/>
            <p:nvPr/>
          </p:nvSpPr>
          <p:spPr>
            <a:xfrm>
              <a:off x="2826155" y="1515916"/>
              <a:ext cx="1146219" cy="1081824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805929A8-6D9A-9649-A7D3-834F7B5AC0AA}"/>
                </a:ext>
              </a:extLst>
            </p:cNvPr>
            <p:cNvSpPr/>
            <p:nvPr/>
          </p:nvSpPr>
          <p:spPr>
            <a:xfrm>
              <a:off x="4446746" y="1576478"/>
              <a:ext cx="1146219" cy="96070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7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D3B0D196-FB1C-FC47-A17B-15BA939FD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072" y="1613033"/>
              <a:ext cx="1119433" cy="83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9A799C5C-7A55-4D43-9434-302619C53BC2}"/>
                </a:ext>
              </a:extLst>
            </p:cNvPr>
            <p:cNvCxnSpPr>
              <a:endCxn id="176" idx="2"/>
            </p:cNvCxnSpPr>
            <p:nvPr/>
          </p:nvCxnSpPr>
          <p:spPr>
            <a:xfrm flipV="1">
              <a:off x="3972374" y="2103749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5B81CD6C-4A71-4142-9B49-5ECA9F56D422}"/>
                </a:ext>
              </a:extLst>
            </p:cNvPr>
            <p:cNvSpPr/>
            <p:nvPr/>
          </p:nvSpPr>
          <p:spPr>
            <a:xfrm>
              <a:off x="6067337" y="1576478"/>
              <a:ext cx="1146219" cy="96070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3BAF3A88-9D15-BC45-8F46-D06A9395A43E}"/>
                </a:ext>
              </a:extLst>
            </p:cNvPr>
            <p:cNvCxnSpPr/>
            <p:nvPr/>
          </p:nvCxnSpPr>
          <p:spPr>
            <a:xfrm flipV="1">
              <a:off x="5592965" y="2052231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216BAA0-8D3B-C548-B583-B9753C986B78}"/>
                </a:ext>
              </a:extLst>
            </p:cNvPr>
            <p:cNvCxnSpPr/>
            <p:nvPr/>
          </p:nvCxnSpPr>
          <p:spPr>
            <a:xfrm flipV="1">
              <a:off x="7213556" y="2052231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3440B40C-41E0-9442-B0EC-2D9DC5EFE553}"/>
                </a:ext>
              </a:extLst>
            </p:cNvPr>
            <p:cNvCxnSpPr>
              <a:stCxn id="186" idx="3"/>
            </p:cNvCxnSpPr>
            <p:nvPr/>
          </p:nvCxnSpPr>
          <p:spPr>
            <a:xfrm flipV="1">
              <a:off x="2336884" y="2103749"/>
              <a:ext cx="489271" cy="97562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C9B0B87A-F3E6-9C42-B868-A5F0D6204169}"/>
                </a:ext>
              </a:extLst>
            </p:cNvPr>
            <p:cNvSpPr/>
            <p:nvPr/>
          </p:nvSpPr>
          <p:spPr>
            <a:xfrm>
              <a:off x="2826155" y="3510563"/>
              <a:ext cx="1146219" cy="1081824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F4A7DAF8-CCC0-734D-A178-B4636370AE03}"/>
                </a:ext>
              </a:extLst>
            </p:cNvPr>
            <p:cNvSpPr/>
            <p:nvPr/>
          </p:nvSpPr>
          <p:spPr>
            <a:xfrm>
              <a:off x="4446746" y="3571125"/>
              <a:ext cx="1146219" cy="96070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5" name="Picture 2" descr="https://lh6.googleusercontent.com/p42uB3_ZyCBIZFK3SeKu3OpwLRz_WVCCBjENu8FdePvk6G9FJK2G1yB1gsApAzGUqyoX6DuUVaCm0SfxM_qJHrQjXiEtMln-KTcXP0vr0CDW8AvruT3o4dDIk43GYRQXAlHSngSJOHA">
              <a:extLst>
                <a:ext uri="{FF2B5EF4-FFF2-40B4-BE49-F238E27FC236}">
                  <a16:creationId xmlns:a16="http://schemas.microsoft.com/office/drawing/2014/main" id="{3E98F38B-D723-8344-9456-600C4F630E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7928" y="3350935"/>
              <a:ext cx="1855847" cy="139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4" descr="https://lh6.googleusercontent.com/Q9-I81yqx8XfoHdRifhssTNHi3O-aADe2uB92xgbg3UcnhOpIWNkXoAEq1v5OAxc44PoeZ4RK2jvAXpke0rAD8hNVScihKxcSpvs8EnOyjz1MGGIVeFgS4a4HC_YOJQYIWgAsG6QlD0">
              <a:extLst>
                <a:ext uri="{FF2B5EF4-FFF2-40B4-BE49-F238E27FC236}">
                  <a16:creationId xmlns:a16="http://schemas.microsoft.com/office/drawing/2014/main" id="{B98DFA36-6679-BF49-806F-E76E32217B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37" y="2383434"/>
              <a:ext cx="1855847" cy="139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18FF33DC-1F69-2346-A0D3-C9459033F9F9}"/>
                </a:ext>
              </a:extLst>
            </p:cNvPr>
            <p:cNvCxnSpPr>
              <a:endCxn id="184" idx="2"/>
            </p:cNvCxnSpPr>
            <p:nvPr/>
          </p:nvCxnSpPr>
          <p:spPr>
            <a:xfrm flipV="1">
              <a:off x="3972374" y="4098396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C92B4566-2109-DB46-8A69-46B75BAD443D}"/>
                </a:ext>
              </a:extLst>
            </p:cNvPr>
            <p:cNvSpPr/>
            <p:nvPr/>
          </p:nvSpPr>
          <p:spPr>
            <a:xfrm>
              <a:off x="6067337" y="3571125"/>
              <a:ext cx="1146219" cy="96070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492D2FD4-8634-4F44-A1C4-2D0E3B34BF4F}"/>
                </a:ext>
              </a:extLst>
            </p:cNvPr>
            <p:cNvCxnSpPr/>
            <p:nvPr/>
          </p:nvCxnSpPr>
          <p:spPr>
            <a:xfrm flipV="1">
              <a:off x="5592965" y="4046878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17627686-03A9-ED48-8FC8-D475E1521BCF}"/>
                </a:ext>
              </a:extLst>
            </p:cNvPr>
            <p:cNvCxnSpPr/>
            <p:nvPr/>
          </p:nvCxnSpPr>
          <p:spPr>
            <a:xfrm flipV="1">
              <a:off x="7213556" y="4046878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0EB38336-AD5C-B14B-9DD4-59C0CDF193A2}"/>
                </a:ext>
              </a:extLst>
            </p:cNvPr>
            <p:cNvCxnSpPr>
              <a:stCxn id="186" idx="3"/>
              <a:endCxn id="183" idx="2"/>
            </p:cNvCxnSpPr>
            <p:nvPr/>
          </p:nvCxnSpPr>
          <p:spPr>
            <a:xfrm>
              <a:off x="2336884" y="3079377"/>
              <a:ext cx="489271" cy="10249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4C6789A-C325-A843-B9AB-A7CB97A69F6A}"/>
                </a:ext>
              </a:extLst>
            </p:cNvPr>
            <p:cNvCxnSpPr/>
            <p:nvPr/>
          </p:nvCxnSpPr>
          <p:spPr>
            <a:xfrm>
              <a:off x="4075090" y="2103749"/>
              <a:ext cx="0" cy="183623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D0A15B9F-ED8D-0747-97FC-26F6CED3826A}"/>
                </a:ext>
              </a:extLst>
            </p:cNvPr>
            <p:cNvCxnSpPr/>
            <p:nvPr/>
          </p:nvCxnSpPr>
          <p:spPr>
            <a:xfrm>
              <a:off x="4075090" y="3939988"/>
              <a:ext cx="37165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393607C-7030-7648-8409-FC5FEA51A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5866" y="2047634"/>
              <a:ext cx="430768" cy="45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DD9A9345-BBBB-3044-8EEB-A7DED6508022}"/>
                </a:ext>
              </a:extLst>
            </p:cNvPr>
            <p:cNvCxnSpPr/>
            <p:nvPr/>
          </p:nvCxnSpPr>
          <p:spPr>
            <a:xfrm>
              <a:off x="10836634" y="2047634"/>
              <a:ext cx="0" cy="7044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31CCF8E7-6ED6-CD4B-8E4C-B01BB96BAA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3059" y="2752050"/>
              <a:ext cx="65335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25F506E-F4E6-2145-9033-D50B5874A13D}"/>
                </a:ext>
              </a:extLst>
            </p:cNvPr>
            <p:cNvCxnSpPr/>
            <p:nvPr/>
          </p:nvCxnSpPr>
          <p:spPr>
            <a:xfrm>
              <a:off x="4303059" y="2752050"/>
              <a:ext cx="0" cy="101867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735F4EE2-3B52-1044-A3D4-4F37019065F1}"/>
                </a:ext>
              </a:extLst>
            </p:cNvPr>
            <p:cNvCxnSpPr/>
            <p:nvPr/>
          </p:nvCxnSpPr>
          <p:spPr>
            <a:xfrm>
              <a:off x="4303059" y="3775320"/>
              <a:ext cx="14368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Cube 198">
              <a:extLst>
                <a:ext uri="{FF2B5EF4-FFF2-40B4-BE49-F238E27FC236}">
                  <a16:creationId xmlns:a16="http://schemas.microsoft.com/office/drawing/2014/main" id="{3FEF273E-17A0-9C42-BEDF-74F445E2DCEA}"/>
                </a:ext>
              </a:extLst>
            </p:cNvPr>
            <p:cNvSpPr/>
            <p:nvPr/>
          </p:nvSpPr>
          <p:spPr>
            <a:xfrm>
              <a:off x="7674535" y="1581119"/>
              <a:ext cx="1146219" cy="960701"/>
            </a:xfrm>
            <a:prstGeom prst="cube">
              <a:avLst>
                <a:gd name="adj" fmla="val 97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4CFCD682-2C2D-7742-A83B-BE0EB3FF7BFA}"/>
                </a:ext>
              </a:extLst>
            </p:cNvPr>
            <p:cNvCxnSpPr/>
            <p:nvPr/>
          </p:nvCxnSpPr>
          <p:spPr>
            <a:xfrm flipV="1">
              <a:off x="8830965" y="2066982"/>
              <a:ext cx="474372" cy="45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997</Words>
  <Application>Microsoft Macintosh PowerPoint</Application>
  <PresentationFormat>Custom</PresentationFormat>
  <Paragraphs>225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Minh Hoai  Nguyen</cp:lastModifiedBy>
  <cp:revision>22</cp:revision>
  <cp:lastPrinted>2018-09-05T22:55:43Z</cp:lastPrinted>
  <dcterms:modified xsi:type="dcterms:W3CDTF">2018-09-06T19:02:55Z</dcterms:modified>
</cp:coreProperties>
</file>