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66" r:id="rId6"/>
    <p:sldId id="264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8" r:id="rId16"/>
    <p:sldId id="296" r:id="rId17"/>
    <p:sldId id="279" r:id="rId18"/>
    <p:sldId id="280" r:id="rId19"/>
    <p:sldId id="281" r:id="rId20"/>
    <p:sldId id="295" r:id="rId21"/>
    <p:sldId id="290" r:id="rId22"/>
    <p:sldId id="282" r:id="rId23"/>
    <p:sldId id="283" r:id="rId24"/>
    <p:sldId id="289" r:id="rId25"/>
    <p:sldId id="285" r:id="rId26"/>
    <p:sldId id="286" r:id="rId27"/>
    <p:sldId id="292" r:id="rId28"/>
    <p:sldId id="293" r:id="rId29"/>
    <p:sldId id="288" r:id="rId30"/>
  </p:sldIdLst>
  <p:sldSz cx="9144000" cy="5143500" type="screen16x9"/>
  <p:notesSz cx="6858000" cy="9144000"/>
  <p:embeddedFontLst>
    <p:embeddedFont>
      <p:font typeface="Tahoma" pitchFamily="34" charset="0"/>
      <p:regular r:id="rId32"/>
      <p:bold r:id="rId33"/>
    </p:embeddedFont>
    <p:embeddedFont>
      <p:font typeface="Novecento wide UltraLight" charset="0"/>
      <p:bold r:id="rId34"/>
    </p:embeddedFont>
    <p:embeddedFont>
      <p:font typeface="Novecento wide Light" charset="0"/>
      <p:regular r:id="rId35"/>
      <p:bold r:id="rId36"/>
    </p:embeddedFont>
    <p:embeddedFont>
      <p:font typeface="Novecento wide Normal" charset="0"/>
      <p:regular r:id="rId37"/>
    </p:embeddedFont>
    <p:embeddedFont>
      <p:font typeface="Cambria Math" pitchFamily="18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558ED5"/>
    <a:srgbClr val="E46C0A"/>
    <a:srgbClr val="403152"/>
    <a:srgbClr val="040F1D"/>
    <a:srgbClr val="BBBCD2"/>
    <a:srgbClr val="B9C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454" autoAdjust="0"/>
  </p:normalViewPr>
  <p:slideViewPr>
    <p:cSldViewPr>
      <p:cViewPr varScale="1">
        <p:scale>
          <a:sx n="92" d="100"/>
          <a:sy n="92" d="100"/>
        </p:scale>
        <p:origin x="-114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069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85D61-6AC6-45B4-904B-FD1F4A75EA7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40AB3-26F6-4177-AE5A-A2778C6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Hello, I’m Nafees Ahmed</a:t>
            </a:r>
            <a:r>
              <a:rPr lang="en-US" baseline="0" smtClean="0"/>
              <a:t> from Stony Brook University and welcome to the presentation of our work on adapting Human Computation for visualization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6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r>
              <a:rPr lang="en-US" baseline="0" dirty="0" smtClean="0"/>
              <a:t> pipeline can be approached from two different angles – rendering &amp; design. One immediate candidate of human involvement is evaluation of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r>
              <a:rPr lang="en-US" baseline="0" dirty="0" smtClean="0"/>
              <a:t> of having a proper study for true evaluation visualization methods is well accepted. </a:t>
            </a:r>
          </a:p>
          <a:p>
            <a:r>
              <a:rPr lang="en-US" baseline="0" dirty="0" smtClean="0"/>
              <a:t>But if we do it in the controlled environment, we suffer from it’s cost and lack of participants.</a:t>
            </a:r>
          </a:p>
          <a:p>
            <a:r>
              <a:rPr lang="en-US" baseline="0" dirty="0" smtClean="0"/>
              <a:t>Crowd sourcing alleviates the issue of doing a large study to some extent, but the data we gather is always going to be noisy.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work, we wanted to see if a purpose driven game can be a better platform</a:t>
            </a:r>
            <a:r>
              <a:rPr lang="en-US" baseline="0" dirty="0" smtClean="0"/>
              <a:t> for evaluation..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 we considered is rather a simple one, evaluate the performance of color</a:t>
            </a:r>
            <a:r>
              <a:rPr lang="en-US" baseline="0" dirty="0" smtClean="0"/>
              <a:t> blending algorithms in terms of transparency perception.</a:t>
            </a:r>
          </a:p>
          <a:p>
            <a:r>
              <a:rPr lang="en-US" baseline="0" dirty="0" smtClean="0"/>
              <a:t>And transparency perception is the ability to guess the ordering between two layers given the blended color.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8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considered evaluating the classic</a:t>
            </a:r>
            <a:r>
              <a:rPr lang="en-US" baseline="0" dirty="0" smtClean="0"/>
              <a:t> porter and duff alpha blending. And also few of the newer ones. </a:t>
            </a:r>
          </a:p>
          <a:p>
            <a:r>
              <a:rPr lang="en-US" baseline="0" dirty="0" smtClean="0"/>
              <a:t>[For evaluation of an algorithm, we decided to take a brute force approach of have user evaluation of the whole color space of foreground, background and transparency levels.]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0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achieve such big data collection, we created a game  titled disguise.</a:t>
            </a:r>
          </a:p>
          <a:p>
            <a:r>
              <a:rPr lang="en-US" baseline="0" dirty="0" smtClean="0"/>
              <a:t>It can be thought of as an arcade game, where the player has to survive the attacks from “intruders”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intruders are floating semitransparent circles that blow up eventually.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Intruders can float</a:t>
            </a:r>
            <a:r>
              <a:rPr lang="en-US" baseline="0" dirty="0" smtClean="0"/>
              <a:t> over the collectors or under the collectors. The players can guess the ordering only by looking at the composite color when they are on top of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6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presentation,</a:t>
            </a:r>
            <a:r>
              <a:rPr lang="en-US" baseline="0" dirty="0" smtClean="0"/>
              <a:t> the things I will discuss is </a:t>
            </a:r>
          </a:p>
          <a:p>
            <a:r>
              <a:rPr lang="en-US" baseline="0" dirty="0" smtClean="0"/>
              <a:t>- What exactly we mean when we say Human Computation.</a:t>
            </a:r>
          </a:p>
          <a:p>
            <a:r>
              <a:rPr lang="en-US" baseline="0" dirty="0" smtClean="0"/>
              <a:t>- Why people in visualization research should be interested in this topic.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A demonstration of a Purpose Driven Game for evaluation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What we observed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And finally finish with a look into the future.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core essence behind Human Computation, as you may have already guessed, is to have a real person do the computational task -</a:t>
            </a:r>
          </a:p>
          <a:p>
            <a:r>
              <a:rPr lang="en-US" baseline="0" dirty="0" smtClean="0"/>
              <a:t>provided  that he is good at it.</a:t>
            </a:r>
          </a:p>
          <a:p>
            <a:r>
              <a:rPr lang="en-US" baseline="0" dirty="0" smtClean="0"/>
              <a:t>But why humans?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5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Computers have</a:t>
            </a:r>
            <a:r>
              <a:rPr lang="en-US" baseline="0" dirty="0" smtClean="0"/>
              <a:t> always been great in solving numerical problems. But, when it comes to understanding pictures, music or patterns, human brain still outperforms most of the known AI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the best of the both</a:t>
            </a:r>
            <a:r>
              <a:rPr lang="en-US" baseline="0" dirty="0" smtClean="0"/>
              <a:t> worlds, we can think of a hybrid computer where a real person is helping the machine to solve the problem in hand.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can be</a:t>
            </a:r>
            <a:r>
              <a:rPr lang="en-US" baseline="0" dirty="0" smtClean="0"/>
              <a:t> done through a crow-sourced platform like Mechanical Turk. </a:t>
            </a:r>
            <a:r>
              <a:rPr lang="en-US" dirty="0" smtClean="0"/>
              <a:t>But, Human Computation</a:t>
            </a:r>
            <a:r>
              <a:rPr lang="en-US" baseline="0" dirty="0" smtClean="0"/>
              <a:t> thinks even beyond that…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</a:t>
            </a:r>
            <a:r>
              <a:rPr lang="en-US" baseline="0" dirty="0" smtClean="0"/>
              <a:t> mechanism is to have </a:t>
            </a:r>
            <a:r>
              <a:rPr lang="en-US" dirty="0" smtClean="0"/>
              <a:t>a purpose driven game for solving</a:t>
            </a:r>
            <a:r>
              <a:rPr lang="en-US" baseline="0" dirty="0" smtClean="0"/>
              <a:t> things computer are troubled with. This idea has been particularly successful in solving problems Vision, Computational Biology and AI.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how does</a:t>
            </a:r>
            <a:r>
              <a:rPr lang="en-US" baseline="0" dirty="0" smtClean="0"/>
              <a:t> it really help visualization?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9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Visualization, as we all know, is all about making meaningful and understandable pictures from data.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human brain and vision is much faster and more accurate than most known algorithms.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this seems like an useful technique to try, we looked into the visualization pipeline to understand where it can be handy.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0AB3-26F6-4177-AE5A-A2778C6519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40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812131"/>
          </a:xfrm>
        </p:spPr>
        <p:txBody>
          <a:bodyPr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  <a:latin typeface="Novecento wide Normal" pitchFamily="50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7772400" cy="1295400"/>
          </a:xfrm>
        </p:spPr>
        <p:txBody>
          <a:bodyPr/>
          <a:lstStyle>
            <a:lvl1pPr marL="0" indent="0">
              <a:buNone/>
              <a:defRPr>
                <a:solidFill>
                  <a:srgbClr val="B9C3D1"/>
                </a:solidFill>
                <a:latin typeface="Novecento wide Light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SUBTITLE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1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nafees\Downloads\UNIVERSITY logos\UNIVERSITY logos\jpg\SBU horz_2cl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87117"/>
            <a:ext cx="1828800" cy="3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495800" y="4778573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40F1D"/>
                </a:solidFill>
                <a:latin typeface="HYPE" pitchFamily="2" charset="0"/>
              </a:rPr>
              <a:t>VISUAL ANALYTICS AND IMAGING LAB</a:t>
            </a:r>
            <a:endParaRPr lang="en-US" sz="1400" dirty="0">
              <a:solidFill>
                <a:srgbClr val="040F1D"/>
              </a:solidFill>
              <a:latin typeface="H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8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62C988-F9EB-4A1D-AB96-F238219422C3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7E303D-2D32-4DC5-8146-69CED3C4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Novecento wide Ligh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40F1D"/>
          </a:solidFill>
          <a:latin typeface="HYPE" pitchFamily="2" charset="0"/>
          <a:ea typeface="Gram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40F1D"/>
          </a:solidFill>
          <a:latin typeface="HY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40F1D"/>
          </a:solidFill>
          <a:latin typeface="HY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40F1D"/>
          </a:solidFill>
          <a:latin typeface="HY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40F1D"/>
          </a:solidFill>
          <a:latin typeface="HY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zizhen@cs.stonybrook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9050"/>
            <a:ext cx="8534400" cy="3200400"/>
          </a:xfrm>
        </p:spPr>
        <p:txBody>
          <a:bodyPr>
            <a:normAutofit/>
          </a:bodyPr>
          <a:lstStyle/>
          <a:p>
            <a:pPr algn="l">
              <a:lnSpc>
                <a:spcPts val="4300"/>
              </a:lnSpc>
            </a:pPr>
            <a:r>
              <a:rPr lang="en-US" dirty="0" smtClean="0">
                <a:solidFill>
                  <a:schemeClr val="bg1"/>
                </a:solidFill>
                <a:latin typeface="Novecento wide UltraLight" pitchFamily="50" charset="0"/>
              </a:rPr>
              <a:t>HUMAN COMPUTATION</a:t>
            </a:r>
            <a:br>
              <a:rPr lang="en-US" dirty="0" smtClean="0">
                <a:solidFill>
                  <a:schemeClr val="bg1"/>
                </a:solidFill>
                <a:latin typeface="Novecento wide UltraLight" pitchFamily="50" charset="0"/>
              </a:rPr>
            </a:br>
            <a:r>
              <a:rPr lang="en-US" dirty="0" smtClean="0">
                <a:solidFill>
                  <a:schemeClr val="bg1"/>
                </a:solidFill>
                <a:latin typeface="Novecento wide UltraLight" pitchFamily="50" charset="0"/>
              </a:rPr>
              <a:t>IN VISUALIZATION: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HYPE" pitchFamily="2" charset="0"/>
              </a:rPr>
              <a:t>USING PURPOSE DRIVEN GAMES</a:t>
            </a:r>
            <a:br>
              <a:rPr lang="en-US" dirty="0" smtClean="0">
                <a:latin typeface="HYPE" pitchFamily="2" charset="0"/>
              </a:rPr>
            </a:br>
            <a:r>
              <a:rPr lang="en-US" dirty="0" smtClean="0">
                <a:latin typeface="HYPE" pitchFamily="2" charset="0"/>
              </a:rPr>
              <a:t>FOR ROBUST EVALUATION OF </a:t>
            </a:r>
            <a:br>
              <a:rPr lang="en-US" dirty="0" smtClean="0">
                <a:latin typeface="HYPE" pitchFamily="2" charset="0"/>
              </a:rPr>
            </a:br>
            <a:r>
              <a:rPr lang="en-US" dirty="0" smtClean="0">
                <a:latin typeface="HYPE" pitchFamily="2" charset="0"/>
              </a:rPr>
              <a:t>VISUALIZATION ALGORITHMS</a:t>
            </a:r>
            <a:endParaRPr lang="en-US" dirty="0">
              <a:latin typeface="HYPE" pitchFamily="2" charset="0"/>
            </a:endParaRPr>
          </a:p>
        </p:txBody>
      </p:sp>
      <p:pic>
        <p:nvPicPr>
          <p:cNvPr id="2054" name="Picture 6" descr="C:\Users\nafees\Downloads\UNIVERSITY logos\UNIVERSITY logos\jpg\SBU horz_b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0522"/>
            <a:ext cx="2971799" cy="5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4476750"/>
            <a:ext cx="4648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HYPE" pitchFamily="2" charset="0"/>
              </a:rPr>
              <a:t>VISUAL ANALYTICS AND IMAGING LAB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HYP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4685117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Novecento wide Light" pitchFamily="50" charset="0"/>
              </a:rPr>
              <a:t>DEPT OF COMPUTER SCIENCE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Novecento wide Ligh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63855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NAFEES AHMED, ZIYI ZHENG, KLAUS MUELLER</a:t>
            </a:r>
            <a:endParaRPr lang="en-US" dirty="0">
              <a:solidFill>
                <a:schemeClr val="bg1">
                  <a:lumMod val="95000"/>
                </a:schemeClr>
              </a:solidFill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Magnetic Disk 18"/>
          <p:cNvSpPr/>
          <p:nvPr/>
        </p:nvSpPr>
        <p:spPr>
          <a:xfrm>
            <a:off x="4932720" y="3170333"/>
            <a:ext cx="670642" cy="67064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58193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ovecento wide Normal" pitchFamily="50" charset="0"/>
              </a:rPr>
              <a:t>VISUALIZATION DESIGN</a:t>
            </a:r>
            <a:endParaRPr lang="en-US" sz="2800" dirty="0">
              <a:latin typeface="Novecento wide Normal" pitchFamily="50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200" y="742950"/>
            <a:ext cx="8991600" cy="1257790"/>
            <a:chOff x="76200" y="742950"/>
            <a:chExt cx="8991600" cy="1257790"/>
          </a:xfrm>
        </p:grpSpPr>
        <p:sp>
          <p:nvSpPr>
            <p:cNvPr id="23" name="Flowchart: Magnetic Disk 22"/>
            <p:cNvSpPr/>
            <p:nvPr/>
          </p:nvSpPr>
          <p:spPr>
            <a:xfrm>
              <a:off x="76200" y="742950"/>
              <a:ext cx="594442" cy="67064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RAW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14401" y="1512210"/>
              <a:ext cx="838200" cy="488530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Data</a:t>
              </a:r>
              <a:b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Analysis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1981200" y="742950"/>
              <a:ext cx="908304" cy="67064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Prepared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4206158" y="774541"/>
              <a:ext cx="670642" cy="67064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Focus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lowchart: Magnetic Disk 28"/>
            <p:cNvSpPr/>
            <p:nvPr/>
          </p:nvSpPr>
          <p:spPr>
            <a:xfrm>
              <a:off x="6150945" y="774541"/>
              <a:ext cx="935655" cy="67064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Geometric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8473358" y="774541"/>
              <a:ext cx="594442" cy="67064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Image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1512210"/>
              <a:ext cx="838200" cy="488530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Filtering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105400" y="1512210"/>
              <a:ext cx="838200" cy="488530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Mapping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33587" y="1512210"/>
              <a:ext cx="972213" cy="488530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Rendering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9" name="Elbow Connector 38"/>
            <p:cNvCxnSpPr>
              <a:stCxn id="23" idx="4"/>
              <a:endCxn id="26" idx="1"/>
            </p:cNvCxnSpPr>
            <p:nvPr/>
          </p:nvCxnSpPr>
          <p:spPr>
            <a:xfrm>
              <a:off x="670642" y="1078271"/>
              <a:ext cx="243759" cy="678204"/>
            </a:xfrm>
            <a:prstGeom prst="bentConnector3">
              <a:avLst/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26" idx="3"/>
              <a:endCxn id="27" idx="2"/>
            </p:cNvCxnSpPr>
            <p:nvPr/>
          </p:nvCxnSpPr>
          <p:spPr>
            <a:xfrm flipV="1">
              <a:off x="1752601" y="1078271"/>
              <a:ext cx="228599" cy="6782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27" idx="4"/>
              <a:endCxn id="31" idx="1"/>
            </p:cNvCxnSpPr>
            <p:nvPr/>
          </p:nvCxnSpPr>
          <p:spPr>
            <a:xfrm>
              <a:off x="2889504" y="1078271"/>
              <a:ext cx="234696" cy="6782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31" idx="3"/>
              <a:endCxn id="28" idx="2"/>
            </p:cNvCxnSpPr>
            <p:nvPr/>
          </p:nvCxnSpPr>
          <p:spPr>
            <a:xfrm flipV="1">
              <a:off x="3962400" y="1109862"/>
              <a:ext cx="243758" cy="6466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28" idx="4"/>
              <a:endCxn id="32" idx="1"/>
            </p:cNvCxnSpPr>
            <p:nvPr/>
          </p:nvCxnSpPr>
          <p:spPr>
            <a:xfrm>
              <a:off x="4876800" y="1109862"/>
              <a:ext cx="228600" cy="6466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32" idx="3"/>
              <a:endCxn id="29" idx="2"/>
            </p:cNvCxnSpPr>
            <p:nvPr/>
          </p:nvCxnSpPr>
          <p:spPr>
            <a:xfrm flipV="1">
              <a:off x="5943600" y="1109862"/>
              <a:ext cx="207345" cy="6466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29" idx="4"/>
              <a:endCxn id="33" idx="1"/>
            </p:cNvCxnSpPr>
            <p:nvPr/>
          </p:nvCxnSpPr>
          <p:spPr>
            <a:xfrm>
              <a:off x="7086600" y="1109862"/>
              <a:ext cx="246987" cy="6466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33" idx="3"/>
              <a:endCxn id="30" idx="2"/>
            </p:cNvCxnSpPr>
            <p:nvPr/>
          </p:nvCxnSpPr>
          <p:spPr>
            <a:xfrm flipV="1">
              <a:off x="8305800" y="1109862"/>
              <a:ext cx="167558" cy="6466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40F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91358" y="3231375"/>
            <a:ext cx="7223842" cy="1473975"/>
            <a:chOff x="91358" y="3231375"/>
            <a:chExt cx="7223842" cy="1473975"/>
          </a:xfrm>
        </p:grpSpPr>
        <p:sp>
          <p:nvSpPr>
            <p:cNvPr id="4" name="Rounded Rectangle 3"/>
            <p:cNvSpPr/>
            <p:nvPr/>
          </p:nvSpPr>
          <p:spPr>
            <a:xfrm>
              <a:off x="979251" y="3231375"/>
              <a:ext cx="1612954" cy="555557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Design/Select</a:t>
              </a:r>
              <a:b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Candidate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5600" y="3231375"/>
              <a:ext cx="1612954" cy="555557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Visualize Data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20569" y="4149793"/>
              <a:ext cx="914400" cy="555557"/>
            </a:xfrm>
            <a:prstGeom prst="roundRect">
              <a:avLst/>
            </a:prstGeom>
            <a:solidFill>
              <a:srgbClr val="CCCC99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Evaluate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Arrow Connector 8"/>
            <p:cNvCxnSpPr>
              <a:endCxn id="4" idx="1"/>
            </p:cNvCxnSpPr>
            <p:nvPr/>
          </p:nvCxnSpPr>
          <p:spPr>
            <a:xfrm>
              <a:off x="685800" y="3509153"/>
              <a:ext cx="293451" cy="1"/>
            </a:xfrm>
            <a:prstGeom prst="straightConnector1">
              <a:avLst/>
            </a:prstGeom>
            <a:ln>
              <a:solidFill>
                <a:srgbClr val="040F1D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3"/>
              <a:endCxn id="6" idx="1"/>
            </p:cNvCxnSpPr>
            <p:nvPr/>
          </p:nvCxnSpPr>
          <p:spPr>
            <a:xfrm>
              <a:off x="2592205" y="3509154"/>
              <a:ext cx="303395" cy="0"/>
            </a:xfrm>
            <a:prstGeom prst="straightConnector1">
              <a:avLst/>
            </a:prstGeom>
            <a:ln>
              <a:solidFill>
                <a:srgbClr val="040F1D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3"/>
            </p:cNvCxnSpPr>
            <p:nvPr/>
          </p:nvCxnSpPr>
          <p:spPr>
            <a:xfrm>
              <a:off x="4508554" y="3509154"/>
              <a:ext cx="424166" cy="11041"/>
            </a:xfrm>
            <a:prstGeom prst="straightConnector1">
              <a:avLst/>
            </a:prstGeom>
            <a:ln>
              <a:solidFill>
                <a:srgbClr val="040F1D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268041" y="3855516"/>
              <a:ext cx="0" cy="274282"/>
            </a:xfrm>
            <a:prstGeom prst="straightConnector1">
              <a:avLst/>
            </a:prstGeom>
            <a:ln>
              <a:solidFill>
                <a:srgbClr val="040F1D"/>
              </a:solidFill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7" idx="1"/>
              <a:endCxn id="4" idx="2"/>
            </p:cNvCxnSpPr>
            <p:nvPr/>
          </p:nvCxnSpPr>
          <p:spPr>
            <a:xfrm rot="10800000">
              <a:off x="1785729" y="3786932"/>
              <a:ext cx="3034841" cy="640640"/>
            </a:xfrm>
            <a:prstGeom prst="bentConnector2">
              <a:avLst/>
            </a:prstGeom>
            <a:ln>
              <a:solidFill>
                <a:srgbClr val="040F1D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172200" y="3255965"/>
              <a:ext cx="1143000" cy="5063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4C4C4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Finalized Method</a:t>
              </a:r>
              <a:endParaRPr lang="en-US" sz="14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5" name="Elbow Connector 14"/>
            <p:cNvCxnSpPr>
              <a:stCxn id="7" idx="3"/>
              <a:endCxn id="14" idx="2"/>
            </p:cNvCxnSpPr>
            <p:nvPr/>
          </p:nvCxnSpPr>
          <p:spPr>
            <a:xfrm flipV="1">
              <a:off x="5734969" y="3762343"/>
              <a:ext cx="1008731" cy="665229"/>
            </a:xfrm>
            <a:prstGeom prst="bentConnector2">
              <a:avLst/>
            </a:prstGeom>
            <a:ln>
              <a:solidFill>
                <a:srgbClr val="040F1D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31239" y="4149793"/>
              <a:ext cx="134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 Satisfactory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34969" y="4168973"/>
              <a:ext cx="1034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Satisfactory</a:t>
              </a:r>
              <a:endParaRPr lang="en-US" sz="1400" dirty="0"/>
            </a:p>
          </p:txBody>
        </p:sp>
        <p:sp>
          <p:nvSpPr>
            <p:cNvPr id="68" name="Flowchart: Magnetic Disk 67"/>
            <p:cNvSpPr/>
            <p:nvPr/>
          </p:nvSpPr>
          <p:spPr>
            <a:xfrm>
              <a:off x="91358" y="3231375"/>
              <a:ext cx="594442" cy="670642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RAW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6200" y="1333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ovecento wide Normal" pitchFamily="50" charset="0"/>
              </a:rPr>
              <a:t>VISUALIZATION rendering</a:t>
            </a:r>
            <a:endParaRPr lang="en-US" sz="2800" dirty="0">
              <a:latin typeface="Novecento wide Norma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435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ovecento wide Normal" pitchFamily="50" charset="0"/>
              </a:rPr>
              <a:t>Evaluation  of  visualization</a:t>
            </a:r>
            <a:endParaRPr lang="en-US" sz="3600" dirty="0">
              <a:latin typeface="Novecento wide Normal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04072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latin typeface="Novecento wide Light" pitchFamily="50" charset="0"/>
              </a:rPr>
              <a:t>User  evaluation</a:t>
            </a:r>
          </a:p>
          <a:p>
            <a:pPr>
              <a:lnSpc>
                <a:spcPts val="2800"/>
              </a:lnSpc>
            </a:pPr>
            <a:endParaRPr lang="en-US" sz="2800" dirty="0" smtClean="0">
              <a:latin typeface="Novecento wide Light" pitchFamily="50" charset="0"/>
            </a:endParaRPr>
          </a:p>
          <a:p>
            <a:pPr marL="45720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Novecento wide Light" pitchFamily="50" charset="0"/>
              </a:rPr>
              <a:t>controlled  environment</a:t>
            </a:r>
          </a:p>
          <a:p>
            <a:pPr marL="914400"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Novecento wide Light" pitchFamily="50" charset="0"/>
              </a:rPr>
              <a:t>Cost</a:t>
            </a:r>
          </a:p>
          <a:p>
            <a:pPr marL="914400"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Novecento wide Light" pitchFamily="50" charset="0"/>
              </a:rPr>
              <a:t>Small  number  of  samples</a:t>
            </a:r>
          </a:p>
          <a:p>
            <a:pPr marL="914400" lvl="1" indent="-457200">
              <a:lnSpc>
                <a:spcPts val="2800"/>
              </a:lnSpc>
              <a:buFont typeface="Arial" pitchFamily="34" charset="0"/>
              <a:buChar char="•"/>
            </a:pPr>
            <a:endParaRPr lang="en-US" sz="2800" dirty="0" smtClean="0">
              <a:latin typeface="Novecento wide Light" pitchFamily="50" charset="0"/>
            </a:endParaRPr>
          </a:p>
          <a:p>
            <a:pPr marL="457200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Novecento wide Light" pitchFamily="50" charset="0"/>
              </a:rPr>
              <a:t>Crowd  sourced</a:t>
            </a:r>
          </a:p>
          <a:p>
            <a:pPr marL="914400"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Novecento wide Light" pitchFamily="50" charset="0"/>
              </a:rPr>
              <a:t>Noisy  data</a:t>
            </a:r>
          </a:p>
          <a:p>
            <a:pPr marL="914400" lvl="1" indent="-457200">
              <a:lnSpc>
                <a:spcPts val="2800"/>
              </a:lnSpc>
              <a:buFont typeface="Arial" pitchFamily="34" charset="0"/>
              <a:buChar char="•"/>
            </a:pPr>
            <a:r>
              <a:rPr lang="en-US" sz="2000" dirty="0">
                <a:latin typeface="Novecento wide Light" pitchFamily="50" charset="0"/>
              </a:rPr>
              <a:t>Cost</a:t>
            </a:r>
          </a:p>
          <a:p>
            <a:pPr lvl="1">
              <a:lnSpc>
                <a:spcPts val="2800"/>
              </a:lnSpc>
            </a:pP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812131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dirty="0" smtClean="0"/>
              <a:t>using  an  online  game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3000" y="2680950"/>
            <a:ext cx="7772400" cy="12954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Design,  implementation and findings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9218" name="Picture 2" descr="C:\Users\nafees\Dropbox\VAI\Human Computation\DisguisePaper\aov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25" y="2114550"/>
            <a:ext cx="317817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047750"/>
                <a:ext cx="518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ovecento wide Light" pitchFamily="50" charset="0"/>
                  </a:rPr>
                  <a:t>Disc  A  has  color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𝑅𝐺𝐵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latin typeface="Novecento wide Light" pitchFamily="50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47750"/>
                <a:ext cx="5181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59" t="-11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3400" y="1390650"/>
                <a:ext cx="518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ovecento wide Light" pitchFamily="50" charset="0"/>
                  </a:rPr>
                  <a:t>Disc  B  has  color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𝑅𝐺𝐵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latin typeface="Novecento wide Light" pitchFamily="50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0" y="1390650"/>
                <a:ext cx="5181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59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000" y="1733550"/>
                <a:ext cx="701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ovecento wide Light" pitchFamily="50" charset="0"/>
                  </a:rPr>
                  <a:t>When  A  is  on  top  of  B  we  perceive  a  blend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𝑅𝐺𝐵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latin typeface="Novecento wide Light" pitchFamily="50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0" y="1733550"/>
                <a:ext cx="7016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82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248662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ovecento wide Normal" pitchFamily="50" charset="0"/>
              </a:rPr>
              <a:t>Transparency perception </a:t>
            </a:r>
            <a:br>
              <a:rPr lang="en-US" dirty="0" smtClean="0">
                <a:latin typeface="Novecento wide Normal" pitchFamily="50" charset="0"/>
              </a:rPr>
            </a:br>
            <a:r>
              <a:rPr lang="en-US" dirty="0" smtClean="0">
                <a:latin typeface="Novecento wide Light" pitchFamily="50" charset="0"/>
              </a:rPr>
              <a:t>ability  to  perceive  the  ordering  given  the  blended  color  </a:t>
            </a:r>
            <a:endParaRPr lang="en-US" dirty="0">
              <a:latin typeface="Novecento wide Light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000" y="383041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ovecento wide Light" pitchFamily="50" charset="0"/>
              </a:rPr>
              <a:t>Evaluate  blending  algorithm</a:t>
            </a:r>
          </a:p>
          <a:p>
            <a:r>
              <a:rPr lang="en-US" dirty="0" smtClean="0">
                <a:latin typeface="Novecento wide Light" pitchFamily="50" charset="0"/>
              </a:rPr>
              <a:t>In  terms  of  transparency  perception</a:t>
            </a:r>
            <a:endParaRPr lang="en-US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fees\Dropbox\VAI\Human Computation\DisguisePaper\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08152"/>
            <a:ext cx="812800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217" y="2963338"/>
            <a:ext cx="172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ovecento wide Light" pitchFamily="50" charset="0"/>
              </a:rPr>
              <a:t>Porter &amp; Duff</a:t>
            </a:r>
            <a:endParaRPr lang="en-US" dirty="0">
              <a:latin typeface="Novecento wide Ligh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809" y="2971621"/>
            <a:ext cx="172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ovecento wide Light" pitchFamily="50" charset="0"/>
              </a:rPr>
              <a:t>Hue Preserving</a:t>
            </a:r>
            <a:endParaRPr lang="en-US" dirty="0">
              <a:latin typeface="Novecento wide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4217" y="2979904"/>
            <a:ext cx="172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ovecento wide Light" pitchFamily="50" charset="0"/>
              </a:rPr>
              <a:t>Local blending</a:t>
            </a:r>
            <a:endParaRPr lang="en-US" dirty="0">
              <a:latin typeface="Novecento wide Ligh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617" y="2971621"/>
            <a:ext cx="1722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ovecento wide Light" pitchFamily="50" charset="0"/>
              </a:rPr>
              <a:t>Local blending with blurring</a:t>
            </a:r>
            <a:endParaRPr lang="en-US" dirty="0">
              <a:latin typeface="Novecento wide Light" pitchFamily="50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248150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[Chuang 09]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217" y="4248150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[Porter 84]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54217" y="4224925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[Wang 09]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fees\Dropbox\VAI\Human Computation\DisguisePaper\presentation\logo_p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150"/>
            <a:ext cx="266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afees\Dropbox\VAI\Human Computation\DisguisePaper\gameplay_illustration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58"/>
          <a:stretch/>
        </p:blipFill>
        <p:spPr bwMode="auto">
          <a:xfrm>
            <a:off x="304801" y="1809750"/>
            <a:ext cx="2686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08424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ovecento wide Light" pitchFamily="50" charset="0"/>
              </a:rPr>
              <a:t>ARCADE | </a:t>
            </a:r>
            <a:r>
              <a:rPr lang="en-US" sz="2800" dirty="0">
                <a:latin typeface="Novecento wide Light" pitchFamily="50" charset="0"/>
              </a:rPr>
              <a:t>survival</a:t>
            </a:r>
          </a:p>
          <a:p>
            <a:endParaRPr lang="en-US" sz="2800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fees\Dropbox\VAI\Human Computation\DisguisePaper\presentation\logo_p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150"/>
            <a:ext cx="266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afees\Dropbox\VAI\Human Computation\DisguisePaper\gameplay_illustration.bm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865289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08424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ovecento wide Light" pitchFamily="50" charset="0"/>
              </a:rPr>
              <a:t>ARCADE | </a:t>
            </a:r>
            <a:r>
              <a:rPr lang="en-US" sz="2800" dirty="0">
                <a:latin typeface="Novecento wide Light" pitchFamily="50" charset="0"/>
              </a:rPr>
              <a:t>survival</a:t>
            </a:r>
          </a:p>
          <a:p>
            <a:endParaRPr lang="en-US" sz="2800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1047750"/>
            <a:ext cx="990600" cy="990600"/>
          </a:xfrm>
          <a:prstGeom prst="ellipse">
            <a:avLst/>
          </a:prstGeom>
          <a:solidFill>
            <a:srgbClr val="4031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1588350"/>
            <a:ext cx="450000" cy="450000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8800" y="2774550"/>
            <a:ext cx="450000" cy="450000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" y="3369750"/>
            <a:ext cx="990600" cy="990600"/>
          </a:xfrm>
          <a:prstGeom prst="ellipse">
            <a:avLst/>
          </a:prstGeom>
          <a:solidFill>
            <a:srgbClr val="4031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1600" y="3910350"/>
            <a:ext cx="450000" cy="450000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000" y="2233950"/>
            <a:ext cx="990600" cy="990600"/>
          </a:xfrm>
          <a:prstGeom prst="ellipse">
            <a:avLst/>
          </a:prstGeom>
          <a:solidFill>
            <a:srgbClr val="4031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63400" y="1047750"/>
            <a:ext cx="990600" cy="990600"/>
          </a:xfrm>
          <a:prstGeom prst="ellipse">
            <a:avLst/>
          </a:prstGeom>
          <a:solidFill>
            <a:srgbClr val="4031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63400" y="2226750"/>
            <a:ext cx="990600" cy="990600"/>
          </a:xfrm>
          <a:prstGeom prst="ellipse">
            <a:avLst/>
          </a:prstGeom>
          <a:solidFill>
            <a:srgbClr val="4031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12600" y="2767350"/>
            <a:ext cx="450000" cy="450000"/>
          </a:xfrm>
          <a:prstGeom prst="ellipse">
            <a:avLst/>
          </a:prstGeom>
          <a:solidFill>
            <a:srgbClr val="E46C0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71600" y="114728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INTRUDER </a:t>
            </a:r>
            <a:br>
              <a:rPr lang="en-US" sz="1400" dirty="0" smtClean="0"/>
            </a:br>
            <a:r>
              <a:rPr lang="en-US" sz="1400" dirty="0" smtClean="0"/>
              <a:t>OVER </a:t>
            </a:r>
            <a:br>
              <a:rPr lang="en-US" sz="1400" dirty="0" smtClean="0"/>
            </a:br>
            <a:r>
              <a:rPr lang="en-US" sz="1400" dirty="0" smtClean="0"/>
              <a:t>COLLECTOR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114728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HIT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INTRUDER</a:t>
            </a:r>
            <a:endParaRPr lang="en-US" sz="14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000" y="1012500"/>
            <a:ext cx="3694200" cy="1061100"/>
          </a:xfrm>
          <a:prstGeom prst="rect">
            <a:avLst/>
          </a:prstGeom>
          <a:noFill/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2000" y="2196450"/>
            <a:ext cx="3694200" cy="10611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2000" y="3339450"/>
            <a:ext cx="3694200" cy="10611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6C0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34315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COLLECTOR</a:t>
            </a:r>
            <a:br>
              <a:rPr lang="en-US" sz="1400" dirty="0" smtClean="0"/>
            </a:br>
            <a:r>
              <a:rPr lang="en-US" sz="1400" dirty="0" smtClean="0"/>
              <a:t>OVER </a:t>
            </a:r>
            <a:br>
              <a:rPr lang="en-US" sz="1400" dirty="0" smtClean="0"/>
            </a:br>
            <a:r>
              <a:rPr lang="en-US" sz="1400" dirty="0" smtClean="0"/>
              <a:t>INTRUDER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23431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HIT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INTRUDER</a:t>
            </a:r>
            <a:endParaRPr lang="en-US" sz="1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9715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SCORE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17452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HEALTH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24200" y="21475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SCORE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29212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HEALTH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358568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ANY</a:t>
            </a:r>
          </a:p>
          <a:p>
            <a:r>
              <a:rPr lang="en-US" sz="1400" dirty="0" smtClean="0"/>
              <a:t>STATE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0" y="358568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HIT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COLLECTOR</a:t>
            </a:r>
            <a:endParaRPr lang="en-US" sz="1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6300" y="32928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SCORE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40859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HEALTH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2600" y="12865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ANY </a:t>
            </a:r>
            <a:br>
              <a:rPr lang="en-US" sz="1400" dirty="0" smtClean="0"/>
            </a:br>
            <a:r>
              <a:rPr lang="en-US" sz="1400" dirty="0" smtClean="0"/>
              <a:t>STATE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172200" y="12763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NO </a:t>
            </a:r>
          </a:p>
          <a:p>
            <a:r>
              <a:rPr lang="en-US" sz="1400" dirty="0" smtClean="0">
                <a:latin typeface="+mj-lt"/>
              </a:rPr>
              <a:t>ACTION</a:t>
            </a:r>
            <a:endParaRPr lang="en-US" sz="14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0600" y="1012500"/>
            <a:ext cx="4470000" cy="10611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72400" y="9715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SCORE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96200" y="17452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HEALTH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49200" y="1276350"/>
            <a:ext cx="1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INTRUDER</a:t>
            </a:r>
          </a:p>
          <a:p>
            <a:r>
              <a:rPr lang="en-US" sz="1400" dirty="0" smtClean="0">
                <a:latin typeface="+mj-lt"/>
              </a:rPr>
              <a:t>EXPLODES</a:t>
            </a:r>
            <a:endParaRPr lang="en-US" sz="14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2600" y="2464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ANY </a:t>
            </a:r>
            <a:br>
              <a:rPr lang="en-US" sz="1400" dirty="0" smtClean="0"/>
            </a:br>
            <a:r>
              <a:rPr lang="en-US" sz="1400" dirty="0" smtClean="0"/>
              <a:t>STATE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172200" y="245460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CLICK</a:t>
            </a:r>
          </a:p>
          <a:p>
            <a:r>
              <a:rPr lang="en-US" sz="1400" dirty="0" smtClean="0">
                <a:latin typeface="+mj-lt"/>
              </a:rPr>
              <a:t>EMPTY</a:t>
            </a:r>
          </a:p>
          <a:p>
            <a:r>
              <a:rPr lang="en-US" sz="1400" dirty="0" smtClean="0">
                <a:latin typeface="+mj-lt"/>
              </a:rPr>
              <a:t>SPACE</a:t>
            </a:r>
            <a:endParaRPr lang="en-US" sz="1400" dirty="0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40600" y="2190750"/>
            <a:ext cx="4470000" cy="106110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772400" y="214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SCORE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96200" y="2923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HEALTH</a:t>
            </a:r>
            <a:endParaRPr lang="en-US" b="1" dirty="0"/>
          </a:p>
        </p:txBody>
      </p:sp>
      <p:pic>
        <p:nvPicPr>
          <p:cNvPr id="12290" name="Picture 2" descr="C:\Users\nafees\Dropbox\VAI\Human Computation\DisguisePaper\presentation\B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50" y="1457020"/>
            <a:ext cx="4254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2362200" y="1271492"/>
            <a:ext cx="0" cy="3990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62200" y="2495550"/>
            <a:ext cx="0" cy="3990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62200" y="3638550"/>
            <a:ext cx="0" cy="3990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172200" y="1352550"/>
            <a:ext cx="0" cy="3990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34200" y="1352550"/>
            <a:ext cx="0" cy="3990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72200" y="2553736"/>
            <a:ext cx="0" cy="3990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correctness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3" grpId="0" animBg="1"/>
      <p:bldP spid="14" grpId="0" animBg="1"/>
      <p:bldP spid="17" grpId="0"/>
      <p:bldP spid="18" grpId="0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04775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ovecento wide Light" pitchFamily="50" charset="0"/>
              </a:rPr>
              <a:t>PLAYERS  try  to  Optimize score</a:t>
            </a:r>
            <a:endParaRPr lang="en-US" sz="2800" dirty="0">
              <a:latin typeface="Novecento wide Light" pitchFamily="50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ovecento wide Light" pitchFamily="50" charset="0"/>
              </a:rPr>
              <a:t>Score only  improves  with  correct  guessing  of  order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ovecento wide Light" pitchFamily="50" charset="0"/>
              </a:rPr>
              <a:t>Each  click  gives  us  feedback  about  human  perception  of transparency  ordering</a:t>
            </a:r>
          </a:p>
        </p:txBody>
      </p:sp>
    </p:spTree>
    <p:extLst>
      <p:ext uri="{BB962C8B-B14F-4D97-AF65-F5344CB8AC3E}">
        <p14:creationId xmlns:p14="http://schemas.microsoft.com/office/powerpoint/2010/main" val="38333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4775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Novecento wide Normal" pitchFamily="50" charset="0"/>
              </a:rPr>
              <a:t>Playability</a:t>
            </a: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within 15 days of launch…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261 players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30,000+  data-points  generated.</a:t>
            </a:r>
          </a:p>
        </p:txBody>
      </p:sp>
    </p:spTree>
    <p:extLst>
      <p:ext uri="{BB962C8B-B14F-4D97-AF65-F5344CB8AC3E}">
        <p14:creationId xmlns:p14="http://schemas.microsoft.com/office/powerpoint/2010/main" val="14428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124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Novecento wide Light" pitchFamily="50" charset="0"/>
              </a:rPr>
              <a:t>HUMAN  COMPUTATION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Novecento wide Light" pitchFamily="50" charset="0"/>
              </a:rPr>
              <a:t>Relevance  in  visualization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Novecento wide Light" pitchFamily="50" charset="0"/>
              </a:rPr>
              <a:t>AN  Example: Disguise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Novecento wide Light" pitchFamily="50" charset="0"/>
              </a:rPr>
              <a:t>Findings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Novecento wide Light" pitchFamily="50" charset="0"/>
              </a:rPr>
              <a:t>Future  thoughts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Novecento wide Light" pitchFamily="50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67" y="133349"/>
            <a:ext cx="6725037" cy="44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fees\Dropbox\VAI\Human Computation\DisguisePaper\presentation\scatterplots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9150"/>
            <a:ext cx="6765925" cy="4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fees\Dropbox\VAI\Human Computation\DisguisePaper\video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t="54168" r="25104" b="7499"/>
          <a:stretch/>
        </p:blipFill>
        <p:spPr bwMode="auto">
          <a:xfrm>
            <a:off x="6786770" y="2800350"/>
            <a:ext cx="20333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fees\Dropbox\VAI\Human Computation\DisguisePaper\video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54168" r="50000" b="7499"/>
          <a:stretch/>
        </p:blipFill>
        <p:spPr bwMode="auto">
          <a:xfrm>
            <a:off x="6705600" y="607037"/>
            <a:ext cx="2114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4775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latin typeface="Novecento wide Normal" pitchFamily="50" charset="0"/>
              </a:rPr>
              <a:t>Data  collection   speed</a:t>
            </a: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14.6  clicks  per  minute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1000 players  x  24hr  playtime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= 21 million data points!</a:t>
            </a:r>
          </a:p>
        </p:txBody>
      </p:sp>
    </p:spTree>
    <p:extLst>
      <p:ext uri="{BB962C8B-B14F-4D97-AF65-F5344CB8AC3E}">
        <p14:creationId xmlns:p14="http://schemas.microsoft.com/office/powerpoint/2010/main" val="24288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4775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latin typeface="Novecento wide Normal" pitchFamily="50" charset="0"/>
              </a:rPr>
              <a:t>cost</a:t>
            </a: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once  developed  and  deployed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almost  FREE!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 smtClean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4775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latin typeface="Novecento wide Normal" pitchFamily="50" charset="0"/>
              </a:rPr>
              <a:t>Data quality</a:t>
            </a: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>
                <a:latin typeface="Novecento wide Light" pitchFamily="50" charset="0"/>
              </a:rPr>
              <a:t>Provides  much  less  noisy  data  than</a:t>
            </a:r>
            <a:br>
              <a:rPr lang="en-US" sz="2800" dirty="0">
                <a:latin typeface="Novecento wide Light" pitchFamily="50" charset="0"/>
              </a:rPr>
            </a:br>
            <a:r>
              <a:rPr lang="en-US" sz="2800" dirty="0">
                <a:latin typeface="Novecento wide Light" pitchFamily="50" charset="0"/>
              </a:rPr>
              <a:t>other  web-based  methods</a:t>
            </a:r>
            <a:r>
              <a:rPr lang="en-US" sz="2800" dirty="0" smtClean="0">
                <a:latin typeface="Novecento wide Light" pitchFamily="50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8765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ovecento wide Light" pitchFamily="50" charset="0"/>
              </a:rPr>
              <a:t>trying  to  optimize  score,  not earning!</a:t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 smtClean="0">
              <a:latin typeface="Novecento wide Light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7755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ovecento wide Light" pitchFamily="50" charset="0"/>
              </a:rPr>
              <a:t>Extent  of  data-points  collected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 smtClean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pic>
        <p:nvPicPr>
          <p:cNvPr id="1026" name="Picture 2" descr="C:\Users\nafees\Dropbox\VAI\Human Computation\DisguisePaper\tabl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" t="2083" r="1365" b="2083"/>
          <a:stretch/>
        </p:blipFill>
        <p:spPr bwMode="auto">
          <a:xfrm>
            <a:off x="1828800" y="945844"/>
            <a:ext cx="5334000" cy="33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076450" y="4448175"/>
            <a:ext cx="609600" cy="609600"/>
          </a:xfrm>
          <a:prstGeom prst="ellipse">
            <a:avLst/>
          </a:prstGeom>
          <a:solidFill>
            <a:srgbClr val="92D050">
              <a:alpha val="67059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28850" y="4448175"/>
            <a:ext cx="609600" cy="609600"/>
          </a:xfrm>
          <a:prstGeom prst="ellipse">
            <a:avLst/>
          </a:prstGeom>
          <a:solidFill>
            <a:srgbClr val="558ED5">
              <a:alpha val="1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4448175"/>
            <a:ext cx="609600" cy="609600"/>
          </a:xfrm>
          <a:prstGeom prst="ellipse">
            <a:avLst/>
          </a:prstGeom>
          <a:solidFill>
            <a:srgbClr val="92D050">
              <a:alpha val="67059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448175"/>
            <a:ext cx="609600" cy="609600"/>
          </a:xfrm>
          <a:prstGeom prst="ellipse">
            <a:avLst/>
          </a:prstGeom>
          <a:solidFill>
            <a:srgbClr val="558ED5">
              <a:alpha val="4902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4448175"/>
            <a:ext cx="609600" cy="609600"/>
          </a:xfrm>
          <a:prstGeom prst="ellipse">
            <a:avLst/>
          </a:prstGeom>
          <a:solidFill>
            <a:srgbClr val="92D050">
              <a:alpha val="67059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4448175"/>
            <a:ext cx="609600" cy="609600"/>
          </a:xfrm>
          <a:prstGeom prst="ellipse">
            <a:avLst/>
          </a:prstGeom>
          <a:solidFill>
            <a:srgbClr val="558ED5">
              <a:alpha val="8509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0050" y="4067175"/>
            <a:ext cx="2619376" cy="10763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76550" y="4076700"/>
            <a:ext cx="590552" cy="10763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67125" y="4057650"/>
            <a:ext cx="714375" cy="1066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8700" y="4057650"/>
            <a:ext cx="571500" cy="10953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48450" y="4076700"/>
            <a:ext cx="1866900" cy="1047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91250" y="4067175"/>
            <a:ext cx="333375" cy="10953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4775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>
                <a:latin typeface="Novecento wide Normal" pitchFamily="50" charset="0"/>
              </a:rPr>
              <a:t>limitations</a:t>
            </a: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TIME  TO  DEVELOP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ensuring  correctness  and  fun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>MAKING  IT  POPULAR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 smtClean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thoughts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Ideas, motivations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971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ovecento wide Light" pitchFamily="50" charset="0"/>
              </a:rPr>
              <a:t>INTEGRATION WITH A LEARNING AGENT FOR ADAPTIVE DESIGN OF NEW ALGORITHMS</a:t>
            </a:r>
          </a:p>
          <a:p>
            <a:pPr marL="0" indent="0">
              <a:buNone/>
            </a:pPr>
            <a:r>
              <a:rPr lang="en-US" dirty="0" smtClean="0">
                <a:latin typeface="Novecento wide Light" pitchFamily="50" charset="0"/>
              </a:rPr>
              <a:t> </a:t>
            </a:r>
            <a:endParaRPr lang="en-US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9717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ovecento wide Light" pitchFamily="50" charset="0"/>
              </a:rPr>
              <a:t>OPTIMIZATION OF VISUALIZATION </a:t>
            </a:r>
            <a:r>
              <a:rPr lang="en-US" dirty="0" smtClean="0">
                <a:latin typeface="Novecento wide Light" pitchFamily="50" charset="0"/>
              </a:rPr>
              <a:t>PARAMETERS (transfer functions/ view angles) </a:t>
            </a:r>
            <a:endParaRPr lang="en-US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19150"/>
            <a:ext cx="8534400" cy="3200400"/>
          </a:xfrm>
        </p:spPr>
        <p:txBody>
          <a:bodyPr>
            <a:normAutofit/>
          </a:bodyPr>
          <a:lstStyle/>
          <a:p>
            <a:pPr algn="ctr">
              <a:lnSpc>
                <a:spcPts val="4300"/>
              </a:lnSpc>
            </a:pPr>
            <a:r>
              <a:rPr lang="en-US" dirty="0" smtClean="0">
                <a:solidFill>
                  <a:schemeClr val="bg1"/>
                </a:solidFill>
                <a:latin typeface="Novecento wide Light" pitchFamily="50" charset="0"/>
              </a:rPr>
              <a:t>THANK  you</a:t>
            </a:r>
            <a:endParaRPr lang="en-US" dirty="0">
              <a:latin typeface="Novecento wide Light" pitchFamily="50" charset="0"/>
            </a:endParaRPr>
          </a:p>
        </p:txBody>
      </p:sp>
      <p:pic>
        <p:nvPicPr>
          <p:cNvPr id="2054" name="Picture 6" descr="C:\Users\nafees\Downloads\UNIVERSITY logos\UNIVERSITY logos\jpg\SBU horz_b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0522"/>
            <a:ext cx="2971799" cy="5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4476750"/>
            <a:ext cx="4648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HYPE" pitchFamily="2" charset="0"/>
              </a:rPr>
              <a:t>VISUAL ANALYTICS AND IMAGING LAB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HYP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4685117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Novecento wide Light" pitchFamily="50" charset="0"/>
              </a:rPr>
              <a:t>DEPT OF COMPUTER SCIENCE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Novecento wide Ligh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099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NAFEES AHMED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nuahmed@cs.stonybrook.edu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www.kuntal.name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40102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Ziyi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zheng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zizhen@cs.stonybrook.edu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+mj-lt"/>
              <a:hlinkClick r:id="rId3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www.cs.sunysb.edu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/~zizhen/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4099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Klaus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>mueller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Novecento wide Light" pitchFamily="50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mueller@cs.stonybrook.edu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www.cs.sunysb.edu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/~mueller/</a:t>
            </a:r>
          </a:p>
        </p:txBody>
      </p:sp>
      <p:pic>
        <p:nvPicPr>
          <p:cNvPr id="13316" name="Picture 4" descr="C:\Users\nafees\Dropbox\VAI\Human Computation\DisguisePaper\presentation\logo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3350"/>
            <a:ext cx="266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43101" y="1200150"/>
            <a:ext cx="525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http://vail.cewit.stonybrook.edu/Projects/HPU/Disguise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5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81213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human Computation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&amp;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fees\Dropbox\Resume\visiting card\graphicriver-406028-profil-instruction\Icon\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638547"/>
            <a:ext cx="9145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fees\Dropbox\Resume\visiting card\graphicriver-406028-profil-instruction\Icon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6" y="77339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88484" y="1192797"/>
            <a:ext cx="546971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130598" y="278397"/>
            <a:ext cx="481800" cy="381000"/>
          </a:xfrm>
          <a:prstGeom prst="cloudCallout">
            <a:avLst>
              <a:gd name="adj1" fmla="val -43274"/>
              <a:gd name="adj2" fmla="val 75728"/>
            </a:avLst>
          </a:prstGeom>
          <a:solidFill>
            <a:srgbClr val="04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1688598" y="1318496"/>
            <a:ext cx="533287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fees\Dropbox\Resume\visiting card\graphicriver-406028-profil-instruction\Icon\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638547"/>
            <a:ext cx="9145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fees\Dropbox\Resume\visiting card\graphicriver-406028-profil-instruction\Icon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6" y="77339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88484" y="1192797"/>
            <a:ext cx="546971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130598" y="278397"/>
            <a:ext cx="481800" cy="381000"/>
          </a:xfrm>
          <a:prstGeom prst="cloudCallout">
            <a:avLst>
              <a:gd name="adj1" fmla="val -43274"/>
              <a:gd name="adj2" fmla="val 75728"/>
            </a:avLst>
          </a:prstGeom>
          <a:solidFill>
            <a:srgbClr val="04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1688598" y="1318496"/>
            <a:ext cx="533287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2910232" y="1995445"/>
            <a:ext cx="414007" cy="114301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3044910" y="1992749"/>
            <a:ext cx="419400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50" y="2235630"/>
            <a:ext cx="746637" cy="7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fees\Dropbox\Resume\visiting card\graphicriver-406028-profil-instruction\Icon\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638547"/>
            <a:ext cx="9145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fees\Dropbox\Resume\visiting card\graphicriver-406028-profil-instruction\Icon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6" y="77339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88484" y="1192797"/>
            <a:ext cx="546971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130598" y="278397"/>
            <a:ext cx="481800" cy="381000"/>
          </a:xfrm>
          <a:prstGeom prst="cloudCallout">
            <a:avLst>
              <a:gd name="adj1" fmla="val -43274"/>
              <a:gd name="adj2" fmla="val 75728"/>
            </a:avLst>
          </a:prstGeom>
          <a:solidFill>
            <a:srgbClr val="04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1688598" y="1318496"/>
            <a:ext cx="533287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2910232" y="1995445"/>
            <a:ext cx="414007" cy="114301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3044910" y="1992749"/>
            <a:ext cx="419400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0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1839769" y="2945397"/>
            <a:ext cx="81578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59196" y="3034872"/>
            <a:ext cx="448754" cy="280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79168" y="3045639"/>
            <a:ext cx="157382" cy="269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62660" y="3045639"/>
            <a:ext cx="154891" cy="280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43659" y="2905260"/>
            <a:ext cx="764491" cy="42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87947" y="3004674"/>
            <a:ext cx="382245" cy="321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0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33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93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84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44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67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27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17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7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00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60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51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11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34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85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45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68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28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19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79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02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62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nafees\Dropbox\Resume\visiting card\graphicriver-406028-profil-instruction\Icon\clou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07" y="2142035"/>
            <a:ext cx="952423" cy="9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72403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ovecento wide Normal" pitchFamily="50" charset="0"/>
              </a:rPr>
              <a:t>Crowd sourcing</a:t>
            </a:r>
            <a:endParaRPr lang="en-US" sz="2400" dirty="0">
              <a:latin typeface="Novecento wide Normal" pitchFamily="50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1047750"/>
            <a:ext cx="0" cy="31014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62600" y="150495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ovecento wide Light" pitchFamily="50" charset="0"/>
              </a:rPr>
              <a:t>VizWiz</a:t>
            </a:r>
            <a:endParaRPr lang="en-US" dirty="0" smtClean="0">
              <a:latin typeface="Novecento wide Light" pitchFamily="50" charset="0"/>
            </a:endParaRPr>
          </a:p>
          <a:p>
            <a:pPr algn="ctr"/>
            <a:r>
              <a:rPr lang="en-US" dirty="0" err="1" smtClean="0">
                <a:latin typeface="Novecento wide Light" pitchFamily="50" charset="0"/>
              </a:rPr>
              <a:t>Soylent</a:t>
            </a:r>
            <a:endParaRPr lang="en-US" dirty="0">
              <a:latin typeface="Novecento wide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fees\Dropbox\Resume\visiting card\graphicriver-406028-profil-instruction\Icon\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5" y="638547"/>
            <a:ext cx="91451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fees\Dropbox\Resume\visiting card\graphicriver-406028-profil-instruction\Icon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6" y="77339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88484" y="1192797"/>
            <a:ext cx="546971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130598" y="278397"/>
            <a:ext cx="481800" cy="381000"/>
          </a:xfrm>
          <a:prstGeom prst="cloudCallout">
            <a:avLst>
              <a:gd name="adj1" fmla="val -43274"/>
              <a:gd name="adj2" fmla="val 75728"/>
            </a:avLst>
          </a:prstGeom>
          <a:solidFill>
            <a:srgbClr val="04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1688598" y="1318496"/>
            <a:ext cx="533287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2910232" y="1995445"/>
            <a:ext cx="414007" cy="114301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3044910" y="1992749"/>
            <a:ext cx="419400" cy="114299"/>
          </a:xfrm>
          <a:prstGeom prst="rightArrow">
            <a:avLst>
              <a:gd name="adj1" fmla="val 3740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0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1839769" y="2945397"/>
            <a:ext cx="81578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59196" y="3034872"/>
            <a:ext cx="448754" cy="280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79168" y="3045639"/>
            <a:ext cx="157382" cy="269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62660" y="3045639"/>
            <a:ext cx="154891" cy="280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43659" y="2905260"/>
            <a:ext cx="764491" cy="42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87947" y="3004674"/>
            <a:ext cx="382245" cy="321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0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33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93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84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44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67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27" y="3402597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17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7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00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60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51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11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34" y="3775916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85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45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68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28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19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79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02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nafees\Dropbox\Resume\visiting card\graphicriver-406028-profil-instruction\Icon\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62" y="4149235"/>
            <a:ext cx="373319" cy="3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72403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ovecento wide Normal" pitchFamily="50" charset="0"/>
              </a:rPr>
              <a:t>PURPOSE DRIVEN games</a:t>
            </a:r>
            <a:endParaRPr lang="en-US" sz="2400" dirty="0">
              <a:latin typeface="Novecento wide Normal" pitchFamily="50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1047750"/>
            <a:ext cx="0" cy="31014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62600" y="150495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ovecento wide Light" pitchFamily="50" charset="0"/>
              </a:rPr>
              <a:t>ESP Game</a:t>
            </a:r>
          </a:p>
          <a:p>
            <a:pPr algn="ctr"/>
            <a:r>
              <a:rPr lang="en-US" dirty="0" smtClean="0">
                <a:latin typeface="Novecento wide Light" pitchFamily="50" charset="0"/>
              </a:rPr>
              <a:t>Tag a tune</a:t>
            </a:r>
          </a:p>
          <a:p>
            <a:pPr algn="ctr"/>
            <a:r>
              <a:rPr lang="en-US" dirty="0" smtClean="0">
                <a:latin typeface="Novecento wide Light" pitchFamily="50" charset="0"/>
              </a:rPr>
              <a:t>verbosity</a:t>
            </a:r>
          </a:p>
          <a:p>
            <a:pPr algn="ctr"/>
            <a:r>
              <a:rPr lang="en-US" dirty="0" smtClean="0">
                <a:latin typeface="Novecento wide Light" pitchFamily="50" charset="0"/>
              </a:rPr>
              <a:t>fold.it</a:t>
            </a:r>
          </a:p>
          <a:p>
            <a:pPr algn="ctr"/>
            <a:r>
              <a:rPr lang="en-US" dirty="0" err="1" smtClean="0">
                <a:latin typeface="Novecento wide Light" pitchFamily="50" charset="0"/>
              </a:rPr>
              <a:t>Ete</a:t>
            </a:r>
            <a:r>
              <a:rPr lang="en-US" dirty="0" smtClean="0">
                <a:latin typeface="Novecento wide Light" pitchFamily="50" charset="0"/>
              </a:rPr>
              <a:t>-RNA</a:t>
            </a:r>
          </a:p>
          <a:p>
            <a:pPr algn="ctr"/>
            <a:r>
              <a:rPr lang="en-US" dirty="0" err="1" smtClean="0">
                <a:latin typeface="Novecento wide Light" pitchFamily="50" charset="0"/>
              </a:rPr>
              <a:t>Phylo</a:t>
            </a:r>
            <a:endParaRPr lang="en-US" dirty="0" smtClean="0">
              <a:latin typeface="Novecento wide Light" pitchFamily="50" charset="0"/>
            </a:endParaRPr>
          </a:p>
          <a:p>
            <a:pPr algn="ctr"/>
            <a:r>
              <a:rPr lang="en-US" dirty="0" smtClean="0">
                <a:latin typeface="Novecento wide Light" pitchFamily="50" charset="0"/>
              </a:rPr>
              <a:t>Eye-wire</a:t>
            </a:r>
          </a:p>
          <a:p>
            <a:pPr algn="ctr"/>
            <a:endParaRPr lang="en-US" dirty="0">
              <a:latin typeface="Novecento wide Light" pitchFamily="50" charset="0"/>
            </a:endParaRPr>
          </a:p>
        </p:txBody>
      </p:sp>
      <p:pic>
        <p:nvPicPr>
          <p:cNvPr id="8194" name="Picture 2" descr="C:\Users\nafees\Dropbox\Resume\visiting card\graphicriver-406028-profil-instruction\Icon\controll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06" y="2311558"/>
            <a:ext cx="950759" cy="6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812131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dirty="0" smtClean="0"/>
              <a:t>HUMAN COMPUTERS</a:t>
            </a:r>
            <a:br>
              <a:rPr lang="en-US" dirty="0" smtClean="0"/>
            </a:br>
            <a:r>
              <a:rPr lang="en-US" dirty="0" smtClean="0"/>
              <a:t>in VISUALIZATION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4600" y="2571750"/>
            <a:ext cx="7772400" cy="1295400"/>
          </a:xfrm>
        </p:spPr>
        <p:txBody>
          <a:bodyPr/>
          <a:lstStyle/>
          <a:p>
            <a:r>
              <a:rPr lang="en-US" dirty="0" smtClean="0"/>
              <a:t>WHY DOES IT MAKE SENSE?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7824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ovecento wide Normal" pitchFamily="50" charset="0"/>
              </a:rPr>
              <a:t>VISUALIZATION</a:t>
            </a:r>
            <a:endParaRPr lang="en-US" sz="3600" dirty="0">
              <a:latin typeface="Novecento wide Normal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04072"/>
            <a:ext cx="83058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latin typeface="Novecento wide Light" pitchFamily="50" charset="0"/>
              </a:rPr>
              <a:t>Creates  Understandable  and Meaningful  pictures  from  data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>
              <a:latin typeface="Novecento wide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024326"/>
            <a:ext cx="83058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latin typeface="Novecento wide Light" pitchFamily="50" charset="0"/>
              </a:rPr>
              <a:t>In  analyzing  pictures  and  patterns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latin typeface="Novecento wide Light" pitchFamily="50" charset="0"/>
              </a:rPr>
              <a:t>still  far  better  than  any  computers</a:t>
            </a:r>
            <a:br>
              <a:rPr lang="en-US" sz="2800" dirty="0" smtClean="0">
                <a:latin typeface="Novecento wide Light" pitchFamily="50" charset="0"/>
              </a:rPr>
            </a:br>
            <a:r>
              <a:rPr lang="en-US" sz="2800" dirty="0" smtClean="0">
                <a:latin typeface="Novecento wide Light" pitchFamily="50" charset="0"/>
              </a:rPr>
              <a:t/>
            </a:r>
            <a:br>
              <a:rPr lang="en-US" sz="2800" dirty="0" smtClean="0">
                <a:latin typeface="Novecento wide Light" pitchFamily="50" charset="0"/>
              </a:rPr>
            </a:br>
            <a:endParaRPr lang="en-US" sz="2800" dirty="0">
              <a:latin typeface="Novecento wide Ligh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350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ovecento wide Normal" pitchFamily="50" charset="0"/>
              </a:rPr>
              <a:t>Human brain and </a:t>
            </a:r>
            <a:r>
              <a:rPr lang="en-US" sz="3600" dirty="0" smtClean="0">
                <a:latin typeface="Novecento wide Normal" pitchFamily="50" charset="0"/>
              </a:rPr>
              <a:t>vision</a:t>
            </a:r>
            <a:endParaRPr lang="en-US" sz="3600" dirty="0">
              <a:latin typeface="Novecento wide Norma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962</Words>
  <Application>Microsoft Office PowerPoint</Application>
  <PresentationFormat>On-screen Show (16:9)</PresentationFormat>
  <Paragraphs>207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Tahoma</vt:lpstr>
      <vt:lpstr>Novecento wide UltraLight</vt:lpstr>
      <vt:lpstr>Novecento wide Light</vt:lpstr>
      <vt:lpstr>Novecento wide Normal</vt:lpstr>
      <vt:lpstr>HYPE</vt:lpstr>
      <vt:lpstr>Wingdings</vt:lpstr>
      <vt:lpstr>Cambria Math</vt:lpstr>
      <vt:lpstr>Calibri</vt:lpstr>
      <vt:lpstr>Gram</vt:lpstr>
      <vt:lpstr>Office Theme</vt:lpstr>
      <vt:lpstr>HUMAN COMPUTATION IN VISUALIZATION: USING PURPOSE DRIVEN GAMES FOR ROBUST EVALUATION OF  VISUALIZATION ALGORITHMS</vt:lpstr>
      <vt:lpstr>PowerPoint Presentation</vt:lpstr>
      <vt:lpstr>human Computation</vt:lpstr>
      <vt:lpstr>PowerPoint Presentation</vt:lpstr>
      <vt:lpstr>PowerPoint Presentation</vt:lpstr>
      <vt:lpstr>PowerPoint Presentation</vt:lpstr>
      <vt:lpstr>PowerPoint Presentation</vt:lpstr>
      <vt:lpstr>HUMAN COMPUTERS in VISUALIZATION</vt:lpstr>
      <vt:lpstr>PowerPoint Presentation</vt:lpstr>
      <vt:lpstr>PowerPoint Presentation</vt:lpstr>
      <vt:lpstr>PowerPoint Presentation</vt:lpstr>
      <vt:lpstr>evaluation: using  an  online  game</vt:lpstr>
      <vt:lpstr>problem</vt:lpstr>
      <vt:lpstr>Algorithms</vt:lpstr>
      <vt:lpstr>PowerPoint Presentation</vt:lpstr>
      <vt:lpstr>PowerPoint Presentation</vt:lpstr>
      <vt:lpstr>correctness</vt:lpstr>
      <vt:lpstr>correctness</vt:lpstr>
      <vt:lpstr>observations</vt:lpstr>
      <vt:lpstr>PowerPoint Presentation</vt:lpstr>
      <vt:lpstr>observations</vt:lpstr>
      <vt:lpstr>observations</vt:lpstr>
      <vt:lpstr>observations</vt:lpstr>
      <vt:lpstr>observations</vt:lpstr>
      <vt:lpstr>observations</vt:lpstr>
      <vt:lpstr>Future thoughts</vt:lpstr>
      <vt:lpstr>Future thoughts</vt:lpstr>
      <vt:lpstr>Future thoughts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Nafees Ahmed</dc:creator>
  <cp:lastModifiedBy>mueller</cp:lastModifiedBy>
  <cp:revision>301</cp:revision>
  <dcterms:created xsi:type="dcterms:W3CDTF">2012-10-10T21:18:24Z</dcterms:created>
  <dcterms:modified xsi:type="dcterms:W3CDTF">2013-06-11T05:29:41Z</dcterms:modified>
</cp:coreProperties>
</file>