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9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7" r:id="rId3"/>
    <p:sldId id="288" r:id="rId4"/>
    <p:sldId id="257" r:id="rId5"/>
    <p:sldId id="258" r:id="rId6"/>
    <p:sldId id="260" r:id="rId7"/>
    <p:sldId id="259" r:id="rId8"/>
    <p:sldId id="265" r:id="rId9"/>
    <p:sldId id="278" r:id="rId10"/>
    <p:sldId id="295" r:id="rId11"/>
    <p:sldId id="296" r:id="rId12"/>
    <p:sldId id="267" r:id="rId13"/>
    <p:sldId id="268" r:id="rId14"/>
    <p:sldId id="269" r:id="rId15"/>
    <p:sldId id="291" r:id="rId16"/>
    <p:sldId id="272" r:id="rId17"/>
    <p:sldId id="274" r:id="rId18"/>
    <p:sldId id="292" r:id="rId19"/>
    <p:sldId id="298" r:id="rId20"/>
    <p:sldId id="276" r:id="rId21"/>
    <p:sldId id="297" r:id="rId22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 varScale="1">
        <p:scale>
          <a:sx n="91" d="100"/>
          <a:sy n="91" d="100"/>
        </p:scale>
        <p:origin x="164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180" y="0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4D2AE-DCC2-47CB-9595-8A9D242B2679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715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CC835-5036-4535-9C34-75A2EEAFEF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87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458" y="0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120" y="3474720"/>
            <a:ext cx="7680960" cy="329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17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458" y="694817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fld id="{0A947414-C4AB-49FB-9F67-CD2D139A27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27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75E7F3-34C1-462C-AE2C-BF7B2EB928B6}" type="slidenum">
              <a:rPr lang="en-US"/>
              <a:pPr/>
              <a:t>1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89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73078D-37F7-4302-949B-54A27962F5B0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66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73078D-37F7-4302-949B-54A27962F5B0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163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12034B-750F-4F8C-829E-471E7F042070}" type="slidenum">
              <a:rPr lang="en-US"/>
              <a:pPr/>
              <a:t>12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189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0857A7-3B2A-47E3-A0AE-CF298423654D}" type="slidenum">
              <a:rPr lang="en-US"/>
              <a:pPr/>
              <a:t>13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858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61C43-C311-42E8-A983-E0206994D112}" type="slidenum">
              <a:rPr lang="en-US"/>
              <a:pPr/>
              <a:t>14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0205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9DEBFA-F43D-40CE-81B4-AB3AE493AF6D}" type="slidenum">
              <a:rPr lang="en-US"/>
              <a:pPr/>
              <a:t>16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865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336AE2-929D-4978-A2C9-F35F187A30C1}" type="slidenum">
              <a:rPr lang="en-US"/>
              <a:pPr/>
              <a:t>17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155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C0D7B1-5FC2-4620-B015-AE9870C3B73C}" type="slidenum">
              <a:rPr lang="en-US"/>
              <a:pPr/>
              <a:t>20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548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2B08D5-6928-4472-9AB9-C4F2A762B744}" type="slidenum">
              <a:rPr lang="en-US"/>
              <a:pPr/>
              <a:t>21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64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6848DB-3887-4844-AB76-3115EAD9C763}" type="slidenum">
              <a:rPr lang="en-US"/>
              <a:pPr/>
              <a:t>2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00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00647-54E3-4E3C-9F36-FC361D317D0F}" type="slidenum">
              <a:rPr lang="en-US"/>
              <a:pPr/>
              <a:t>3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74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2B08D5-6928-4472-9AB9-C4F2A762B744}" type="slidenum">
              <a:rPr lang="en-US"/>
              <a:pPr/>
              <a:t>4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10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876135-01FE-40FF-8903-86F1E9FB4B08}" type="slidenum">
              <a:rPr lang="en-US"/>
              <a:pPr/>
              <a:t>5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04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979D92-BF4D-4B11-80C0-6E9FA98ABB46}" type="slidenum">
              <a:rPr lang="en-US"/>
              <a:pPr/>
              <a:t>6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59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A01A7C-8096-4B7F-9E4A-587A437B5507}" type="slidenum">
              <a:rPr lang="en-US"/>
              <a:pPr/>
              <a:t>7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826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C3318D-C80D-4E24-83B2-A142D713DCB8}" type="slidenum">
              <a:rPr lang="en-US"/>
              <a:pPr/>
              <a:t>8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635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9F0CFF-DD2D-4C96-B89C-30DC2CC48C35}" type="slidenum">
              <a:rPr lang="en-US"/>
              <a:pPr/>
              <a:t>9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5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ECDB-EAA2-4F18-9F96-003B72FA2E52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50D6-FDD0-4BBB-9AD4-7AA8F83DDB4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DAA2D-FD81-439A-B1DF-9D5A69B1AEA2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A029-587B-4763-A720-CF50CBF40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BFBE-7134-4B18-A9D9-EC358A245D00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BFF0-5114-4EE9-824A-CD4BC925C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062B3D6-D49F-4BB8-BCBC-00AC87A10282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95D241E-1308-45C7-B4E6-4138192121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8356-7390-4DBB-8F55-15C1A27C0038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F621-22D6-452F-935A-BE76E201B673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BA316-506A-4FFE-A9BD-56FDDD42F1E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A5714-5E0A-45AC-85DA-3B2EF4BB809E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2CAE-BF84-41EA-ACFD-EFE7AF66DD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6686-7F26-49AC-BABF-7903035FA20E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01BB3-60D2-45D0-9F29-1FFC207625C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EC0B-E805-4F54-B879-F15E9C611F3F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FAE3-2D71-481B-84B2-22764DF84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57A1-7A28-4064-B9BA-4CE8362C4053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3526-23DC-424E-91D6-6C6489C5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8EA0A-D80E-4DDA-A45E-6F4DF3F467D0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D5AF-A081-41BB-8193-FDC546D3DE3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48C3C-8935-46D2-8480-F5A71E11AB01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4AAE8-FE29-4C32-A5C0-83A356C7E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9A81159-3603-44F6-8010-F67CCA14B1D3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D60D040-48F1-444B-A9A0-E87E0BF2D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</p:sldLayoutIdLst>
  <p:transition spd="slow"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mail.com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mailto:name@cs.stonybrook.edu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tonybrook.ed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rt@cs.stonybrook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tonybrook.edu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829761"/>
          </a:xfrm>
        </p:spPr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048000"/>
            <a:ext cx="7772400" cy="176331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Start of Semester Meeting </a:t>
            </a:r>
            <a:r>
              <a:rPr lang="en-US" dirty="0" smtClean="0"/>
              <a:t>Fall 2017</a:t>
            </a:r>
            <a:endParaRPr lang="en-US" dirty="0"/>
          </a:p>
          <a:p>
            <a:r>
              <a:rPr lang="en-US" dirty="0" smtClean="0"/>
              <a:t>Computer Science Department</a:t>
            </a:r>
          </a:p>
          <a:p>
            <a:r>
              <a:rPr lang="en-US" dirty="0" smtClean="0"/>
              <a:t>Stony Brook University</a:t>
            </a:r>
          </a:p>
          <a:p>
            <a:r>
              <a:rPr lang="en-US" dirty="0" smtClean="0"/>
              <a:t>Systems </a:t>
            </a:r>
            <a:r>
              <a:rPr lang="en-US" dirty="0"/>
              <a:t>Staff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3. Department </a:t>
            </a:r>
            <a:r>
              <a:rPr lang="en-US" sz="4000" dirty="0"/>
              <a:t>Facilities</a:t>
            </a:r>
            <a:br>
              <a:rPr lang="en-US" sz="4000" dirty="0"/>
            </a:br>
            <a:r>
              <a:rPr lang="en-US" sz="4000" dirty="0"/>
              <a:t>Accounts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Policies – no sharing, cheating, etc.</a:t>
            </a:r>
          </a:p>
          <a:p>
            <a:r>
              <a:rPr lang="en-US" dirty="0" smtClean="0"/>
              <a:t>Storage Quota (Windows) = 2GB</a:t>
            </a:r>
          </a:p>
          <a:p>
            <a:r>
              <a:rPr lang="en-US" dirty="0" smtClean="0"/>
              <a:t>Printing Quota (Windows) = 500 pages/month</a:t>
            </a:r>
          </a:p>
          <a:p>
            <a:r>
              <a:rPr lang="en-US" dirty="0" smtClean="0"/>
              <a:t>Separate </a:t>
            </a:r>
            <a:r>
              <a:rPr lang="en-US" dirty="0"/>
              <a:t>Windows and Unix accounts (email sent when activated to your SOLAR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registered </a:t>
            </a:r>
            <a:r>
              <a:rPr lang="en-US" dirty="0"/>
              <a:t>address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Use Gmail/Yahoo for </a:t>
            </a:r>
            <a:br>
              <a:rPr lang="en-US" dirty="0" smtClean="0"/>
            </a:br>
            <a:r>
              <a:rPr lang="en-US" dirty="0" smtClean="0"/>
              <a:t>personal emails</a:t>
            </a:r>
          </a:p>
          <a:p>
            <a:pPr lvl="1"/>
            <a:r>
              <a:rPr lang="en-US" dirty="0" smtClean="0"/>
              <a:t>Note: Gmail conflicts with </a:t>
            </a:r>
            <a:br>
              <a:rPr lang="en-US" dirty="0" smtClean="0"/>
            </a:br>
            <a:r>
              <a:rPr lang="en-US" dirty="0" smtClean="0"/>
              <a:t>FERPA regulation (TAs)</a:t>
            </a:r>
          </a:p>
          <a:p>
            <a:r>
              <a:rPr lang="en-US" dirty="0" smtClean="0"/>
              <a:t>Alumni account upon graduation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44E2-DFA2-4400-8DFB-D1835E73DA90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880415"/>
              </p:ext>
            </p:extLst>
          </p:nvPr>
        </p:nvGraphicFramePr>
        <p:xfrm>
          <a:off x="4114800" y="3810000"/>
          <a:ext cx="4800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Windows Account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Unix Account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Email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Compute hosts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Windows Labs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 site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Wireless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Secure Sign-on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827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3. Department </a:t>
            </a:r>
            <a:r>
              <a:rPr lang="en-US" sz="4000" dirty="0"/>
              <a:t>Facilities</a:t>
            </a:r>
            <a:br>
              <a:rPr lang="en-US" sz="4000" dirty="0"/>
            </a:br>
            <a:r>
              <a:rPr lang="en-US" sz="4000" dirty="0"/>
              <a:t>Accounts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Passwords – choose a good one and change within 2 weeks (inactive accounts or accounts with bad passwords are turned off).</a:t>
            </a:r>
          </a:p>
          <a:p>
            <a:r>
              <a:rPr lang="en-US" dirty="0" smtClean="0"/>
              <a:t>Simple and secure password examples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44E2-DFA2-4400-8DFB-D1835E73DA90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1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3696087"/>
              </p:ext>
            </p:extLst>
          </p:nvPr>
        </p:nvGraphicFramePr>
        <p:xfrm>
          <a:off x="685800" y="3429000"/>
          <a:ext cx="7848600" cy="2854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8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0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18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Password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18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March1995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Any month and year combo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</a:rPr>
                        <a:t>Computer+Java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Two words plus special character “+”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18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My 1st</a:t>
                      </a:r>
                      <a:r>
                        <a:rPr lang="en-US" sz="2000" baseline="3000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pet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Passphrase with a number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18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 l0ve F00tball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Replace “o” with “0”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38372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3. Department </a:t>
            </a:r>
            <a:r>
              <a:rPr lang="en-US" sz="4000" dirty="0"/>
              <a:t>Facilities</a:t>
            </a:r>
            <a:br>
              <a:rPr lang="en-US" sz="4000" dirty="0"/>
            </a:br>
            <a:r>
              <a:rPr lang="en-US" sz="4000" dirty="0"/>
              <a:t>Publishing on WWW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Edit your website directly by logging into UNIX workstations.</a:t>
            </a:r>
          </a:p>
          <a:p>
            <a:r>
              <a:rPr lang="en-US" dirty="0" smtClean="0"/>
              <a:t>Use </a:t>
            </a:r>
            <a:r>
              <a:rPr lang="en-US" dirty="0"/>
              <a:t>for department related </a:t>
            </a:r>
            <a:r>
              <a:rPr lang="en-US" dirty="0" smtClean="0"/>
              <a:t>purposes.</a:t>
            </a:r>
            <a:endParaRPr lang="en-US" dirty="0"/>
          </a:p>
          <a:p>
            <a:r>
              <a:rPr lang="en-US" dirty="0"/>
              <a:t>Submit </a:t>
            </a:r>
            <a:r>
              <a:rPr lang="en-US" dirty="0" smtClean="0"/>
              <a:t>RT </a:t>
            </a:r>
            <a:r>
              <a:rPr lang="en-US" dirty="0"/>
              <a:t>request for more </a:t>
            </a:r>
            <a:r>
              <a:rPr lang="en-US" dirty="0" smtClean="0"/>
              <a:t>quota.</a:t>
            </a:r>
          </a:p>
          <a:p>
            <a:r>
              <a:rPr lang="en-US" dirty="0" smtClean="0"/>
              <a:t>See FAQ for more details.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4ABD-54B1-4CA9-8E00-D28044E83CBF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876201"/>
            <a:ext cx="4038600" cy="2312098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3. Department </a:t>
            </a:r>
            <a:r>
              <a:rPr lang="en-US" sz="4000" dirty="0"/>
              <a:t>Facilities</a:t>
            </a:r>
            <a:br>
              <a:rPr lang="en-US" sz="4000" dirty="0"/>
            </a:br>
            <a:r>
              <a:rPr lang="en-US" sz="4000" dirty="0"/>
              <a:t>Printing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Printers in Public Labs(2126,106).</a:t>
            </a:r>
            <a:endParaRPr lang="en-US" dirty="0"/>
          </a:p>
          <a:p>
            <a:r>
              <a:rPr lang="en-US" dirty="0"/>
              <a:t>Printer </a:t>
            </a:r>
            <a:r>
              <a:rPr lang="en-US" dirty="0" smtClean="0"/>
              <a:t>accounting and quotas.</a:t>
            </a:r>
            <a:endParaRPr lang="en-US" dirty="0"/>
          </a:p>
          <a:p>
            <a:r>
              <a:rPr lang="en-US" dirty="0"/>
              <a:t>Value your department </a:t>
            </a:r>
            <a:r>
              <a:rPr lang="en-US" dirty="0" smtClean="0"/>
              <a:t>resources.</a:t>
            </a:r>
            <a:endParaRPr lang="en-US" dirty="0"/>
          </a:p>
          <a:p>
            <a:r>
              <a:rPr lang="en-US" dirty="0"/>
              <a:t>No books, copyrighted or personal material, etc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4D75C-A682-4AE8-AD87-EEB5920E8EEF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098" name="Picture 2" descr="C:\Users\anagrani.AD\AppData\Local\Microsoft\Windows\Temporary Internet Files\Content.IE5\26EJUGW4\MC90043163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133646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3. Department Facilities</a:t>
            </a:r>
            <a:br>
              <a:rPr lang="en-US" sz="4000" dirty="0" smtClean="0"/>
            </a:br>
            <a:r>
              <a:rPr lang="en-US" sz="4000" dirty="0" smtClean="0"/>
              <a:t>Email system</a:t>
            </a:r>
            <a:endParaRPr lang="en-US" sz="40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Google Apps for Education</a:t>
            </a:r>
            <a:endParaRPr lang="en-US" dirty="0"/>
          </a:p>
          <a:p>
            <a:r>
              <a:rPr lang="en-US" dirty="0" smtClean="0"/>
              <a:t>Web interface at </a:t>
            </a:r>
            <a:r>
              <a:rPr lang="en-US" dirty="0" smtClean="0">
                <a:hlinkClick r:id="rId3"/>
              </a:rPr>
              <a:t>http://www.gmail.com</a:t>
            </a:r>
            <a:r>
              <a:rPr lang="en-US" dirty="0" smtClean="0"/>
              <a:t> Email address is &lt;</a:t>
            </a:r>
            <a:r>
              <a:rPr lang="en-US" dirty="0" err="1" smtClean="0"/>
              <a:t>CSid</a:t>
            </a:r>
            <a:r>
              <a:rPr lang="en-US" dirty="0" smtClean="0"/>
              <a:t>&gt;@cs.stonybrook.edu</a:t>
            </a:r>
          </a:p>
          <a:p>
            <a:r>
              <a:rPr lang="en-US" dirty="0" smtClean="0"/>
              <a:t>Users get Unlimited shared storage between all enabled apps storage</a:t>
            </a:r>
          </a:p>
          <a:p>
            <a:r>
              <a:rPr lang="en-US" dirty="0" smtClean="0"/>
              <a:t>Enabled core apps are: 	</a:t>
            </a:r>
            <a:r>
              <a:rPr lang="en-US" dirty="0" err="1" smtClean="0"/>
              <a:t>Mail,Calendar,Sites,Drive,Contacts,Hangouts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D891-0170-4AED-92B4-692008941C37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Departmental Facilities</a:t>
            </a:r>
            <a:br>
              <a:rPr lang="en-US" dirty="0" smtClean="0"/>
            </a:br>
            <a:r>
              <a:rPr lang="en-US" dirty="0" smtClean="0"/>
              <a:t>Email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5029200" cy="471830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Grads Alias: Don’t sell things on the alias. Don’t Cc all grads unless the email concerns all grads. Be polite.</a:t>
            </a:r>
          </a:p>
          <a:p>
            <a:r>
              <a:rPr lang="en-US" sz="2800" dirty="0" smtClean="0"/>
              <a:t>Students are encouraged to obscure email addresses on www and not use </a:t>
            </a:r>
            <a:r>
              <a:rPr lang="en-US" sz="2800" dirty="0" smtClean="0">
                <a:hlinkClick r:id="rId2"/>
              </a:rPr>
              <a:t>name@cs.stonybrook.edu</a:t>
            </a:r>
            <a:r>
              <a:rPr lang="en-US" sz="2800" dirty="0" smtClean="0"/>
              <a:t> as text on their webpage's (See Technical FAQs).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725A-7300-4579-BE8D-7C176EF2D827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26" name="Picture 2" descr="C:\Users\anagrani\AppData\Local\Microsoft\Windows\Temporary Internet Files\Content.IE5\1K09TCO3\MC910216312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016" y="3200400"/>
            <a:ext cx="3337783" cy="2105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3. Department </a:t>
            </a:r>
            <a:r>
              <a:rPr lang="en-US" sz="4000" dirty="0"/>
              <a:t>Facilities</a:t>
            </a:r>
            <a:br>
              <a:rPr lang="en-US" sz="4000" dirty="0"/>
            </a:br>
            <a:r>
              <a:rPr lang="en-US" sz="4000" dirty="0"/>
              <a:t>Public Labs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 Lab (Rooms 106 and 2126)</a:t>
            </a:r>
          </a:p>
          <a:p>
            <a:r>
              <a:rPr lang="en-US" dirty="0" smtClean="0"/>
              <a:t>Mac Lab (Room 106)</a:t>
            </a:r>
            <a:endParaRPr lang="en-US" dirty="0"/>
          </a:p>
          <a:p>
            <a:r>
              <a:rPr lang="en-US" dirty="0" smtClean="0"/>
              <a:t>Remote Desktop Services</a:t>
            </a:r>
          </a:p>
          <a:p>
            <a:pPr lvl="1"/>
            <a:r>
              <a:rPr lang="en-US" dirty="0" smtClean="0"/>
              <a:t>Web based access to applications and Virtual Windows Hosts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DF94-27FB-4FA9-8F5F-35D33657C9A8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2052" name="Picture 4" descr="C:\Users\anagrani\AppData\Local\Microsoft\Windows\Temporary Internet Files\Content.IE5\JOSGMF99\MP900316779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366" y="3916680"/>
            <a:ext cx="3657600" cy="2407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3. Department </a:t>
            </a:r>
            <a:r>
              <a:rPr lang="en-US" sz="4000" dirty="0"/>
              <a:t>Facilities</a:t>
            </a:r>
            <a:br>
              <a:rPr lang="en-US" sz="4000" dirty="0"/>
            </a:br>
            <a:r>
              <a:rPr lang="en-US" sz="4000" dirty="0"/>
              <a:t>Public Hosts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compute1 – compute2 (Public Linux compute servers)</a:t>
            </a:r>
          </a:p>
          <a:p>
            <a:r>
              <a:rPr lang="en-US" dirty="0" err="1" smtClean="0"/>
              <a:t>Minix</a:t>
            </a:r>
            <a:r>
              <a:rPr lang="en-US" dirty="0" smtClean="0"/>
              <a:t> </a:t>
            </a:r>
            <a:r>
              <a:rPr lang="en-US" dirty="0"/>
              <a:t>(Linux + </a:t>
            </a:r>
            <a:r>
              <a:rPr lang="en-US" dirty="0" err="1"/>
              <a:t>Vmware</a:t>
            </a:r>
            <a:r>
              <a:rPr lang="en-US" dirty="0"/>
              <a:t>)</a:t>
            </a:r>
          </a:p>
          <a:p>
            <a:r>
              <a:rPr lang="en-US" dirty="0"/>
              <a:t>Do not try to login to “cs.sunysb.edu</a:t>
            </a:r>
            <a:r>
              <a:rPr lang="en-US" dirty="0" smtClean="0"/>
              <a:t>” or “cs.stonybrook.edu”</a:t>
            </a:r>
            <a:endParaRPr lang="en-US" dirty="0"/>
          </a:p>
          <a:p>
            <a:r>
              <a:rPr lang="en-US" dirty="0"/>
              <a:t>Use </a:t>
            </a:r>
            <a:r>
              <a:rPr lang="en-US" dirty="0" err="1"/>
              <a:t>ssh</a:t>
            </a:r>
            <a:r>
              <a:rPr lang="en-US" dirty="0"/>
              <a:t>/</a:t>
            </a:r>
            <a:r>
              <a:rPr lang="en-US" dirty="0" err="1"/>
              <a:t>sftp</a:t>
            </a:r>
            <a:r>
              <a:rPr lang="en-US" dirty="0"/>
              <a:t> </a:t>
            </a:r>
            <a:r>
              <a:rPr lang="en-US" dirty="0" smtClean="0"/>
              <a:t>v2+ only (port 130). </a:t>
            </a:r>
          </a:p>
          <a:p>
            <a:r>
              <a:rPr lang="en-US" dirty="0" smtClean="0"/>
              <a:t>See FAQs for more details.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72AB9-E14E-4701-9E5B-B4665ACB3F6B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Department Facilities</a:t>
            </a:r>
            <a:br>
              <a:rPr lang="en-US" dirty="0" smtClean="0"/>
            </a:br>
            <a:r>
              <a:rPr lang="en-US" dirty="0" smtClean="0"/>
              <a:t>Miscellaneous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Graduate Offices: Don’t bring fridges, microwaves, coffee pots or furniture to offices.</a:t>
            </a:r>
          </a:p>
          <a:p>
            <a:r>
              <a:rPr lang="en-US" sz="2400" dirty="0" smtClean="0"/>
              <a:t>Three basic steps to securing</a:t>
            </a:r>
            <a:br>
              <a:rPr lang="en-US" sz="2400" dirty="0" smtClean="0"/>
            </a:br>
            <a:r>
              <a:rPr lang="en-US" sz="2400" dirty="0" smtClean="0"/>
              <a:t> your computer</a:t>
            </a:r>
          </a:p>
          <a:p>
            <a:pPr lvl="1"/>
            <a:r>
              <a:rPr lang="en-US" sz="2000" dirty="0" smtClean="0"/>
              <a:t>Antivirus and Antispyware software</a:t>
            </a:r>
          </a:p>
          <a:p>
            <a:pPr lvl="1"/>
            <a:r>
              <a:rPr lang="en-US" sz="2000" dirty="0" smtClean="0"/>
              <a:t>Firewall</a:t>
            </a:r>
          </a:p>
          <a:p>
            <a:pPr lvl="1"/>
            <a:r>
              <a:rPr lang="en-US" sz="2000" dirty="0" smtClean="0"/>
              <a:t>Update software patches</a:t>
            </a:r>
            <a:endParaRPr lang="en-US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1E3-4D66-4D7B-A6D6-64EFA425F48E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4101" name="Picture 5" descr="C:\Users\anagrani\AppData\Local\Microsoft\Windows\Temporary Internet Files\Content.IE5\IWSAAKPU\MC90044131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97180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Department Facilities</a:t>
            </a:r>
            <a:br>
              <a:rPr lang="en-US" dirty="0" smtClean="0"/>
            </a:br>
            <a:r>
              <a:rPr lang="en-US" dirty="0" smtClean="0"/>
              <a:t>Miscellaneous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err="1" smtClean="0"/>
              <a:t>DoIT</a:t>
            </a:r>
            <a:r>
              <a:rPr lang="en-US" sz="2400" dirty="0" smtClean="0"/>
              <a:t> website http://it.cc.stonybrook.edu</a:t>
            </a:r>
          </a:p>
          <a:p>
            <a:r>
              <a:rPr lang="en-US" sz="2400" dirty="0" smtClean="0"/>
              <a:t>Free and Discounted Software</a:t>
            </a:r>
          </a:p>
          <a:p>
            <a:pPr lvl="1"/>
            <a:r>
              <a:rPr lang="en-US" sz="2000" dirty="0" smtClean="0"/>
              <a:t>Windows 7, Servers available for download, Office at Marketplace</a:t>
            </a:r>
          </a:p>
          <a:p>
            <a:pPr lvl="1"/>
            <a:r>
              <a:rPr lang="en-US" sz="2000" dirty="0" smtClean="0"/>
              <a:t>Apple software</a:t>
            </a:r>
          </a:p>
          <a:p>
            <a:pPr lvl="1"/>
            <a:r>
              <a:rPr lang="en-US" sz="2000" dirty="0" smtClean="0"/>
              <a:t>Adobe software</a:t>
            </a:r>
          </a:p>
          <a:p>
            <a:r>
              <a:rPr lang="en-US" sz="2400" dirty="0" smtClean="0"/>
              <a:t>Hardware purchases (</a:t>
            </a:r>
            <a:r>
              <a:rPr lang="en-US" sz="2400" dirty="0" err="1" smtClean="0"/>
              <a:t>Edu</a:t>
            </a:r>
            <a:r>
              <a:rPr lang="en-US" sz="2400" dirty="0" smtClean="0"/>
              <a:t> discounts)</a:t>
            </a:r>
          </a:p>
          <a:p>
            <a:r>
              <a:rPr lang="en-US" sz="2400" dirty="0" smtClean="0"/>
              <a:t>Campus Accounts</a:t>
            </a:r>
          </a:p>
          <a:p>
            <a:pPr lvl="1"/>
            <a:r>
              <a:rPr lang="en-US" dirty="0" err="1" smtClean="0"/>
              <a:t>NetID</a:t>
            </a:r>
            <a:r>
              <a:rPr lang="en-US" dirty="0" smtClean="0"/>
              <a:t>, Solar, SINC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954" y="2057400"/>
            <a:ext cx="2438400" cy="2948191"/>
          </a:xfr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1E3-4D66-4D7B-A6D6-64EFA425F48E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658291"/>
            <a:ext cx="2398232" cy="23902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588" y="5181600"/>
            <a:ext cx="4002024" cy="14417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716" y="457200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6373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need to take NOTES!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Lot of information presented here. </a:t>
            </a:r>
          </a:p>
          <a:p>
            <a:r>
              <a:rPr lang="en-US" sz="3200" dirty="0" smtClean="0"/>
              <a:t>You only need to remember two things.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800" dirty="0" smtClean="0"/>
              <a:t>How to get this presentation?</a:t>
            </a:r>
          </a:p>
          <a:p>
            <a:pPr lvl="2"/>
            <a:r>
              <a:rPr lang="en-US" sz="2400" dirty="0" smtClean="0"/>
              <a:t>Entire presentation is </a:t>
            </a:r>
            <a:r>
              <a:rPr lang="en-US" sz="2400" dirty="0"/>
              <a:t>available on our website at </a:t>
            </a: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www.cs.stonybrook.edu</a:t>
            </a:r>
            <a:endParaRPr lang="en-US" sz="2400" dirty="0"/>
          </a:p>
          <a:p>
            <a:pPr lvl="2"/>
            <a:r>
              <a:rPr lang="en-US" sz="2400" dirty="0"/>
              <a:t>Under </a:t>
            </a:r>
            <a:r>
              <a:rPr lang="en-US" sz="2400" dirty="0" smtClean="0"/>
              <a:t>“About Us/CS Intranet </a:t>
            </a:r>
            <a:r>
              <a:rPr lang="en-US" sz="24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400" dirty="0" smtClean="0"/>
              <a:t> </a:t>
            </a:r>
            <a:r>
              <a:rPr lang="en-US" sz="2400" dirty="0"/>
              <a:t>Start of Semester Information” </a:t>
            </a:r>
            <a:r>
              <a:rPr lang="en-US" sz="2400" dirty="0" smtClean="0"/>
              <a:t>link.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800" dirty="0" smtClean="0"/>
              <a:t>What is RT?</a:t>
            </a:r>
          </a:p>
          <a:p>
            <a:pPr lvl="2"/>
            <a:r>
              <a:rPr lang="en-US" sz="2400" dirty="0" smtClean="0"/>
              <a:t>Request Tracker system. More to follow.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FB36-537C-4C38-AD04-B7E160E85CCA}" type="datetime1">
              <a:rPr lang="en-US" smtClean="0"/>
              <a:pPr/>
              <a:t>8/24/2017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Computer Science Department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Final </a:t>
            </a:r>
            <a:r>
              <a:rPr lang="en-US" dirty="0"/>
              <a:t>Thoughts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73352"/>
            <a:ext cx="7848600" cy="4718304"/>
          </a:xfrm>
        </p:spPr>
        <p:txBody>
          <a:bodyPr>
            <a:normAutofit/>
          </a:bodyPr>
          <a:lstStyle/>
          <a:p>
            <a:r>
              <a:rPr lang="en-US" dirty="0"/>
              <a:t>Check the </a:t>
            </a:r>
            <a:r>
              <a:rPr lang="en-US" dirty="0" smtClean="0"/>
              <a:t>Technical FAQs.</a:t>
            </a:r>
            <a:endParaRPr lang="en-US" dirty="0"/>
          </a:p>
          <a:p>
            <a:r>
              <a:rPr lang="en-US" dirty="0"/>
              <a:t>If you have a problem, </a:t>
            </a:r>
            <a:r>
              <a:rPr lang="en-US" dirty="0">
                <a:solidFill>
                  <a:srgbClr val="FF3300"/>
                </a:solidFill>
              </a:rPr>
              <a:t>ASK!</a:t>
            </a:r>
          </a:p>
          <a:p>
            <a:r>
              <a:rPr lang="en-US" dirty="0"/>
              <a:t>If you need resources, </a:t>
            </a:r>
            <a:r>
              <a:rPr lang="en-US" dirty="0">
                <a:solidFill>
                  <a:srgbClr val="FF3300"/>
                </a:solidFill>
              </a:rPr>
              <a:t>ASK!</a:t>
            </a:r>
            <a:endParaRPr lang="en-US" dirty="0"/>
          </a:p>
          <a:p>
            <a:r>
              <a:rPr lang="en-US" dirty="0"/>
              <a:t>Submit </a:t>
            </a:r>
            <a:r>
              <a:rPr lang="en-US" dirty="0" smtClean="0"/>
              <a:t>RT request.</a:t>
            </a:r>
          </a:p>
          <a:p>
            <a:r>
              <a:rPr lang="en-US" dirty="0" smtClean="0"/>
              <a:t>Stop by the System Staff Suite. (</a:t>
            </a:r>
            <a:r>
              <a:rPr lang="en-US" dirty="0" smtClean="0"/>
              <a:t>9am-5pm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 case of Emergency, call the STAFF Hotline at </a:t>
            </a:r>
            <a:r>
              <a:rPr lang="en-US" dirty="0" smtClean="0">
                <a:solidFill>
                  <a:srgbClr val="FF0000"/>
                </a:solidFill>
              </a:rPr>
              <a:t>2-2772 </a:t>
            </a:r>
            <a:r>
              <a:rPr lang="en-US" dirty="0" smtClean="0">
                <a:solidFill>
                  <a:srgbClr val="FF0000"/>
                </a:solidFill>
              </a:rPr>
              <a:t>(on campus) or 631-632-2772 (off campus)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3ACF-289E-4590-879C-F86FCA6E28A1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Questions?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CDFF-F735-442B-AE9B-3738F526A01C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z="1100" smtClean="0"/>
              <a:pPr/>
              <a:t>21</a:t>
            </a:fld>
            <a:endParaRPr lang="en-US" sz="1100" dirty="0"/>
          </a:p>
        </p:txBody>
      </p:sp>
      <p:pic>
        <p:nvPicPr>
          <p:cNvPr id="1028" name="Picture 4" descr="C:\Users\anagrani.AD\AppData\Local\Microsoft\Windows\Temporary Internet Files\Content.IE5\FIVHPNXR\MP900401828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616" y="2593848"/>
            <a:ext cx="2081784" cy="3121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5169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2AD7-4553-43D8-A6E2-4FC5D3AC88B7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Computer Science Department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41E-1308-45C7-B4E6-4138192121A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1875" t="13000" r="13125" b="6000"/>
          <a:stretch/>
        </p:blipFill>
        <p:spPr>
          <a:xfrm>
            <a:off x="0" y="273051"/>
            <a:ext cx="9144000" cy="6161087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1447800" y="5025232"/>
            <a:ext cx="9906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Who we are and what we do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Where to get help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/>
              <a:t>Department </a:t>
            </a:r>
            <a:r>
              <a:rPr lang="en-US" sz="3200" smtClean="0"/>
              <a:t>facilities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Final thoughts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Questions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CDFF-F735-442B-AE9B-3738F526A01C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z="1100" smtClean="0"/>
              <a:pPr/>
              <a:t>4</a:t>
            </a:fld>
            <a:endParaRPr lang="en-US" sz="11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Who </a:t>
            </a:r>
            <a:r>
              <a:rPr lang="en-US" dirty="0"/>
              <a:t>we are and what we do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endParaRPr lang="en-US" sz="28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AB80-E8AB-44CB-9CA5-61FAC5B10E17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622197"/>
              </p:ext>
            </p:extLst>
          </p:nvPr>
        </p:nvGraphicFramePr>
        <p:xfrm>
          <a:off x="609600" y="1524000"/>
          <a:ext cx="7772399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Ken Gladky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Director of Operations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Peter Ruland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Associate</a:t>
                      </a:r>
                      <a:r>
                        <a:rPr lang="en-US" baseline="0" dirty="0" smtClean="0"/>
                        <a:t> Director of Operations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Brian Tria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Unix and</a:t>
                      </a:r>
                      <a:r>
                        <a:rPr lang="en-US" sz="1800" baseline="0" dirty="0" smtClean="0"/>
                        <a:t> Networking Manager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David Cajigas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Unix and Network Administrator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Michael Delgrosso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Client and Lab Administrator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Vibha Mullick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Database and Web Administrator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26" name="Picture 2" descr="C:\Users\anagrani\Downloads\k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49400"/>
            <a:ext cx="563267" cy="563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nagrani\Downloads\vibh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82" y="4733925"/>
            <a:ext cx="546100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nagrani\Downloads\D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446721"/>
            <a:ext cx="563267" cy="563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nagrani\Downloads\bria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19400"/>
            <a:ext cx="585788" cy="585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nagrani\Downloads\peter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56" y="2188781"/>
            <a:ext cx="560387" cy="560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pruland\AppData\Local\Microsoft\Windows\Temporary Internet Files\Content.Outlook\VITD2ZJ9\phot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82" y="4114800"/>
            <a:ext cx="560918" cy="55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2. Where </a:t>
            </a:r>
            <a:r>
              <a:rPr lang="en-US" sz="4000" dirty="0"/>
              <a:t>to get help</a:t>
            </a:r>
            <a:br>
              <a:rPr lang="en-US" sz="4000" dirty="0"/>
            </a:br>
            <a:r>
              <a:rPr lang="en-US" sz="4000" dirty="0" smtClean="0"/>
              <a:t>RT</a:t>
            </a:r>
            <a:endParaRPr lang="en-US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Send email to RT (preferably from an campus email address ending in cs.stonybrook.edu or stonybrook.edu).</a:t>
            </a:r>
          </a:p>
          <a:p>
            <a:r>
              <a:rPr lang="en-US" sz="2400" dirty="0" smtClean="0"/>
              <a:t>All System staff </a:t>
            </a:r>
            <a:r>
              <a:rPr lang="en-US" sz="2400" dirty="0"/>
              <a:t>members </a:t>
            </a:r>
            <a:r>
              <a:rPr lang="en-US" sz="2400" dirty="0" smtClean="0"/>
              <a:t>and requesters get </a:t>
            </a:r>
            <a:r>
              <a:rPr lang="en-US" sz="2400" dirty="0"/>
              <a:t>a </a:t>
            </a:r>
            <a:r>
              <a:rPr lang="en-US" sz="2400" dirty="0" smtClean="0"/>
              <a:t>copy.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19C4-FCCD-44E9-A856-D9594FFD5E30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66800" y="4495800"/>
            <a:ext cx="64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hlinkClick r:id="rId3"/>
              </a:rPr>
              <a:t>rt@cs.stonybrook.edu</a:t>
            </a:r>
            <a:r>
              <a:rPr lang="en-US" sz="4400" dirty="0" smtClean="0"/>
              <a:t> </a:t>
            </a:r>
            <a:endParaRPr lang="en-US" sz="44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2. Where to get help</a:t>
            </a:r>
            <a:br>
              <a:rPr lang="en-US" sz="4000" dirty="0" smtClean="0"/>
            </a:br>
            <a:r>
              <a:rPr lang="en-US" sz="4000" dirty="0" smtClean="0"/>
              <a:t>Department Website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hlinkClick r:id="rId3"/>
              </a:rPr>
              <a:t>http://www.cs.stonybrook.edu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800" dirty="0" smtClean="0"/>
              <a:t>About Us </a:t>
            </a:r>
            <a:r>
              <a:rPr lang="en-US" sz="28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800" dirty="0" smtClean="0"/>
              <a:t> CS Intranet</a:t>
            </a:r>
          </a:p>
          <a:p>
            <a:pPr lvl="2">
              <a:lnSpc>
                <a:spcPct val="90000"/>
              </a:lnSpc>
            </a:pPr>
            <a:r>
              <a:rPr lang="en-US" sz="2600" dirty="0" smtClean="0"/>
              <a:t>Technical FAQ’s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People </a:t>
            </a:r>
            <a:r>
              <a:rPr lang="en-US" sz="28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800" dirty="0" smtClean="0"/>
              <a:t>Staff (contact information)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Admissions</a:t>
            </a:r>
          </a:p>
          <a:p>
            <a:pPr lvl="2">
              <a:lnSpc>
                <a:spcPct val="90000"/>
              </a:lnSpc>
            </a:pPr>
            <a:r>
              <a:rPr lang="en-US" sz="2600" dirty="0" err="1" smtClean="0"/>
              <a:t>Documents,Forms</a:t>
            </a:r>
            <a:r>
              <a:rPr lang="en-US" sz="2600" dirty="0" smtClean="0"/>
              <a:t> and other information</a:t>
            </a:r>
          </a:p>
          <a:p>
            <a:pPr marL="182880" lvl="1"/>
            <a:r>
              <a:rPr lang="en-US" sz="2800" dirty="0"/>
              <a:t>CS </a:t>
            </a:r>
            <a:r>
              <a:rPr lang="en-US" sz="2800" dirty="0" smtClean="0"/>
              <a:t>Intranet </a:t>
            </a:r>
            <a:r>
              <a:rPr lang="en-US" sz="28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800" dirty="0" smtClean="0"/>
              <a:t>Secure </a:t>
            </a:r>
            <a:r>
              <a:rPr lang="en-US" sz="2800" dirty="0"/>
              <a:t>Sign-On area</a:t>
            </a:r>
          </a:p>
          <a:p>
            <a:pPr lvl="1"/>
            <a:r>
              <a:rPr lang="en-US" sz="2400" dirty="0" smtClean="0"/>
              <a:t>Downloads.</a:t>
            </a:r>
            <a:endParaRPr lang="en-US" sz="2400" dirty="0"/>
          </a:p>
          <a:p>
            <a:pPr lvl="1"/>
            <a:r>
              <a:rPr lang="en-US" sz="2400" dirty="0"/>
              <a:t>Department specific </a:t>
            </a:r>
            <a:r>
              <a:rPr lang="en-US" sz="2400" dirty="0" smtClean="0"/>
              <a:t>information (e.g., </a:t>
            </a:r>
            <a:r>
              <a:rPr lang="en-US" sz="2400" dirty="0"/>
              <a:t>W</a:t>
            </a:r>
            <a:r>
              <a:rPr lang="en-US" sz="2400" dirty="0" smtClean="0"/>
              <a:t>ireless </a:t>
            </a:r>
            <a:r>
              <a:rPr lang="en-US" sz="2400" dirty="0"/>
              <a:t>connection </a:t>
            </a:r>
            <a:r>
              <a:rPr lang="en-US" sz="2400" dirty="0" smtClean="0"/>
              <a:t>information)</a:t>
            </a:r>
          </a:p>
          <a:p>
            <a:pPr lvl="1"/>
            <a:r>
              <a:rPr lang="en-US" sz="2400" dirty="0"/>
              <a:t>Lab</a:t>
            </a:r>
            <a:r>
              <a:rPr lang="en-US" sz="2400" dirty="0" smtClean="0"/>
              <a:t> access code combinations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B124-5139-4EB4-9D5E-5721406F1F03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Department </a:t>
            </a:r>
            <a:r>
              <a:rPr lang="en-US" dirty="0"/>
              <a:t>Facilities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Purpose of Policies and Quotas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Accounts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Email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Newsletters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Publishing </a:t>
            </a:r>
            <a:r>
              <a:rPr lang="en-US" sz="2800" dirty="0"/>
              <a:t>on WWW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Printing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Public </a:t>
            </a:r>
            <a:r>
              <a:rPr lang="en-US" sz="2800" dirty="0"/>
              <a:t>Labs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Public Hosts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Miscellaneous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3EE9-7298-47C5-8C92-141739E2F19B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3. Department </a:t>
            </a:r>
            <a:r>
              <a:rPr lang="en-US" sz="4000" dirty="0"/>
              <a:t>Facilities</a:t>
            </a:r>
            <a:br>
              <a:rPr lang="en-US" sz="4000" dirty="0"/>
            </a:br>
            <a:r>
              <a:rPr lang="en-US" sz="4000" dirty="0"/>
              <a:t>Purpose of Policies and Quotas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73352"/>
            <a:ext cx="7924800" cy="4718304"/>
          </a:xfrm>
        </p:spPr>
        <p:txBody>
          <a:bodyPr>
            <a:normAutofit/>
          </a:bodyPr>
          <a:lstStyle/>
          <a:p>
            <a:r>
              <a:rPr lang="en-US" dirty="0" smtClean="0"/>
              <a:t>Manage </a:t>
            </a:r>
            <a:r>
              <a:rPr lang="en-US" dirty="0"/>
              <a:t>resources to conserve research </a:t>
            </a:r>
            <a:r>
              <a:rPr lang="en-US" dirty="0" smtClean="0"/>
              <a:t>$$$.</a:t>
            </a:r>
          </a:p>
          <a:p>
            <a:r>
              <a:rPr lang="en-US" dirty="0" smtClean="0"/>
              <a:t>Provide a better working environment for all members</a:t>
            </a:r>
          </a:p>
          <a:p>
            <a:r>
              <a:rPr lang="en-US" dirty="0" smtClean="0"/>
              <a:t>If </a:t>
            </a:r>
            <a:r>
              <a:rPr lang="en-US" dirty="0"/>
              <a:t>you need more </a:t>
            </a:r>
            <a:r>
              <a:rPr lang="en-US" dirty="0" smtClean="0"/>
              <a:t>resources for your department related work, </a:t>
            </a:r>
            <a:r>
              <a:rPr lang="en-US" dirty="0">
                <a:solidFill>
                  <a:srgbClr val="FF3300"/>
                </a:solidFill>
              </a:rPr>
              <a:t>ASK!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096B-B254-49E9-8FB4-A4D33DBFFCA6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3023</TotalTime>
  <Words>870</Words>
  <Application>Microsoft Office PowerPoint</Application>
  <PresentationFormat>On-screen Show (4:3)</PresentationFormat>
  <Paragraphs>221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Verdana</vt:lpstr>
      <vt:lpstr>Wingdings</vt:lpstr>
      <vt:lpstr>Clarity</vt:lpstr>
      <vt:lpstr>WELCOME</vt:lpstr>
      <vt:lpstr>Don’t need to take NOTES!</vt:lpstr>
      <vt:lpstr>PowerPoint Presentation</vt:lpstr>
      <vt:lpstr>Agenda</vt:lpstr>
      <vt:lpstr>1. Who we are and what we do</vt:lpstr>
      <vt:lpstr>2. Where to get help RT</vt:lpstr>
      <vt:lpstr>2. Where to get help Department Website</vt:lpstr>
      <vt:lpstr>3. Department Facilities</vt:lpstr>
      <vt:lpstr>3. Department Facilities Purpose of Policies and Quotas</vt:lpstr>
      <vt:lpstr>3. Department Facilities Accounts</vt:lpstr>
      <vt:lpstr>3. Department Facilities Accounts</vt:lpstr>
      <vt:lpstr>3. Department Facilities Publishing on WWW</vt:lpstr>
      <vt:lpstr>3. Department Facilities Printing</vt:lpstr>
      <vt:lpstr>3. Department Facilities Email system</vt:lpstr>
      <vt:lpstr>3. Departmental Facilities Email Usage</vt:lpstr>
      <vt:lpstr>3. Department Facilities Public Labs</vt:lpstr>
      <vt:lpstr>3. Department Facilities Public Hosts</vt:lpstr>
      <vt:lpstr>3. Department Facilities Miscellaneous</vt:lpstr>
      <vt:lpstr>3. Department Facilities Miscellaneous</vt:lpstr>
      <vt:lpstr>4. Final Thoughts</vt:lpstr>
      <vt:lpstr>5. Questions?</vt:lpstr>
    </vt:vector>
  </TitlesOfParts>
  <Company>Stony Brook University - S.U.N.Y.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Administrator</dc:creator>
  <cp:lastModifiedBy>Peter Ruland</cp:lastModifiedBy>
  <cp:revision>294</cp:revision>
  <dcterms:created xsi:type="dcterms:W3CDTF">2010-08-19T15:59:23Z</dcterms:created>
  <dcterms:modified xsi:type="dcterms:W3CDTF">2017-08-24T13:30:10Z</dcterms:modified>
</cp:coreProperties>
</file>